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19" r:id="rId5"/>
    <p:sldMasterId id="2147483762" r:id="rId6"/>
    <p:sldMasterId id="2147483775" r:id="rId7"/>
    <p:sldMasterId id="2147484890" r:id="rId8"/>
    <p:sldMasterId id="2147484929" r:id="rId9"/>
  </p:sldMasterIdLst>
  <p:notesMasterIdLst>
    <p:notesMasterId r:id="rId66"/>
  </p:notesMasterIdLst>
  <p:sldIdLst>
    <p:sldId id="2076137746" r:id="rId10"/>
    <p:sldId id="260" r:id="rId11"/>
    <p:sldId id="261" r:id="rId12"/>
    <p:sldId id="2076137743" r:id="rId13"/>
    <p:sldId id="2147469744" r:id="rId14"/>
    <p:sldId id="2076136895" r:id="rId15"/>
    <p:sldId id="2076136896" r:id="rId16"/>
    <p:sldId id="2076137749" r:id="rId17"/>
    <p:sldId id="2076137679" r:id="rId18"/>
    <p:sldId id="2076137712" r:id="rId19"/>
    <p:sldId id="2076137681" r:id="rId20"/>
    <p:sldId id="2147469731" r:id="rId21"/>
    <p:sldId id="2147469735" r:id="rId22"/>
    <p:sldId id="2076137707" r:id="rId23"/>
    <p:sldId id="2147469736" r:id="rId24"/>
    <p:sldId id="2076137711" r:id="rId25"/>
    <p:sldId id="2076137682" r:id="rId26"/>
    <p:sldId id="2076135981" r:id="rId27"/>
    <p:sldId id="2076136898" r:id="rId28"/>
    <p:sldId id="2147469740" r:id="rId29"/>
    <p:sldId id="2076137742" r:id="rId30"/>
    <p:sldId id="2147469742" r:id="rId31"/>
    <p:sldId id="2076136892" r:id="rId32"/>
    <p:sldId id="2147469743" r:id="rId33"/>
    <p:sldId id="2147469741" r:id="rId34"/>
    <p:sldId id="2076137735" r:id="rId35"/>
    <p:sldId id="2076137736" r:id="rId36"/>
    <p:sldId id="2076137738" r:id="rId37"/>
    <p:sldId id="2076137739" r:id="rId38"/>
    <p:sldId id="2076137651" r:id="rId39"/>
    <p:sldId id="2076137685" r:id="rId40"/>
    <p:sldId id="2076137689" r:id="rId41"/>
    <p:sldId id="2076137687" r:id="rId42"/>
    <p:sldId id="2076136899" r:id="rId43"/>
    <p:sldId id="2076137748" r:id="rId44"/>
    <p:sldId id="256" r:id="rId45"/>
    <p:sldId id="2147469734" r:id="rId46"/>
    <p:sldId id="2147469733" r:id="rId47"/>
    <p:sldId id="2076136897" r:id="rId48"/>
    <p:sldId id="2076137690" r:id="rId49"/>
    <p:sldId id="2076137729" r:id="rId50"/>
    <p:sldId id="2147469747" r:id="rId51"/>
    <p:sldId id="2076137732" r:id="rId52"/>
    <p:sldId id="2076137741" r:id="rId53"/>
    <p:sldId id="2076137731" r:id="rId54"/>
    <p:sldId id="2147469749" r:id="rId55"/>
    <p:sldId id="2147469746" r:id="rId56"/>
    <p:sldId id="2076135991" r:id="rId57"/>
    <p:sldId id="2076135992" r:id="rId58"/>
    <p:sldId id="2076137744" r:id="rId59"/>
    <p:sldId id="2076136882" r:id="rId60"/>
    <p:sldId id="2076136880" r:id="rId61"/>
    <p:sldId id="2076136883" r:id="rId62"/>
    <p:sldId id="2076137652" r:id="rId63"/>
    <p:sldId id="2076136788" r:id="rId64"/>
    <p:sldId id="2076136787"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uidance and background" id="{59BB4DC8-F072-4E4F-A192-CE529A2A0047}">
          <p14:sldIdLst>
            <p14:sldId id="2076137746"/>
            <p14:sldId id="260"/>
            <p14:sldId id="261"/>
            <p14:sldId id="2076137743"/>
            <p14:sldId id="2147469744"/>
          </p14:sldIdLst>
        </p14:section>
        <p14:section name="Overview" id="{FACA6D56-881A-43A7-9114-E3F144CA6DAE}">
          <p14:sldIdLst>
            <p14:sldId id="2076136895"/>
          </p14:sldIdLst>
        </p14:section>
        <p14:section name="Concepts" id="{9DA5A32B-9A93-41BF-9A37-337F48C40A52}">
          <p14:sldIdLst>
            <p14:sldId id="2076136896"/>
            <p14:sldId id="2076137749"/>
            <p14:sldId id="2076137679"/>
            <p14:sldId id="2076137712"/>
            <p14:sldId id="2076137681"/>
            <p14:sldId id="2147469731"/>
            <p14:sldId id="2147469735"/>
            <p14:sldId id="2076137707"/>
            <p14:sldId id="2147469736"/>
            <p14:sldId id="2076137711"/>
            <p14:sldId id="2076137682"/>
            <p14:sldId id="2076135981"/>
          </p14:sldIdLst>
        </p14:section>
        <p14:section name="Security" id="{677E7545-491C-428B-A082-7811EC1948F7}">
          <p14:sldIdLst>
            <p14:sldId id="2076136898"/>
            <p14:sldId id="2147469740"/>
            <p14:sldId id="2076137742"/>
            <p14:sldId id="2147469742"/>
            <p14:sldId id="2076136892"/>
            <p14:sldId id="2147469743"/>
            <p14:sldId id="2147469741"/>
          </p14:sldIdLst>
        </p14:section>
        <p14:section name="Observability" id="{82D53C9B-3F17-457D-BC8C-9F766857239A}">
          <p14:sldIdLst>
            <p14:sldId id="2076137735"/>
            <p14:sldId id="2076137736"/>
            <p14:sldId id="2076137738"/>
            <p14:sldId id="2076137739"/>
          </p14:sldIdLst>
        </p14:section>
        <p14:section name="Service Invocation" id="{EEA51E98-35B5-47E5-8254-2203E7F7AD81}">
          <p14:sldIdLst>
            <p14:sldId id="2076137651"/>
            <p14:sldId id="2076137685"/>
            <p14:sldId id="2076137689"/>
            <p14:sldId id="2076137687"/>
          </p14:sldIdLst>
        </p14:section>
        <p14:section name="State" id="{72998449-5845-43AB-AF41-C8D8A53C54FE}">
          <p14:sldIdLst>
            <p14:sldId id="2076136899"/>
            <p14:sldId id="2076137748"/>
            <p14:sldId id="256"/>
          </p14:sldIdLst>
        </p14:section>
        <p14:section name="Configuration" id="{7A37C10E-C25C-4244-82E7-7C7CB1FBB9AD}">
          <p14:sldIdLst>
            <p14:sldId id="2147469734"/>
            <p14:sldId id="2147469733"/>
          </p14:sldIdLst>
        </p14:section>
        <p14:section name="Pub/Sub" id="{B3DED26F-DBEA-494E-9DDA-D9ADA82967BC}">
          <p14:sldIdLst>
            <p14:sldId id="2076136897"/>
            <p14:sldId id="2076137690"/>
            <p14:sldId id="2076137729"/>
            <p14:sldId id="2147469747"/>
            <p14:sldId id="2076137732"/>
            <p14:sldId id="2076137741"/>
            <p14:sldId id="2076137731"/>
          </p14:sldIdLst>
        </p14:section>
        <p14:section name="Actors" id="{C6152984-A574-4850-A0A4-89A4173EA172}">
          <p14:sldIdLst>
            <p14:sldId id="2147469749"/>
            <p14:sldId id="2147469746"/>
            <p14:sldId id="2076135991"/>
            <p14:sldId id="2076135992"/>
          </p14:sldIdLst>
        </p14:section>
        <p14:section name="Secrets" id="{2E8944C2-404E-41D2-A55E-B9FAC06F3957}">
          <p14:sldIdLst>
            <p14:sldId id="2076137744"/>
            <p14:sldId id="2076136882"/>
            <p14:sldId id="2076136880"/>
            <p14:sldId id="2076136883"/>
          </p14:sldIdLst>
        </p14:section>
        <p14:section name="Other" id="{6FD7483A-F878-4949-9B2B-9DDF22416878}">
          <p14:sldIdLst>
            <p14:sldId id="2076137652"/>
            <p14:sldId id="2076136788"/>
            <p14:sldId id="20761367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EA9CBF-330F-461A-4549-839931E16FA8}" name="Aaron Crawfis" initials="AC" userId="S::aacrawfi@microsoft.com::3e1a3c9c-fb21-4845-8053-1f53bf38879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02192"/>
    <a:srgbClr val="50E6FF"/>
    <a:srgbClr val="0D1521"/>
    <a:srgbClr val="F2F2F2"/>
    <a:srgbClr val="E4E4E4"/>
    <a:srgbClr val="D2D2D2"/>
    <a:srgbClr val="DA4E31"/>
    <a:srgbClr val="BA141A"/>
    <a:srgbClr val="0D2192"/>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22"/>
    <p:restoredTop sz="94741"/>
  </p:normalViewPr>
  <p:slideViewPr>
    <p:cSldViewPr snapToGrid="0">
      <p:cViewPr varScale="1">
        <p:scale>
          <a:sx n="196" d="100"/>
          <a:sy n="196" d="100"/>
        </p:scale>
        <p:origin x="376" y="16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viewProps" Target="viewProps.xml"/><Relationship Id="rId7" Type="http://schemas.openxmlformats.org/officeDocument/2006/relationships/slideMaster" Target="slideMasters/slideMaster4.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5EC8A-6B7D-7044-A036-FB232FA91750}" type="datetimeFigureOut">
              <a:rPr lang="en-US" smtClean="0"/>
              <a:t>3/30/22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3CC575-5AFE-644B-9E36-67C82C11BDD9}" type="slidenum">
              <a:rPr lang="en-US" smtClean="0"/>
              <a:t>‹#›</a:t>
            </a:fld>
            <a:endParaRPr lang="en-US"/>
          </a:p>
        </p:txBody>
      </p:sp>
    </p:spTree>
    <p:extLst>
      <p:ext uri="{BB962C8B-B14F-4D97-AF65-F5344CB8AC3E}">
        <p14:creationId xmlns:p14="http://schemas.microsoft.com/office/powerpoint/2010/main" val="3167828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dapr/components-contrib/tree/master/nameresolu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dapr/components-contrib/tree/master/nameresoluti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dapr/components-contrib/tree/master/nameresolution"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com/dapr/components-contrib/tree/master/nameresolution"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dapr/components-contrib/tree/master/nameresolution"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dapr/components-contrib/tree/master/nameresolutio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dapr/components-contrib/tree/master/nameresolution"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0183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257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22222"/>
                </a:solidFill>
                <a:effectLst/>
                <a:latin typeface="Open Sans" panose="020B0606030504020204" pitchFamily="34" charset="0"/>
              </a:rPr>
              <a:t>Service A makes an http/</a:t>
            </a:r>
            <a:r>
              <a:rPr lang="en-US" b="0" i="0" dirty="0" err="1">
                <a:solidFill>
                  <a:srgbClr val="222222"/>
                </a:solidFill>
                <a:effectLst/>
                <a:latin typeface="Open Sans" panose="020B0606030504020204" pitchFamily="34" charset="0"/>
              </a:rPr>
              <a:t>gRPC</a:t>
            </a:r>
            <a:r>
              <a:rPr lang="en-US" b="0" i="0" dirty="0">
                <a:solidFill>
                  <a:srgbClr val="222222"/>
                </a:solidFill>
                <a:effectLst/>
                <a:latin typeface="Open Sans" panose="020B0606030504020204" pitchFamily="34" charset="0"/>
              </a:rPr>
              <a:t> call meant for Service B. The call goes to the local Dapr sidecar.</a:t>
            </a:r>
          </a:p>
          <a:p>
            <a:pPr algn="l">
              <a:buFont typeface="+mj-lt"/>
              <a:buAutoNum type="arabicPeriod"/>
            </a:pPr>
            <a:r>
              <a:rPr lang="en-US" b="0" i="0" dirty="0">
                <a:solidFill>
                  <a:srgbClr val="222222"/>
                </a:solidFill>
                <a:effectLst/>
                <a:latin typeface="Open Sans" panose="020B0606030504020204" pitchFamily="34" charset="0"/>
              </a:rPr>
              <a:t>Dapr discovers Service B’s location using the </a:t>
            </a:r>
            <a:r>
              <a:rPr lang="en-US" b="0" i="0" u="none" strike="noStrike" dirty="0">
                <a:solidFill>
                  <a:srgbClr val="3176D9"/>
                </a:solidFill>
                <a:effectLst/>
                <a:latin typeface="Open Sans" panose="020B0606030504020204" pitchFamily="34" charset="0"/>
                <a:hlinkClick r:id="rId3"/>
              </a:rPr>
              <a:t>name resolution component</a:t>
            </a:r>
            <a:r>
              <a:rPr lang="en-US" b="0" i="0" dirty="0">
                <a:solidFill>
                  <a:srgbClr val="222222"/>
                </a:solidFill>
                <a:effectLst/>
                <a:latin typeface="Open Sans" panose="020B0606030504020204" pitchFamily="34" charset="0"/>
              </a:rPr>
              <a:t> installed for the given hosting platform.</a:t>
            </a:r>
          </a:p>
          <a:p>
            <a:pPr algn="l">
              <a:buFont typeface="+mj-lt"/>
              <a:buAutoNum type="arabicPeriod"/>
            </a:pPr>
            <a:r>
              <a:rPr lang="en-US" b="0" i="0" dirty="0">
                <a:solidFill>
                  <a:srgbClr val="222222"/>
                </a:solidFill>
                <a:effectLst/>
                <a:latin typeface="Open Sans" panose="020B0606030504020204" pitchFamily="34" charset="0"/>
              </a:rPr>
              <a:t>Dapr forwards the message to Service B’s Dapr sidecar</a:t>
            </a:r>
          </a:p>
          <a:p>
            <a:pPr marL="742950" lvl="1" indent="-285750" algn="l">
              <a:buFont typeface="+mj-lt"/>
              <a:buAutoNum type="arabicPeriod"/>
            </a:pPr>
            <a:r>
              <a:rPr lang="en-US" b="0" i="0" dirty="0">
                <a:solidFill>
                  <a:srgbClr val="222222"/>
                </a:solidFill>
                <a:effectLst/>
                <a:latin typeface="Open Sans" panose="020B0606030504020204" pitchFamily="34" charset="0"/>
              </a:rPr>
              <a:t>Note: All calls between Dapr sidecars go over </a:t>
            </a:r>
            <a:r>
              <a:rPr lang="en-US" b="0" i="0" dirty="0" err="1">
                <a:solidFill>
                  <a:srgbClr val="222222"/>
                </a:solidFill>
                <a:effectLst/>
                <a:latin typeface="Open Sans" panose="020B0606030504020204" pitchFamily="34" charset="0"/>
              </a:rPr>
              <a:t>gRPC</a:t>
            </a:r>
            <a:r>
              <a:rPr lang="en-US" b="0" i="0" dirty="0">
                <a:solidFill>
                  <a:srgbClr val="222222"/>
                </a:solidFill>
                <a:effectLst/>
                <a:latin typeface="Open Sans" panose="020B0606030504020204" pitchFamily="34" charset="0"/>
              </a:rPr>
              <a:t> for performance. Only calls between services and Dapr sidecars are either HTTP or </a:t>
            </a:r>
            <a:r>
              <a:rPr lang="en-US" b="0" i="0" dirty="0" err="1">
                <a:solidFill>
                  <a:srgbClr val="222222"/>
                </a:solidFill>
                <a:effectLst/>
                <a:latin typeface="Open Sans" panose="020B0606030504020204" pitchFamily="34" charset="0"/>
              </a:rPr>
              <a:t>gRPC</a:t>
            </a:r>
            <a:endParaRPr lang="en-US" b="0" i="0" dirty="0">
              <a:solidFill>
                <a:srgbClr val="222222"/>
              </a:solidFill>
              <a:effectLst/>
              <a:latin typeface="Open Sans" panose="020B0606030504020204" pitchFamily="34" charset="0"/>
            </a:endParaRPr>
          </a:p>
          <a:p>
            <a:pPr algn="l">
              <a:buFont typeface="+mj-lt"/>
              <a:buAutoNum type="arabicPeriod"/>
            </a:pPr>
            <a:r>
              <a:rPr lang="en-US" b="0" i="0" dirty="0">
                <a:solidFill>
                  <a:srgbClr val="222222"/>
                </a:solidFill>
                <a:effectLst/>
                <a:latin typeface="Open Sans" panose="020B0606030504020204" pitchFamily="34" charset="0"/>
              </a:rPr>
              <a:t>Service B’s Dapr sidecar forwards the request to the specified endpoint (or method) on Service B. Service B then runs its business logic code.</a:t>
            </a:r>
          </a:p>
          <a:p>
            <a:pPr algn="l">
              <a:buFont typeface="+mj-lt"/>
              <a:buAutoNum type="arabicPeriod"/>
            </a:pPr>
            <a:r>
              <a:rPr lang="en-US" b="0" i="0" dirty="0">
                <a:solidFill>
                  <a:srgbClr val="222222"/>
                </a:solidFill>
                <a:effectLst/>
                <a:latin typeface="Open Sans" panose="020B0606030504020204" pitchFamily="34" charset="0"/>
              </a:rPr>
              <a:t>Service B sends a response to Service A. The response goes to Service B’s sidecar.</a:t>
            </a:r>
          </a:p>
          <a:p>
            <a:pPr algn="l">
              <a:buFont typeface="+mj-lt"/>
              <a:buAutoNum type="arabicPeriod"/>
            </a:pPr>
            <a:r>
              <a:rPr lang="en-US" b="0" i="0" dirty="0">
                <a:solidFill>
                  <a:srgbClr val="222222"/>
                </a:solidFill>
                <a:effectLst/>
                <a:latin typeface="Open Sans" panose="020B0606030504020204" pitchFamily="34" charset="0"/>
              </a:rPr>
              <a:t>Dapr forwards the response to Service A’s Dapr sidecar.</a:t>
            </a:r>
          </a:p>
          <a:p>
            <a:pPr algn="l">
              <a:buFont typeface="+mj-lt"/>
              <a:buAutoNum type="arabicPeriod"/>
            </a:pPr>
            <a:r>
              <a:rPr lang="en-US" b="0" i="0" dirty="0">
                <a:solidFill>
                  <a:srgbClr val="222222"/>
                </a:solidFill>
                <a:effectLst/>
                <a:latin typeface="Open Sans" panose="020B0606030504020204" pitchFamily="34" charset="0"/>
              </a:rPr>
              <a:t>Service A receives the response.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3CC575-5AFE-644B-9E36-67C82C11BD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030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22</a:t>
            </a:fld>
            <a:endParaRPr lang="en-US"/>
          </a:p>
        </p:txBody>
      </p:sp>
    </p:spTree>
    <p:extLst>
      <p:ext uri="{BB962C8B-B14F-4D97-AF65-F5344CB8AC3E}">
        <p14:creationId xmlns:p14="http://schemas.microsoft.com/office/powerpoint/2010/main" val="913034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23</a:t>
            </a:fld>
            <a:endParaRPr lang="en-US"/>
          </a:p>
        </p:txBody>
      </p:sp>
    </p:spTree>
    <p:extLst>
      <p:ext uri="{BB962C8B-B14F-4D97-AF65-F5344CB8AC3E}">
        <p14:creationId xmlns:p14="http://schemas.microsoft.com/office/powerpoint/2010/main" val="157611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854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3/30/22 8:04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4883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22222"/>
                </a:solidFill>
                <a:effectLst/>
                <a:latin typeface="Open Sans" panose="020B0606030504020204" pitchFamily="34" charset="0"/>
              </a:rPr>
              <a:t>Service A makes an http/</a:t>
            </a:r>
            <a:r>
              <a:rPr lang="en-US" b="0" i="0" dirty="0" err="1">
                <a:solidFill>
                  <a:srgbClr val="222222"/>
                </a:solidFill>
                <a:effectLst/>
                <a:latin typeface="Open Sans" panose="020B0606030504020204" pitchFamily="34" charset="0"/>
              </a:rPr>
              <a:t>gRPC</a:t>
            </a:r>
            <a:r>
              <a:rPr lang="en-US" b="0" i="0" dirty="0">
                <a:solidFill>
                  <a:srgbClr val="222222"/>
                </a:solidFill>
                <a:effectLst/>
                <a:latin typeface="Open Sans" panose="020B0606030504020204" pitchFamily="34" charset="0"/>
              </a:rPr>
              <a:t> call meant for Service B. The call goes to the local Dapr sidecar.</a:t>
            </a:r>
          </a:p>
          <a:p>
            <a:pPr algn="l">
              <a:buFont typeface="+mj-lt"/>
              <a:buAutoNum type="arabicPeriod"/>
            </a:pPr>
            <a:r>
              <a:rPr lang="en-US" b="0" i="0" dirty="0">
                <a:solidFill>
                  <a:srgbClr val="222222"/>
                </a:solidFill>
                <a:effectLst/>
                <a:latin typeface="Open Sans" panose="020B0606030504020204" pitchFamily="34" charset="0"/>
              </a:rPr>
              <a:t>Dapr discovers Service B’s location using the </a:t>
            </a:r>
            <a:r>
              <a:rPr lang="en-US" b="0" i="0" u="none" strike="noStrike" dirty="0">
                <a:solidFill>
                  <a:srgbClr val="3176D9"/>
                </a:solidFill>
                <a:effectLst/>
                <a:latin typeface="Open Sans" panose="020B0606030504020204" pitchFamily="34" charset="0"/>
                <a:hlinkClick r:id="rId3"/>
              </a:rPr>
              <a:t>name resolution component</a:t>
            </a:r>
            <a:r>
              <a:rPr lang="en-US" b="0" i="0" dirty="0">
                <a:solidFill>
                  <a:srgbClr val="222222"/>
                </a:solidFill>
                <a:effectLst/>
                <a:latin typeface="Open Sans" panose="020B0606030504020204" pitchFamily="34" charset="0"/>
              </a:rPr>
              <a:t> installed for the given hosting platform.</a:t>
            </a:r>
          </a:p>
          <a:p>
            <a:pPr algn="l">
              <a:buFont typeface="+mj-lt"/>
              <a:buAutoNum type="arabicPeriod"/>
            </a:pPr>
            <a:r>
              <a:rPr lang="en-US" b="0" i="0" dirty="0">
                <a:solidFill>
                  <a:srgbClr val="222222"/>
                </a:solidFill>
                <a:effectLst/>
                <a:latin typeface="Open Sans" panose="020B0606030504020204" pitchFamily="34" charset="0"/>
              </a:rPr>
              <a:t>Dapr forwards the message to Service B’s Dapr sidecar</a:t>
            </a:r>
          </a:p>
          <a:p>
            <a:pPr marL="742950" lvl="1" indent="-285750" algn="l">
              <a:buFont typeface="+mj-lt"/>
              <a:buAutoNum type="arabicPeriod"/>
            </a:pPr>
            <a:r>
              <a:rPr lang="en-US" b="0" i="0" dirty="0">
                <a:solidFill>
                  <a:srgbClr val="222222"/>
                </a:solidFill>
                <a:effectLst/>
                <a:latin typeface="Open Sans" panose="020B0606030504020204" pitchFamily="34" charset="0"/>
              </a:rPr>
              <a:t>Note: All calls between Dapr sidecars go over </a:t>
            </a:r>
            <a:r>
              <a:rPr lang="en-US" b="0" i="0" dirty="0" err="1">
                <a:solidFill>
                  <a:srgbClr val="222222"/>
                </a:solidFill>
                <a:effectLst/>
                <a:latin typeface="Open Sans" panose="020B0606030504020204" pitchFamily="34" charset="0"/>
              </a:rPr>
              <a:t>gRPC</a:t>
            </a:r>
            <a:r>
              <a:rPr lang="en-US" b="0" i="0" dirty="0">
                <a:solidFill>
                  <a:srgbClr val="222222"/>
                </a:solidFill>
                <a:effectLst/>
                <a:latin typeface="Open Sans" panose="020B0606030504020204" pitchFamily="34" charset="0"/>
              </a:rPr>
              <a:t> for performance. Only calls between services and Dapr sidecars are either HTTP or </a:t>
            </a:r>
            <a:r>
              <a:rPr lang="en-US" b="0" i="0" dirty="0" err="1">
                <a:solidFill>
                  <a:srgbClr val="222222"/>
                </a:solidFill>
                <a:effectLst/>
                <a:latin typeface="Open Sans" panose="020B0606030504020204" pitchFamily="34" charset="0"/>
              </a:rPr>
              <a:t>gRPC</a:t>
            </a:r>
            <a:endParaRPr lang="en-US" b="0" i="0" dirty="0">
              <a:solidFill>
                <a:srgbClr val="222222"/>
              </a:solidFill>
              <a:effectLst/>
              <a:latin typeface="Open Sans" panose="020B0606030504020204" pitchFamily="34" charset="0"/>
            </a:endParaRPr>
          </a:p>
          <a:p>
            <a:pPr algn="l">
              <a:buFont typeface="+mj-lt"/>
              <a:buAutoNum type="arabicPeriod"/>
            </a:pPr>
            <a:r>
              <a:rPr lang="en-US" b="0" i="0" dirty="0">
                <a:solidFill>
                  <a:srgbClr val="222222"/>
                </a:solidFill>
                <a:effectLst/>
                <a:latin typeface="Open Sans" panose="020B0606030504020204" pitchFamily="34" charset="0"/>
              </a:rPr>
              <a:t>Service B’s Dapr sidecar forwards the request to the specified endpoint (or method) on Service B. Service B then runs its business logic code.</a:t>
            </a:r>
          </a:p>
          <a:p>
            <a:pPr algn="l">
              <a:buFont typeface="+mj-lt"/>
              <a:buAutoNum type="arabicPeriod"/>
            </a:pPr>
            <a:r>
              <a:rPr lang="en-US" b="0" i="0" dirty="0">
                <a:solidFill>
                  <a:srgbClr val="222222"/>
                </a:solidFill>
                <a:effectLst/>
                <a:latin typeface="Open Sans" panose="020B0606030504020204" pitchFamily="34" charset="0"/>
              </a:rPr>
              <a:t>Service B sends a response to Service A. The response goes to Service B’s sidecar.</a:t>
            </a:r>
          </a:p>
          <a:p>
            <a:pPr algn="l">
              <a:buFont typeface="+mj-lt"/>
              <a:buAutoNum type="arabicPeriod"/>
            </a:pPr>
            <a:r>
              <a:rPr lang="en-US" b="0" i="0" dirty="0">
                <a:solidFill>
                  <a:srgbClr val="222222"/>
                </a:solidFill>
                <a:effectLst/>
                <a:latin typeface="Open Sans" panose="020B0606030504020204" pitchFamily="34" charset="0"/>
              </a:rPr>
              <a:t>Dapr forwards the response to Service A’s Dapr sidecar.</a:t>
            </a:r>
          </a:p>
          <a:p>
            <a:pPr algn="l">
              <a:buFont typeface="+mj-lt"/>
              <a:buAutoNum type="arabicPeriod"/>
            </a:pPr>
            <a:r>
              <a:rPr lang="en-US" b="0" i="0" dirty="0">
                <a:solidFill>
                  <a:srgbClr val="222222"/>
                </a:solidFill>
                <a:effectLst/>
                <a:latin typeface="Open Sans" panose="020B0606030504020204" pitchFamily="34" charset="0"/>
              </a:rPr>
              <a:t>Service A receives the response.</a:t>
            </a:r>
          </a:p>
          <a:p>
            <a:endParaRPr lang="en-US" dirty="0"/>
          </a:p>
        </p:txBody>
      </p:sp>
      <p:sp>
        <p:nvSpPr>
          <p:cNvPr id="4" name="Slide Number Placeholder 3"/>
          <p:cNvSpPr>
            <a:spLocks noGrp="1"/>
          </p:cNvSpPr>
          <p:nvPr>
            <p:ph type="sldNum" sz="quarter" idx="5"/>
          </p:nvPr>
        </p:nvSpPr>
        <p:spPr/>
        <p:txBody>
          <a:bodyPr/>
          <a:lstStyle/>
          <a:p>
            <a:fld id="{D53CC575-5AFE-644B-9E36-67C82C11BDD9}" type="slidenum">
              <a:rPr lang="en-US" smtClean="0"/>
              <a:t>27</a:t>
            </a:fld>
            <a:endParaRPr lang="en-US"/>
          </a:p>
        </p:txBody>
      </p:sp>
    </p:spTree>
    <p:extLst>
      <p:ext uri="{BB962C8B-B14F-4D97-AF65-F5344CB8AC3E}">
        <p14:creationId xmlns:p14="http://schemas.microsoft.com/office/powerpoint/2010/main" val="626201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22222"/>
                </a:solidFill>
                <a:effectLst/>
                <a:latin typeface="Open Sans" panose="020B0606030504020204" pitchFamily="34" charset="0"/>
              </a:rPr>
              <a:t>Service A makes an http/</a:t>
            </a:r>
            <a:r>
              <a:rPr lang="en-US" b="0" i="0" dirty="0" err="1">
                <a:solidFill>
                  <a:srgbClr val="222222"/>
                </a:solidFill>
                <a:effectLst/>
                <a:latin typeface="Open Sans" panose="020B0606030504020204" pitchFamily="34" charset="0"/>
              </a:rPr>
              <a:t>gRPC</a:t>
            </a:r>
            <a:r>
              <a:rPr lang="en-US" b="0" i="0" dirty="0">
                <a:solidFill>
                  <a:srgbClr val="222222"/>
                </a:solidFill>
                <a:effectLst/>
                <a:latin typeface="Open Sans" panose="020B0606030504020204" pitchFamily="34" charset="0"/>
              </a:rPr>
              <a:t> call meant for Service B. The call goes to the local Dapr sidecar.</a:t>
            </a:r>
          </a:p>
          <a:p>
            <a:pPr algn="l">
              <a:buFont typeface="+mj-lt"/>
              <a:buAutoNum type="arabicPeriod"/>
            </a:pPr>
            <a:r>
              <a:rPr lang="en-US" b="0" i="0" dirty="0">
                <a:solidFill>
                  <a:srgbClr val="222222"/>
                </a:solidFill>
                <a:effectLst/>
                <a:latin typeface="Open Sans" panose="020B0606030504020204" pitchFamily="34" charset="0"/>
              </a:rPr>
              <a:t>Dapr discovers Service B’s location using the </a:t>
            </a:r>
            <a:r>
              <a:rPr lang="en-US" b="0" i="0" u="none" strike="noStrike" dirty="0">
                <a:solidFill>
                  <a:srgbClr val="3176D9"/>
                </a:solidFill>
                <a:effectLst/>
                <a:latin typeface="Open Sans" panose="020B0606030504020204" pitchFamily="34" charset="0"/>
                <a:hlinkClick r:id="rId3"/>
              </a:rPr>
              <a:t>name resolution component</a:t>
            </a:r>
            <a:r>
              <a:rPr lang="en-US" b="0" i="0" dirty="0">
                <a:solidFill>
                  <a:srgbClr val="222222"/>
                </a:solidFill>
                <a:effectLst/>
                <a:latin typeface="Open Sans" panose="020B0606030504020204" pitchFamily="34" charset="0"/>
              </a:rPr>
              <a:t> installed for the given hosting platform.</a:t>
            </a:r>
          </a:p>
          <a:p>
            <a:pPr algn="l">
              <a:buFont typeface="+mj-lt"/>
              <a:buAutoNum type="arabicPeriod"/>
            </a:pPr>
            <a:r>
              <a:rPr lang="en-US" b="0" i="0" dirty="0">
                <a:solidFill>
                  <a:srgbClr val="222222"/>
                </a:solidFill>
                <a:effectLst/>
                <a:latin typeface="Open Sans" panose="020B0606030504020204" pitchFamily="34" charset="0"/>
              </a:rPr>
              <a:t>Dapr forwards the message to Service B’s Dapr sidecar</a:t>
            </a:r>
          </a:p>
          <a:p>
            <a:pPr marL="742950" lvl="1" indent="-285750" algn="l">
              <a:buFont typeface="+mj-lt"/>
              <a:buAutoNum type="arabicPeriod"/>
            </a:pPr>
            <a:r>
              <a:rPr lang="en-US" b="0" i="0" dirty="0">
                <a:solidFill>
                  <a:srgbClr val="222222"/>
                </a:solidFill>
                <a:effectLst/>
                <a:latin typeface="Open Sans" panose="020B0606030504020204" pitchFamily="34" charset="0"/>
              </a:rPr>
              <a:t>Note: All calls between Dapr sidecars go over </a:t>
            </a:r>
            <a:r>
              <a:rPr lang="en-US" b="0" i="0" dirty="0" err="1">
                <a:solidFill>
                  <a:srgbClr val="222222"/>
                </a:solidFill>
                <a:effectLst/>
                <a:latin typeface="Open Sans" panose="020B0606030504020204" pitchFamily="34" charset="0"/>
              </a:rPr>
              <a:t>gRPC</a:t>
            </a:r>
            <a:r>
              <a:rPr lang="en-US" b="0" i="0" dirty="0">
                <a:solidFill>
                  <a:srgbClr val="222222"/>
                </a:solidFill>
                <a:effectLst/>
                <a:latin typeface="Open Sans" panose="020B0606030504020204" pitchFamily="34" charset="0"/>
              </a:rPr>
              <a:t> for performance. Only calls between services and Dapr sidecars are either HTTP or </a:t>
            </a:r>
            <a:r>
              <a:rPr lang="en-US" b="0" i="0" dirty="0" err="1">
                <a:solidFill>
                  <a:srgbClr val="222222"/>
                </a:solidFill>
                <a:effectLst/>
                <a:latin typeface="Open Sans" panose="020B0606030504020204" pitchFamily="34" charset="0"/>
              </a:rPr>
              <a:t>gRPC</a:t>
            </a:r>
            <a:endParaRPr lang="en-US" b="0" i="0" dirty="0">
              <a:solidFill>
                <a:srgbClr val="222222"/>
              </a:solidFill>
              <a:effectLst/>
              <a:latin typeface="Open Sans" panose="020B0606030504020204" pitchFamily="34" charset="0"/>
            </a:endParaRPr>
          </a:p>
          <a:p>
            <a:pPr algn="l">
              <a:buFont typeface="+mj-lt"/>
              <a:buAutoNum type="arabicPeriod"/>
            </a:pPr>
            <a:r>
              <a:rPr lang="en-US" b="0" i="0" dirty="0">
                <a:solidFill>
                  <a:srgbClr val="222222"/>
                </a:solidFill>
                <a:effectLst/>
                <a:latin typeface="Open Sans" panose="020B0606030504020204" pitchFamily="34" charset="0"/>
              </a:rPr>
              <a:t>Service B’s Dapr sidecar forwards the request to the specified endpoint (or method) on Service B. Service B then runs its business logic code.</a:t>
            </a:r>
          </a:p>
          <a:p>
            <a:pPr algn="l">
              <a:buFont typeface="+mj-lt"/>
              <a:buAutoNum type="arabicPeriod"/>
            </a:pPr>
            <a:r>
              <a:rPr lang="en-US" b="0" i="0" dirty="0">
                <a:solidFill>
                  <a:srgbClr val="222222"/>
                </a:solidFill>
                <a:effectLst/>
                <a:latin typeface="Open Sans" panose="020B0606030504020204" pitchFamily="34" charset="0"/>
              </a:rPr>
              <a:t>Service B sends a response to Service A. The response goes to Service B’s sidecar.</a:t>
            </a:r>
          </a:p>
          <a:p>
            <a:pPr algn="l">
              <a:buFont typeface="+mj-lt"/>
              <a:buAutoNum type="arabicPeriod"/>
            </a:pPr>
            <a:r>
              <a:rPr lang="en-US" b="0" i="0" dirty="0">
                <a:solidFill>
                  <a:srgbClr val="222222"/>
                </a:solidFill>
                <a:effectLst/>
                <a:latin typeface="Open Sans" panose="020B0606030504020204" pitchFamily="34" charset="0"/>
              </a:rPr>
              <a:t>Dapr forwards the response to Service A’s Dapr sidecar.</a:t>
            </a:r>
          </a:p>
          <a:p>
            <a:pPr algn="l">
              <a:buFont typeface="+mj-lt"/>
              <a:buAutoNum type="arabicPeriod"/>
            </a:pPr>
            <a:r>
              <a:rPr lang="en-US" b="0" i="0" dirty="0">
                <a:solidFill>
                  <a:srgbClr val="222222"/>
                </a:solidFill>
                <a:effectLst/>
                <a:latin typeface="Open Sans" panose="020B0606030504020204" pitchFamily="34" charset="0"/>
              </a:rPr>
              <a:t>Service A receives the response.</a:t>
            </a:r>
          </a:p>
          <a:p>
            <a:endParaRPr lang="en-US" dirty="0"/>
          </a:p>
        </p:txBody>
      </p:sp>
      <p:sp>
        <p:nvSpPr>
          <p:cNvPr id="4" name="Slide Number Placeholder 3"/>
          <p:cNvSpPr>
            <a:spLocks noGrp="1"/>
          </p:cNvSpPr>
          <p:nvPr>
            <p:ph type="sldNum" sz="quarter" idx="5"/>
          </p:nvPr>
        </p:nvSpPr>
        <p:spPr/>
        <p:txBody>
          <a:bodyPr/>
          <a:lstStyle/>
          <a:p>
            <a:fld id="{D53CC575-5AFE-644B-9E36-67C82C11BDD9}" type="slidenum">
              <a:rPr lang="en-US" smtClean="0"/>
              <a:t>28</a:t>
            </a:fld>
            <a:endParaRPr lang="en-US"/>
          </a:p>
        </p:txBody>
      </p:sp>
    </p:spTree>
    <p:extLst>
      <p:ext uri="{BB962C8B-B14F-4D97-AF65-F5344CB8AC3E}">
        <p14:creationId xmlns:p14="http://schemas.microsoft.com/office/powerpoint/2010/main" val="626201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22222"/>
                </a:solidFill>
                <a:effectLst/>
                <a:latin typeface="Open Sans" panose="020B0606030504020204" pitchFamily="34" charset="0"/>
              </a:rPr>
              <a:t>Service A makes an http/</a:t>
            </a:r>
            <a:r>
              <a:rPr lang="en-US" b="0" i="0" dirty="0" err="1">
                <a:solidFill>
                  <a:srgbClr val="222222"/>
                </a:solidFill>
                <a:effectLst/>
                <a:latin typeface="Open Sans" panose="020B0606030504020204" pitchFamily="34" charset="0"/>
              </a:rPr>
              <a:t>gRPC</a:t>
            </a:r>
            <a:r>
              <a:rPr lang="en-US" b="0" i="0" dirty="0">
                <a:solidFill>
                  <a:srgbClr val="222222"/>
                </a:solidFill>
                <a:effectLst/>
                <a:latin typeface="Open Sans" panose="020B0606030504020204" pitchFamily="34" charset="0"/>
              </a:rPr>
              <a:t> call meant for Service B. The call goes to the local Dapr sidecar.</a:t>
            </a:r>
          </a:p>
          <a:p>
            <a:pPr algn="l">
              <a:buFont typeface="+mj-lt"/>
              <a:buAutoNum type="arabicPeriod"/>
            </a:pPr>
            <a:r>
              <a:rPr lang="en-US" b="0" i="0" dirty="0">
                <a:solidFill>
                  <a:srgbClr val="222222"/>
                </a:solidFill>
                <a:effectLst/>
                <a:latin typeface="Open Sans" panose="020B0606030504020204" pitchFamily="34" charset="0"/>
              </a:rPr>
              <a:t>Dapr discovers Service B’s location using the </a:t>
            </a:r>
            <a:r>
              <a:rPr lang="en-US" b="0" i="0" u="none" strike="noStrike" dirty="0">
                <a:solidFill>
                  <a:srgbClr val="3176D9"/>
                </a:solidFill>
                <a:effectLst/>
                <a:latin typeface="Open Sans" panose="020B0606030504020204" pitchFamily="34" charset="0"/>
                <a:hlinkClick r:id="rId3"/>
              </a:rPr>
              <a:t>name resolution component</a:t>
            </a:r>
            <a:r>
              <a:rPr lang="en-US" b="0" i="0" dirty="0">
                <a:solidFill>
                  <a:srgbClr val="222222"/>
                </a:solidFill>
                <a:effectLst/>
                <a:latin typeface="Open Sans" panose="020B0606030504020204" pitchFamily="34" charset="0"/>
              </a:rPr>
              <a:t> installed for the given hosting platform.</a:t>
            </a:r>
          </a:p>
          <a:p>
            <a:pPr algn="l">
              <a:buFont typeface="+mj-lt"/>
              <a:buAutoNum type="arabicPeriod"/>
            </a:pPr>
            <a:r>
              <a:rPr lang="en-US" b="0" i="0" dirty="0">
                <a:solidFill>
                  <a:srgbClr val="222222"/>
                </a:solidFill>
                <a:effectLst/>
                <a:latin typeface="Open Sans" panose="020B0606030504020204" pitchFamily="34" charset="0"/>
              </a:rPr>
              <a:t>Dapr forwards the message to Service B’s Dapr sidecar</a:t>
            </a:r>
          </a:p>
          <a:p>
            <a:pPr marL="742950" lvl="1" indent="-285750" algn="l">
              <a:buFont typeface="+mj-lt"/>
              <a:buAutoNum type="arabicPeriod"/>
            </a:pPr>
            <a:r>
              <a:rPr lang="en-US" b="0" i="0" dirty="0">
                <a:solidFill>
                  <a:srgbClr val="222222"/>
                </a:solidFill>
                <a:effectLst/>
                <a:latin typeface="Open Sans" panose="020B0606030504020204" pitchFamily="34" charset="0"/>
              </a:rPr>
              <a:t>Note: All calls between Dapr sidecars go over </a:t>
            </a:r>
            <a:r>
              <a:rPr lang="en-US" b="0" i="0" dirty="0" err="1">
                <a:solidFill>
                  <a:srgbClr val="222222"/>
                </a:solidFill>
                <a:effectLst/>
                <a:latin typeface="Open Sans" panose="020B0606030504020204" pitchFamily="34" charset="0"/>
              </a:rPr>
              <a:t>gRPC</a:t>
            </a:r>
            <a:r>
              <a:rPr lang="en-US" b="0" i="0" dirty="0">
                <a:solidFill>
                  <a:srgbClr val="222222"/>
                </a:solidFill>
                <a:effectLst/>
                <a:latin typeface="Open Sans" panose="020B0606030504020204" pitchFamily="34" charset="0"/>
              </a:rPr>
              <a:t> for performance. Only calls between services and Dapr sidecars are either HTTP or </a:t>
            </a:r>
            <a:r>
              <a:rPr lang="en-US" b="0" i="0" dirty="0" err="1">
                <a:solidFill>
                  <a:srgbClr val="222222"/>
                </a:solidFill>
                <a:effectLst/>
                <a:latin typeface="Open Sans" panose="020B0606030504020204" pitchFamily="34" charset="0"/>
              </a:rPr>
              <a:t>gRPC</a:t>
            </a:r>
            <a:endParaRPr lang="en-US" b="0" i="0" dirty="0">
              <a:solidFill>
                <a:srgbClr val="222222"/>
              </a:solidFill>
              <a:effectLst/>
              <a:latin typeface="Open Sans" panose="020B0606030504020204" pitchFamily="34" charset="0"/>
            </a:endParaRPr>
          </a:p>
          <a:p>
            <a:pPr algn="l">
              <a:buFont typeface="+mj-lt"/>
              <a:buAutoNum type="arabicPeriod"/>
            </a:pPr>
            <a:r>
              <a:rPr lang="en-US" b="0" i="0" dirty="0">
                <a:solidFill>
                  <a:srgbClr val="222222"/>
                </a:solidFill>
                <a:effectLst/>
                <a:latin typeface="Open Sans" panose="020B0606030504020204" pitchFamily="34" charset="0"/>
              </a:rPr>
              <a:t>Service B’s Dapr sidecar forwards the request to the specified endpoint (or method) on Service B. Service B then runs its business logic code.</a:t>
            </a:r>
          </a:p>
          <a:p>
            <a:pPr algn="l">
              <a:buFont typeface="+mj-lt"/>
              <a:buAutoNum type="arabicPeriod"/>
            </a:pPr>
            <a:r>
              <a:rPr lang="en-US" b="0" i="0" dirty="0">
                <a:solidFill>
                  <a:srgbClr val="222222"/>
                </a:solidFill>
                <a:effectLst/>
                <a:latin typeface="Open Sans" panose="020B0606030504020204" pitchFamily="34" charset="0"/>
              </a:rPr>
              <a:t>Service B sends a response to Service A. The response goes to Service B’s sidecar.</a:t>
            </a:r>
          </a:p>
          <a:p>
            <a:pPr algn="l">
              <a:buFont typeface="+mj-lt"/>
              <a:buAutoNum type="arabicPeriod"/>
            </a:pPr>
            <a:r>
              <a:rPr lang="en-US" b="0" i="0" dirty="0">
                <a:solidFill>
                  <a:srgbClr val="222222"/>
                </a:solidFill>
                <a:effectLst/>
                <a:latin typeface="Open Sans" panose="020B0606030504020204" pitchFamily="34" charset="0"/>
              </a:rPr>
              <a:t>Dapr forwards the response to Service A’s Dapr sidecar.</a:t>
            </a:r>
          </a:p>
          <a:p>
            <a:pPr algn="l">
              <a:buFont typeface="+mj-lt"/>
              <a:buAutoNum type="arabicPeriod"/>
            </a:pPr>
            <a:r>
              <a:rPr lang="en-US" b="0" i="0" dirty="0">
                <a:solidFill>
                  <a:srgbClr val="222222"/>
                </a:solidFill>
                <a:effectLst/>
                <a:latin typeface="Open Sans" panose="020B0606030504020204" pitchFamily="34" charset="0"/>
              </a:rPr>
              <a:t>Service A receives the response.</a:t>
            </a:r>
          </a:p>
          <a:p>
            <a:endParaRPr lang="en-US" dirty="0"/>
          </a:p>
        </p:txBody>
      </p:sp>
      <p:sp>
        <p:nvSpPr>
          <p:cNvPr id="4" name="Slide Number Placeholder 3"/>
          <p:cNvSpPr>
            <a:spLocks noGrp="1"/>
          </p:cNvSpPr>
          <p:nvPr>
            <p:ph type="sldNum" sz="quarter" idx="5"/>
          </p:nvPr>
        </p:nvSpPr>
        <p:spPr/>
        <p:txBody>
          <a:bodyPr/>
          <a:lstStyle/>
          <a:p>
            <a:fld id="{D53CC575-5AFE-644B-9E36-67C82C11BDD9}" type="slidenum">
              <a:rPr lang="en-US" smtClean="0"/>
              <a:t>29</a:t>
            </a:fld>
            <a:endParaRPr lang="en-US"/>
          </a:p>
        </p:txBody>
      </p:sp>
    </p:spTree>
    <p:extLst>
      <p:ext uri="{BB962C8B-B14F-4D97-AF65-F5344CB8AC3E}">
        <p14:creationId xmlns:p14="http://schemas.microsoft.com/office/powerpoint/2010/main" val="483690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22222"/>
                </a:solidFill>
                <a:effectLst/>
                <a:latin typeface="Open Sans" panose="020B0606030504020204" pitchFamily="34" charset="0"/>
              </a:rPr>
              <a:t>Service A makes an http/</a:t>
            </a:r>
            <a:r>
              <a:rPr lang="en-US" b="0" i="0" dirty="0" err="1">
                <a:solidFill>
                  <a:srgbClr val="222222"/>
                </a:solidFill>
                <a:effectLst/>
                <a:latin typeface="Open Sans" panose="020B0606030504020204" pitchFamily="34" charset="0"/>
              </a:rPr>
              <a:t>gRPC</a:t>
            </a:r>
            <a:r>
              <a:rPr lang="en-US" b="0" i="0" dirty="0">
                <a:solidFill>
                  <a:srgbClr val="222222"/>
                </a:solidFill>
                <a:effectLst/>
                <a:latin typeface="Open Sans" panose="020B0606030504020204" pitchFamily="34" charset="0"/>
              </a:rPr>
              <a:t> call meant for Service B. The call goes to the local Dapr sidecar.</a:t>
            </a:r>
          </a:p>
          <a:p>
            <a:pPr algn="l">
              <a:buFont typeface="+mj-lt"/>
              <a:buAutoNum type="arabicPeriod"/>
            </a:pPr>
            <a:r>
              <a:rPr lang="en-US" b="0" i="0" dirty="0">
                <a:solidFill>
                  <a:srgbClr val="222222"/>
                </a:solidFill>
                <a:effectLst/>
                <a:latin typeface="Open Sans" panose="020B0606030504020204" pitchFamily="34" charset="0"/>
              </a:rPr>
              <a:t>Dapr discovers Service B’s location using the </a:t>
            </a:r>
            <a:r>
              <a:rPr lang="en-US" b="0" i="0" u="none" strike="noStrike" dirty="0">
                <a:solidFill>
                  <a:srgbClr val="3176D9"/>
                </a:solidFill>
                <a:effectLst/>
                <a:latin typeface="Open Sans" panose="020B0606030504020204" pitchFamily="34" charset="0"/>
                <a:hlinkClick r:id="rId3"/>
              </a:rPr>
              <a:t>name resolution component</a:t>
            </a:r>
            <a:r>
              <a:rPr lang="en-US" b="0" i="0" dirty="0">
                <a:solidFill>
                  <a:srgbClr val="222222"/>
                </a:solidFill>
                <a:effectLst/>
                <a:latin typeface="Open Sans" panose="020B0606030504020204" pitchFamily="34" charset="0"/>
              </a:rPr>
              <a:t> installed for the given hosting platform.</a:t>
            </a:r>
          </a:p>
          <a:p>
            <a:pPr algn="l">
              <a:buFont typeface="+mj-lt"/>
              <a:buAutoNum type="arabicPeriod"/>
            </a:pPr>
            <a:r>
              <a:rPr lang="en-US" b="0" i="0" dirty="0">
                <a:solidFill>
                  <a:srgbClr val="222222"/>
                </a:solidFill>
                <a:effectLst/>
                <a:latin typeface="Open Sans" panose="020B0606030504020204" pitchFamily="34" charset="0"/>
              </a:rPr>
              <a:t>Dapr forwards the message to Service B’s Dapr sidecar</a:t>
            </a:r>
          </a:p>
          <a:p>
            <a:pPr marL="742950" lvl="1" indent="-285750" algn="l">
              <a:buFont typeface="+mj-lt"/>
              <a:buAutoNum type="arabicPeriod"/>
            </a:pPr>
            <a:r>
              <a:rPr lang="en-US" b="0" i="0" dirty="0">
                <a:solidFill>
                  <a:srgbClr val="222222"/>
                </a:solidFill>
                <a:effectLst/>
                <a:latin typeface="Open Sans" panose="020B0606030504020204" pitchFamily="34" charset="0"/>
              </a:rPr>
              <a:t>Note: All calls between Dapr sidecars go over </a:t>
            </a:r>
            <a:r>
              <a:rPr lang="en-US" b="0" i="0" dirty="0" err="1">
                <a:solidFill>
                  <a:srgbClr val="222222"/>
                </a:solidFill>
                <a:effectLst/>
                <a:latin typeface="Open Sans" panose="020B0606030504020204" pitchFamily="34" charset="0"/>
              </a:rPr>
              <a:t>gRPC</a:t>
            </a:r>
            <a:r>
              <a:rPr lang="en-US" b="0" i="0" dirty="0">
                <a:solidFill>
                  <a:srgbClr val="222222"/>
                </a:solidFill>
                <a:effectLst/>
                <a:latin typeface="Open Sans" panose="020B0606030504020204" pitchFamily="34" charset="0"/>
              </a:rPr>
              <a:t> for performance. Only calls between services and Dapr sidecars are either HTTP or </a:t>
            </a:r>
            <a:r>
              <a:rPr lang="en-US" b="0" i="0" dirty="0" err="1">
                <a:solidFill>
                  <a:srgbClr val="222222"/>
                </a:solidFill>
                <a:effectLst/>
                <a:latin typeface="Open Sans" panose="020B0606030504020204" pitchFamily="34" charset="0"/>
              </a:rPr>
              <a:t>gRPC</a:t>
            </a:r>
            <a:endParaRPr lang="en-US" b="0" i="0" dirty="0">
              <a:solidFill>
                <a:srgbClr val="222222"/>
              </a:solidFill>
              <a:effectLst/>
              <a:latin typeface="Open Sans" panose="020B0606030504020204" pitchFamily="34" charset="0"/>
            </a:endParaRPr>
          </a:p>
          <a:p>
            <a:pPr algn="l">
              <a:buFont typeface="+mj-lt"/>
              <a:buAutoNum type="arabicPeriod"/>
            </a:pPr>
            <a:r>
              <a:rPr lang="en-US" b="0" i="0" dirty="0">
                <a:solidFill>
                  <a:srgbClr val="222222"/>
                </a:solidFill>
                <a:effectLst/>
                <a:latin typeface="Open Sans" panose="020B0606030504020204" pitchFamily="34" charset="0"/>
              </a:rPr>
              <a:t>Service B’s Dapr sidecar forwards the request to the specified endpoint (or method) on Service B. Service B then runs its business logic code.</a:t>
            </a:r>
          </a:p>
          <a:p>
            <a:pPr algn="l">
              <a:buFont typeface="+mj-lt"/>
              <a:buAutoNum type="arabicPeriod"/>
            </a:pPr>
            <a:r>
              <a:rPr lang="en-US" b="0" i="0" dirty="0">
                <a:solidFill>
                  <a:srgbClr val="222222"/>
                </a:solidFill>
                <a:effectLst/>
                <a:latin typeface="Open Sans" panose="020B0606030504020204" pitchFamily="34" charset="0"/>
              </a:rPr>
              <a:t>Service B sends a response to Service A. The response goes to Service B’s sidecar.</a:t>
            </a:r>
          </a:p>
          <a:p>
            <a:pPr algn="l">
              <a:buFont typeface="+mj-lt"/>
              <a:buAutoNum type="arabicPeriod"/>
            </a:pPr>
            <a:r>
              <a:rPr lang="en-US" b="0" i="0" dirty="0">
                <a:solidFill>
                  <a:srgbClr val="222222"/>
                </a:solidFill>
                <a:effectLst/>
                <a:latin typeface="Open Sans" panose="020B0606030504020204" pitchFamily="34" charset="0"/>
              </a:rPr>
              <a:t>Dapr forwards the response to Service A’s Dapr sidecar.</a:t>
            </a:r>
          </a:p>
          <a:p>
            <a:pPr algn="l">
              <a:buFont typeface="+mj-lt"/>
              <a:buAutoNum type="arabicPeriod"/>
            </a:pPr>
            <a:r>
              <a:rPr lang="en-US" b="0" i="0" dirty="0">
                <a:solidFill>
                  <a:srgbClr val="222222"/>
                </a:solidFill>
                <a:effectLst/>
                <a:latin typeface="Open Sans" panose="020B0606030504020204" pitchFamily="34" charset="0"/>
              </a:rPr>
              <a:t>Service A receives the response.</a:t>
            </a:r>
          </a:p>
          <a:p>
            <a:endParaRPr lang="en-US" dirty="0"/>
          </a:p>
        </p:txBody>
      </p:sp>
      <p:sp>
        <p:nvSpPr>
          <p:cNvPr id="4" name="Slide Number Placeholder 3"/>
          <p:cNvSpPr>
            <a:spLocks noGrp="1"/>
          </p:cNvSpPr>
          <p:nvPr>
            <p:ph type="sldNum" sz="quarter" idx="5"/>
          </p:nvPr>
        </p:nvSpPr>
        <p:spPr/>
        <p:txBody>
          <a:bodyPr/>
          <a:lstStyle/>
          <a:p>
            <a:fld id="{D53CC575-5AFE-644B-9E36-67C82C11BDD9}" type="slidenum">
              <a:rPr lang="en-US" smtClean="0"/>
              <a:t>31</a:t>
            </a:fld>
            <a:endParaRPr lang="en-US"/>
          </a:p>
        </p:txBody>
      </p:sp>
    </p:spTree>
    <p:extLst>
      <p:ext uri="{BB962C8B-B14F-4D97-AF65-F5344CB8AC3E}">
        <p14:creationId xmlns:p14="http://schemas.microsoft.com/office/powerpoint/2010/main" val="1213676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721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32</a:t>
            </a:fld>
            <a:endParaRPr lang="en-US"/>
          </a:p>
        </p:txBody>
      </p:sp>
    </p:spTree>
    <p:extLst>
      <p:ext uri="{BB962C8B-B14F-4D97-AF65-F5344CB8AC3E}">
        <p14:creationId xmlns:p14="http://schemas.microsoft.com/office/powerpoint/2010/main" val="1213676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22222"/>
                </a:solidFill>
                <a:effectLst/>
                <a:latin typeface="Open Sans" panose="020B0606030504020204" pitchFamily="34" charset="0"/>
              </a:rPr>
              <a:t>Service A makes an http/</a:t>
            </a:r>
            <a:r>
              <a:rPr lang="en-US" b="0" i="0" dirty="0" err="1">
                <a:solidFill>
                  <a:srgbClr val="222222"/>
                </a:solidFill>
                <a:effectLst/>
                <a:latin typeface="Open Sans" panose="020B0606030504020204" pitchFamily="34" charset="0"/>
              </a:rPr>
              <a:t>gRPC</a:t>
            </a:r>
            <a:r>
              <a:rPr lang="en-US" b="0" i="0" dirty="0">
                <a:solidFill>
                  <a:srgbClr val="222222"/>
                </a:solidFill>
                <a:effectLst/>
                <a:latin typeface="Open Sans" panose="020B0606030504020204" pitchFamily="34" charset="0"/>
              </a:rPr>
              <a:t> call meant for Service B. The call goes to the local Dapr sidecar.</a:t>
            </a:r>
          </a:p>
          <a:p>
            <a:pPr algn="l">
              <a:buFont typeface="+mj-lt"/>
              <a:buAutoNum type="arabicPeriod"/>
            </a:pPr>
            <a:r>
              <a:rPr lang="en-US" b="0" i="0" dirty="0">
                <a:solidFill>
                  <a:srgbClr val="222222"/>
                </a:solidFill>
                <a:effectLst/>
                <a:latin typeface="Open Sans" panose="020B0606030504020204" pitchFamily="34" charset="0"/>
              </a:rPr>
              <a:t>Dapr discovers Service B’s location using the </a:t>
            </a:r>
            <a:r>
              <a:rPr lang="en-US" b="0" i="0" u="none" strike="noStrike" dirty="0">
                <a:solidFill>
                  <a:srgbClr val="3176D9"/>
                </a:solidFill>
                <a:effectLst/>
                <a:latin typeface="Open Sans" panose="020B0606030504020204" pitchFamily="34" charset="0"/>
                <a:hlinkClick r:id="rId3"/>
              </a:rPr>
              <a:t>name resolution component</a:t>
            </a:r>
            <a:r>
              <a:rPr lang="en-US" b="0" i="0" dirty="0">
                <a:solidFill>
                  <a:srgbClr val="222222"/>
                </a:solidFill>
                <a:effectLst/>
                <a:latin typeface="Open Sans" panose="020B0606030504020204" pitchFamily="34" charset="0"/>
              </a:rPr>
              <a:t> installed for the given hosting platform.</a:t>
            </a:r>
          </a:p>
          <a:p>
            <a:pPr algn="l">
              <a:buFont typeface="+mj-lt"/>
              <a:buAutoNum type="arabicPeriod"/>
            </a:pPr>
            <a:r>
              <a:rPr lang="en-US" b="0" i="0" dirty="0">
                <a:solidFill>
                  <a:srgbClr val="222222"/>
                </a:solidFill>
                <a:effectLst/>
                <a:latin typeface="Open Sans" panose="020B0606030504020204" pitchFamily="34" charset="0"/>
              </a:rPr>
              <a:t>Dapr forwards the message to Service B’s Dapr sidecar</a:t>
            </a:r>
          </a:p>
          <a:p>
            <a:pPr marL="742950" lvl="1" indent="-285750" algn="l">
              <a:buFont typeface="+mj-lt"/>
              <a:buAutoNum type="arabicPeriod"/>
            </a:pPr>
            <a:r>
              <a:rPr lang="en-US" b="0" i="0" dirty="0">
                <a:solidFill>
                  <a:srgbClr val="222222"/>
                </a:solidFill>
                <a:effectLst/>
                <a:latin typeface="Open Sans" panose="020B0606030504020204" pitchFamily="34" charset="0"/>
              </a:rPr>
              <a:t>Note: All calls between Dapr sidecars go over </a:t>
            </a:r>
            <a:r>
              <a:rPr lang="en-US" b="0" i="0" dirty="0" err="1">
                <a:solidFill>
                  <a:srgbClr val="222222"/>
                </a:solidFill>
                <a:effectLst/>
                <a:latin typeface="Open Sans" panose="020B0606030504020204" pitchFamily="34" charset="0"/>
              </a:rPr>
              <a:t>gRPC</a:t>
            </a:r>
            <a:r>
              <a:rPr lang="en-US" b="0" i="0" dirty="0">
                <a:solidFill>
                  <a:srgbClr val="222222"/>
                </a:solidFill>
                <a:effectLst/>
                <a:latin typeface="Open Sans" panose="020B0606030504020204" pitchFamily="34" charset="0"/>
              </a:rPr>
              <a:t> for performance. Only calls between services and Dapr sidecars are either HTTP or </a:t>
            </a:r>
            <a:r>
              <a:rPr lang="en-US" b="0" i="0" dirty="0" err="1">
                <a:solidFill>
                  <a:srgbClr val="222222"/>
                </a:solidFill>
                <a:effectLst/>
                <a:latin typeface="Open Sans" panose="020B0606030504020204" pitchFamily="34" charset="0"/>
              </a:rPr>
              <a:t>gRPC</a:t>
            </a:r>
            <a:endParaRPr lang="en-US" b="0" i="0" dirty="0">
              <a:solidFill>
                <a:srgbClr val="222222"/>
              </a:solidFill>
              <a:effectLst/>
              <a:latin typeface="Open Sans" panose="020B0606030504020204" pitchFamily="34" charset="0"/>
            </a:endParaRPr>
          </a:p>
          <a:p>
            <a:pPr algn="l">
              <a:buFont typeface="+mj-lt"/>
              <a:buAutoNum type="arabicPeriod"/>
            </a:pPr>
            <a:r>
              <a:rPr lang="en-US" b="0" i="0" dirty="0">
                <a:solidFill>
                  <a:srgbClr val="222222"/>
                </a:solidFill>
                <a:effectLst/>
                <a:latin typeface="Open Sans" panose="020B0606030504020204" pitchFamily="34" charset="0"/>
              </a:rPr>
              <a:t>Service B’s Dapr sidecar forwards the request to the specified endpoint (or method) on Service B. Service B then runs its business logic code.</a:t>
            </a:r>
          </a:p>
          <a:p>
            <a:pPr algn="l">
              <a:buFont typeface="+mj-lt"/>
              <a:buAutoNum type="arabicPeriod"/>
            </a:pPr>
            <a:r>
              <a:rPr lang="en-US" b="0" i="0" dirty="0">
                <a:solidFill>
                  <a:srgbClr val="222222"/>
                </a:solidFill>
                <a:effectLst/>
                <a:latin typeface="Open Sans" panose="020B0606030504020204" pitchFamily="34" charset="0"/>
              </a:rPr>
              <a:t>Service B sends a response to Service A. The response goes to Service B’s sidecar.</a:t>
            </a:r>
          </a:p>
          <a:p>
            <a:pPr algn="l">
              <a:buFont typeface="+mj-lt"/>
              <a:buAutoNum type="arabicPeriod"/>
            </a:pPr>
            <a:r>
              <a:rPr lang="en-US" b="0" i="0" dirty="0">
                <a:solidFill>
                  <a:srgbClr val="222222"/>
                </a:solidFill>
                <a:effectLst/>
                <a:latin typeface="Open Sans" panose="020B0606030504020204" pitchFamily="34" charset="0"/>
              </a:rPr>
              <a:t>Dapr forwards the response to Service A’s Dapr sidecar.</a:t>
            </a:r>
          </a:p>
          <a:p>
            <a:pPr algn="l">
              <a:buFont typeface="+mj-lt"/>
              <a:buAutoNum type="arabicPeriod"/>
            </a:pPr>
            <a:r>
              <a:rPr lang="en-US" b="0" i="0" dirty="0">
                <a:solidFill>
                  <a:srgbClr val="222222"/>
                </a:solidFill>
                <a:effectLst/>
                <a:latin typeface="Open Sans" panose="020B0606030504020204" pitchFamily="34" charset="0"/>
              </a:rPr>
              <a:t>Service A receives the response.</a:t>
            </a:r>
          </a:p>
          <a:p>
            <a:endParaRPr lang="en-US" dirty="0"/>
          </a:p>
        </p:txBody>
      </p:sp>
      <p:sp>
        <p:nvSpPr>
          <p:cNvPr id="4" name="Slide Number Placeholder 3"/>
          <p:cNvSpPr>
            <a:spLocks noGrp="1"/>
          </p:cNvSpPr>
          <p:nvPr>
            <p:ph type="sldNum" sz="quarter" idx="5"/>
          </p:nvPr>
        </p:nvSpPr>
        <p:spPr/>
        <p:txBody>
          <a:bodyPr/>
          <a:lstStyle/>
          <a:p>
            <a:fld id="{D53CC575-5AFE-644B-9E36-67C82C11BDD9}" type="slidenum">
              <a:rPr lang="en-US" smtClean="0"/>
              <a:t>33</a:t>
            </a:fld>
            <a:endParaRPr lang="en-US"/>
          </a:p>
        </p:txBody>
      </p:sp>
    </p:spTree>
    <p:extLst>
      <p:ext uri="{BB962C8B-B14F-4D97-AF65-F5344CB8AC3E}">
        <p14:creationId xmlns:p14="http://schemas.microsoft.com/office/powerpoint/2010/main" val="2983125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35</a:t>
            </a:fld>
            <a:endParaRPr lang="en-US"/>
          </a:p>
        </p:txBody>
      </p:sp>
    </p:spTree>
    <p:extLst>
      <p:ext uri="{BB962C8B-B14F-4D97-AF65-F5344CB8AC3E}">
        <p14:creationId xmlns:p14="http://schemas.microsoft.com/office/powerpoint/2010/main" val="1785292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38</a:t>
            </a:fld>
            <a:endParaRPr lang="en-US"/>
          </a:p>
        </p:txBody>
      </p:sp>
    </p:spTree>
    <p:extLst>
      <p:ext uri="{BB962C8B-B14F-4D97-AF65-F5344CB8AC3E}">
        <p14:creationId xmlns:p14="http://schemas.microsoft.com/office/powerpoint/2010/main" val="671593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3/30/22 8:54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909420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3/30/22 8:57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4075803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3/30/22 8:04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909420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22222"/>
                </a:solidFill>
                <a:effectLst/>
                <a:latin typeface="Open Sans" panose="020B0606030504020204" pitchFamily="34" charset="0"/>
              </a:rPr>
              <a:t>Service A makes an http/</a:t>
            </a:r>
            <a:r>
              <a:rPr lang="en-US" b="0" i="0" dirty="0" err="1">
                <a:solidFill>
                  <a:srgbClr val="222222"/>
                </a:solidFill>
                <a:effectLst/>
                <a:latin typeface="Open Sans" panose="020B0606030504020204" pitchFamily="34" charset="0"/>
              </a:rPr>
              <a:t>gRPC</a:t>
            </a:r>
            <a:r>
              <a:rPr lang="en-US" b="0" i="0" dirty="0">
                <a:solidFill>
                  <a:srgbClr val="222222"/>
                </a:solidFill>
                <a:effectLst/>
                <a:latin typeface="Open Sans" panose="020B0606030504020204" pitchFamily="34" charset="0"/>
              </a:rPr>
              <a:t> call meant for Service B. The call goes to the local Dapr sidecar.</a:t>
            </a:r>
          </a:p>
          <a:p>
            <a:pPr algn="l">
              <a:buFont typeface="+mj-lt"/>
              <a:buAutoNum type="arabicPeriod"/>
            </a:pPr>
            <a:r>
              <a:rPr lang="en-US" b="0" i="0" dirty="0">
                <a:solidFill>
                  <a:srgbClr val="222222"/>
                </a:solidFill>
                <a:effectLst/>
                <a:latin typeface="Open Sans" panose="020B0606030504020204" pitchFamily="34" charset="0"/>
              </a:rPr>
              <a:t>Dapr discovers Service B’s location using the </a:t>
            </a:r>
            <a:r>
              <a:rPr lang="en-US" b="0" i="0" u="none" strike="noStrike" dirty="0">
                <a:solidFill>
                  <a:srgbClr val="3176D9"/>
                </a:solidFill>
                <a:effectLst/>
                <a:latin typeface="Open Sans" panose="020B0606030504020204" pitchFamily="34" charset="0"/>
                <a:hlinkClick r:id="rId3"/>
              </a:rPr>
              <a:t>name resolution component</a:t>
            </a:r>
            <a:r>
              <a:rPr lang="en-US" b="0" i="0" dirty="0">
                <a:solidFill>
                  <a:srgbClr val="222222"/>
                </a:solidFill>
                <a:effectLst/>
                <a:latin typeface="Open Sans" panose="020B0606030504020204" pitchFamily="34" charset="0"/>
              </a:rPr>
              <a:t> installed for the given hosting platform.</a:t>
            </a:r>
          </a:p>
          <a:p>
            <a:pPr algn="l">
              <a:buFont typeface="+mj-lt"/>
              <a:buAutoNum type="arabicPeriod"/>
            </a:pPr>
            <a:r>
              <a:rPr lang="en-US" b="0" i="0" dirty="0">
                <a:solidFill>
                  <a:srgbClr val="222222"/>
                </a:solidFill>
                <a:effectLst/>
                <a:latin typeface="Open Sans" panose="020B0606030504020204" pitchFamily="34" charset="0"/>
              </a:rPr>
              <a:t>Dapr forwards the message to Service B’s Dapr sidecar</a:t>
            </a:r>
          </a:p>
          <a:p>
            <a:pPr marL="742950" lvl="1" indent="-285750" algn="l">
              <a:buFont typeface="+mj-lt"/>
              <a:buAutoNum type="arabicPeriod"/>
            </a:pPr>
            <a:r>
              <a:rPr lang="en-US" b="0" i="0" dirty="0">
                <a:solidFill>
                  <a:srgbClr val="222222"/>
                </a:solidFill>
                <a:effectLst/>
                <a:latin typeface="Open Sans" panose="020B0606030504020204" pitchFamily="34" charset="0"/>
              </a:rPr>
              <a:t>Note: All calls between Dapr sidecars go over </a:t>
            </a:r>
            <a:r>
              <a:rPr lang="en-US" b="0" i="0" dirty="0" err="1">
                <a:solidFill>
                  <a:srgbClr val="222222"/>
                </a:solidFill>
                <a:effectLst/>
                <a:latin typeface="Open Sans" panose="020B0606030504020204" pitchFamily="34" charset="0"/>
              </a:rPr>
              <a:t>gRPC</a:t>
            </a:r>
            <a:r>
              <a:rPr lang="en-US" b="0" i="0" dirty="0">
                <a:solidFill>
                  <a:srgbClr val="222222"/>
                </a:solidFill>
                <a:effectLst/>
                <a:latin typeface="Open Sans" panose="020B0606030504020204" pitchFamily="34" charset="0"/>
              </a:rPr>
              <a:t> for performance. Only calls between services and Dapr sidecars are either HTTP or </a:t>
            </a:r>
            <a:r>
              <a:rPr lang="en-US" b="0" i="0" dirty="0" err="1">
                <a:solidFill>
                  <a:srgbClr val="222222"/>
                </a:solidFill>
                <a:effectLst/>
                <a:latin typeface="Open Sans" panose="020B0606030504020204" pitchFamily="34" charset="0"/>
              </a:rPr>
              <a:t>gRPC</a:t>
            </a:r>
            <a:endParaRPr lang="en-US" b="0" i="0" dirty="0">
              <a:solidFill>
                <a:srgbClr val="222222"/>
              </a:solidFill>
              <a:effectLst/>
              <a:latin typeface="Open Sans" panose="020B0606030504020204" pitchFamily="34" charset="0"/>
            </a:endParaRPr>
          </a:p>
          <a:p>
            <a:pPr algn="l">
              <a:buFont typeface="+mj-lt"/>
              <a:buAutoNum type="arabicPeriod"/>
            </a:pPr>
            <a:r>
              <a:rPr lang="en-US" b="0" i="0" dirty="0">
                <a:solidFill>
                  <a:srgbClr val="222222"/>
                </a:solidFill>
                <a:effectLst/>
                <a:latin typeface="Open Sans" panose="020B0606030504020204" pitchFamily="34" charset="0"/>
              </a:rPr>
              <a:t>Service B’s Dapr sidecar forwards the request to the specified endpoint (or method) on Service B. Service B then runs its business logic code.</a:t>
            </a:r>
          </a:p>
          <a:p>
            <a:pPr algn="l">
              <a:buFont typeface="+mj-lt"/>
              <a:buAutoNum type="arabicPeriod"/>
            </a:pPr>
            <a:r>
              <a:rPr lang="en-US" b="0" i="0" dirty="0">
                <a:solidFill>
                  <a:srgbClr val="222222"/>
                </a:solidFill>
                <a:effectLst/>
                <a:latin typeface="Open Sans" panose="020B0606030504020204" pitchFamily="34" charset="0"/>
              </a:rPr>
              <a:t>Service B sends a response to Service A. The response goes to Service B’s sidecar.</a:t>
            </a:r>
          </a:p>
          <a:p>
            <a:pPr algn="l">
              <a:buFont typeface="+mj-lt"/>
              <a:buAutoNum type="arabicPeriod"/>
            </a:pPr>
            <a:r>
              <a:rPr lang="en-US" b="0" i="0" dirty="0">
                <a:solidFill>
                  <a:srgbClr val="222222"/>
                </a:solidFill>
                <a:effectLst/>
                <a:latin typeface="Open Sans" panose="020B0606030504020204" pitchFamily="34" charset="0"/>
              </a:rPr>
              <a:t>Dapr forwards the response to Service A’s Dapr sidecar.</a:t>
            </a:r>
          </a:p>
          <a:p>
            <a:pPr algn="l">
              <a:buFont typeface="+mj-lt"/>
              <a:buAutoNum type="arabicPeriod"/>
            </a:pPr>
            <a:r>
              <a:rPr lang="en-US" b="0" i="0" dirty="0">
                <a:solidFill>
                  <a:srgbClr val="222222"/>
                </a:solidFill>
                <a:effectLst/>
                <a:latin typeface="Open Sans" panose="020B0606030504020204" pitchFamily="34" charset="0"/>
              </a:rPr>
              <a:t>Service A receives the response.</a:t>
            </a:r>
          </a:p>
          <a:p>
            <a:endParaRPr lang="en-US" dirty="0"/>
          </a:p>
        </p:txBody>
      </p:sp>
      <p:sp>
        <p:nvSpPr>
          <p:cNvPr id="4" name="Slide Number Placeholder 3"/>
          <p:cNvSpPr>
            <a:spLocks noGrp="1"/>
          </p:cNvSpPr>
          <p:nvPr>
            <p:ph type="sldNum" sz="quarter" idx="5"/>
          </p:nvPr>
        </p:nvSpPr>
        <p:spPr/>
        <p:txBody>
          <a:bodyPr/>
          <a:lstStyle/>
          <a:p>
            <a:fld id="{D53CC575-5AFE-644B-9E36-67C82C11BDD9}" type="slidenum">
              <a:rPr lang="en-US" smtClean="0"/>
              <a:t>47</a:t>
            </a:fld>
            <a:endParaRPr lang="en-US"/>
          </a:p>
        </p:txBody>
      </p:sp>
    </p:spTree>
    <p:extLst>
      <p:ext uri="{BB962C8B-B14F-4D97-AF65-F5344CB8AC3E}">
        <p14:creationId xmlns:p14="http://schemas.microsoft.com/office/powerpoint/2010/main" val="1213676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3CC575-5AFE-644B-9E36-67C82C11BDD9}" type="slidenum">
              <a:rPr lang="en-US" smtClean="0"/>
              <a:t>51</a:t>
            </a:fld>
            <a:endParaRPr lang="en-US"/>
          </a:p>
        </p:txBody>
      </p:sp>
    </p:spTree>
    <p:extLst>
      <p:ext uri="{BB962C8B-B14F-4D97-AF65-F5344CB8AC3E}">
        <p14:creationId xmlns:p14="http://schemas.microsoft.com/office/powerpoint/2010/main" val="891520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52</a:t>
            </a:fld>
            <a:endParaRPr lang="en-US"/>
          </a:p>
        </p:txBody>
      </p:sp>
    </p:spTree>
    <p:extLst>
      <p:ext uri="{BB962C8B-B14F-4D97-AF65-F5344CB8AC3E}">
        <p14:creationId xmlns:p14="http://schemas.microsoft.com/office/powerpoint/2010/main" val="3143101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38B7A-8725-4956-B3BD-FBC8499B11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7336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53</a:t>
            </a:fld>
            <a:endParaRPr lang="en-US"/>
          </a:p>
        </p:txBody>
      </p:sp>
    </p:spTree>
    <p:extLst>
      <p:ext uri="{BB962C8B-B14F-4D97-AF65-F5344CB8AC3E}">
        <p14:creationId xmlns:p14="http://schemas.microsoft.com/office/powerpoint/2010/main" val="1065748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073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12</a:t>
            </a:fld>
            <a:endParaRPr lang="en-US"/>
          </a:p>
        </p:txBody>
      </p:sp>
    </p:spTree>
    <p:extLst>
      <p:ext uri="{BB962C8B-B14F-4D97-AF65-F5344CB8AC3E}">
        <p14:creationId xmlns:p14="http://schemas.microsoft.com/office/powerpoint/2010/main" val="3788862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13</a:t>
            </a:fld>
            <a:endParaRPr lang="en-US"/>
          </a:p>
        </p:txBody>
      </p:sp>
    </p:spTree>
    <p:extLst>
      <p:ext uri="{BB962C8B-B14F-4D97-AF65-F5344CB8AC3E}">
        <p14:creationId xmlns:p14="http://schemas.microsoft.com/office/powerpoint/2010/main" val="3453977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921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980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138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Master" Target="../slideMasters/slideMaster6.xml"/><Relationship Id="rId4" Type="http://schemas.openxmlformats.org/officeDocument/2006/relationships/image" Target="../media/image25.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Master" Target="../slideMasters/slideMaster6.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6.xml"/><Relationship Id="rId4" Type="http://schemas.openxmlformats.org/officeDocument/2006/relationships/image" Target="../media/image31.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6.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Master" Target="../slideMasters/slideMaster6.xml"/><Relationship Id="rId6" Type="http://schemas.openxmlformats.org/officeDocument/2006/relationships/image" Target="../media/image36.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Master" Target="../slideMasters/slideMaster6.xml"/><Relationship Id="rId4" Type="http://schemas.openxmlformats.org/officeDocument/2006/relationships/image" Target="../media/image25.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Master" Target="../slideMasters/slideMaster6.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Master" Target="../slideMasters/slideMaster6.xml"/><Relationship Id="rId6" Type="http://schemas.openxmlformats.org/officeDocument/2006/relationships/image" Target="../media/image36.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D1DF-D0FE-450A-B9B4-79BC9D0D61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B2D5CB-4D04-48D6-B8DE-91770BA371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07C77D-8B8E-4273-B4EF-41A84B8BCE55}"/>
              </a:ext>
            </a:extLst>
          </p:cNvPr>
          <p:cNvSpPr>
            <a:spLocks noGrp="1"/>
          </p:cNvSpPr>
          <p:nvPr>
            <p:ph type="dt" sz="half" idx="10"/>
          </p:nvPr>
        </p:nvSpPr>
        <p:spPr/>
        <p:txBody>
          <a:bodyPr/>
          <a:lstStyle/>
          <a:p>
            <a:fld id="{75F188D1-0864-4CB2-A08A-148CF07E71E4}" type="datetimeFigureOut">
              <a:rPr lang="en-US" smtClean="0"/>
              <a:t>3/30/22</a:t>
            </a:fld>
            <a:endParaRPr lang="en-US"/>
          </a:p>
        </p:txBody>
      </p:sp>
      <p:sp>
        <p:nvSpPr>
          <p:cNvPr id="5" name="Footer Placeholder 4">
            <a:extLst>
              <a:ext uri="{FF2B5EF4-FFF2-40B4-BE49-F238E27FC236}">
                <a16:creationId xmlns:a16="http://schemas.microsoft.com/office/drawing/2014/main" id="{F59C481E-47E6-4454-9335-241C33C4CA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66C99A-48A0-4892-8E00-E4606E4296DD}"/>
              </a:ext>
            </a:extLst>
          </p:cNvPr>
          <p:cNvSpPr>
            <a:spLocks noGrp="1"/>
          </p:cNvSpPr>
          <p:nvPr>
            <p:ph type="sldNum" sz="quarter" idx="12"/>
          </p:nvPr>
        </p:nvSpPr>
        <p:spPr/>
        <p:txBody>
          <a:bodyPr/>
          <a:lstStyle/>
          <a:p>
            <a:fld id="{5B41D6A6-FFB2-436F-AD9B-EE06840A3EA4}" type="slidenum">
              <a:rPr lang="en-US" smtClean="0"/>
              <a:t>‹#›</a:t>
            </a:fld>
            <a:endParaRPr lang="en-US"/>
          </a:p>
        </p:txBody>
      </p:sp>
    </p:spTree>
    <p:extLst>
      <p:ext uri="{BB962C8B-B14F-4D97-AF65-F5344CB8AC3E}">
        <p14:creationId xmlns:p14="http://schemas.microsoft.com/office/powerpoint/2010/main" val="3895910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BA104-2329-46CA-B730-434E782AAF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BB2CAE-D9B4-4C27-A0FD-857F043701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0AE85D-A89E-46C6-B1CE-6ABB6C745FAF}"/>
              </a:ext>
            </a:extLst>
          </p:cNvPr>
          <p:cNvSpPr>
            <a:spLocks noGrp="1"/>
          </p:cNvSpPr>
          <p:nvPr>
            <p:ph type="dt" sz="half" idx="10"/>
          </p:nvPr>
        </p:nvSpPr>
        <p:spPr/>
        <p:txBody>
          <a:bodyPr/>
          <a:lstStyle/>
          <a:p>
            <a:fld id="{75F188D1-0864-4CB2-A08A-148CF07E71E4}" type="datetimeFigureOut">
              <a:rPr lang="en-US" smtClean="0"/>
              <a:t>3/30/22</a:t>
            </a:fld>
            <a:endParaRPr lang="en-US"/>
          </a:p>
        </p:txBody>
      </p:sp>
      <p:sp>
        <p:nvSpPr>
          <p:cNvPr id="5" name="Footer Placeholder 4">
            <a:extLst>
              <a:ext uri="{FF2B5EF4-FFF2-40B4-BE49-F238E27FC236}">
                <a16:creationId xmlns:a16="http://schemas.microsoft.com/office/drawing/2014/main" id="{569E28A1-1937-486E-91E5-01F83EDC65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2FF7E-E79B-4BA9-95FF-F0A6CE8D20EC}"/>
              </a:ext>
            </a:extLst>
          </p:cNvPr>
          <p:cNvSpPr>
            <a:spLocks noGrp="1"/>
          </p:cNvSpPr>
          <p:nvPr>
            <p:ph type="sldNum" sz="quarter" idx="12"/>
          </p:nvPr>
        </p:nvSpPr>
        <p:spPr/>
        <p:txBody>
          <a:bodyPr/>
          <a:lstStyle/>
          <a:p>
            <a:fld id="{5B41D6A6-FFB2-436F-AD9B-EE06840A3EA4}" type="slidenum">
              <a:rPr lang="en-US" smtClean="0"/>
              <a:t>‹#›</a:t>
            </a:fld>
            <a:endParaRPr lang="en-US"/>
          </a:p>
        </p:txBody>
      </p:sp>
    </p:spTree>
    <p:extLst>
      <p:ext uri="{BB962C8B-B14F-4D97-AF65-F5344CB8AC3E}">
        <p14:creationId xmlns:p14="http://schemas.microsoft.com/office/powerpoint/2010/main" val="400551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9616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70207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452348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983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4953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341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262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6313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481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402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BE73CF-141D-4B08-B159-2869B9A54B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8FBFEC-D42E-4A1A-AA3E-8C476E816A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C24EF8-55FA-4B8D-9F1A-78FAEB87E1BA}"/>
              </a:ext>
            </a:extLst>
          </p:cNvPr>
          <p:cNvSpPr>
            <a:spLocks noGrp="1"/>
          </p:cNvSpPr>
          <p:nvPr>
            <p:ph type="dt" sz="half" idx="10"/>
          </p:nvPr>
        </p:nvSpPr>
        <p:spPr/>
        <p:txBody>
          <a:bodyPr/>
          <a:lstStyle/>
          <a:p>
            <a:fld id="{75F188D1-0864-4CB2-A08A-148CF07E71E4}" type="datetimeFigureOut">
              <a:rPr lang="en-US" smtClean="0"/>
              <a:t>3/30/22</a:t>
            </a:fld>
            <a:endParaRPr lang="en-US"/>
          </a:p>
        </p:txBody>
      </p:sp>
      <p:sp>
        <p:nvSpPr>
          <p:cNvPr id="5" name="Footer Placeholder 4">
            <a:extLst>
              <a:ext uri="{FF2B5EF4-FFF2-40B4-BE49-F238E27FC236}">
                <a16:creationId xmlns:a16="http://schemas.microsoft.com/office/drawing/2014/main" id="{7DA8F7F2-5C70-42B6-9D1F-7C317471AB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87BDE-B7D8-46C6-92FC-A985EB9D1A80}"/>
              </a:ext>
            </a:extLst>
          </p:cNvPr>
          <p:cNvSpPr>
            <a:spLocks noGrp="1"/>
          </p:cNvSpPr>
          <p:nvPr>
            <p:ph type="sldNum" sz="quarter" idx="12"/>
          </p:nvPr>
        </p:nvSpPr>
        <p:spPr/>
        <p:txBody>
          <a:bodyPr/>
          <a:lstStyle/>
          <a:p>
            <a:fld id="{5B41D6A6-FFB2-436F-AD9B-EE06840A3EA4}" type="slidenum">
              <a:rPr lang="en-US" smtClean="0"/>
              <a:t>‹#›</a:t>
            </a:fld>
            <a:endParaRPr lang="en-US"/>
          </a:p>
        </p:txBody>
      </p:sp>
    </p:spTree>
    <p:extLst>
      <p:ext uri="{BB962C8B-B14F-4D97-AF65-F5344CB8AC3E}">
        <p14:creationId xmlns:p14="http://schemas.microsoft.com/office/powerpoint/2010/main" val="17010531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3571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47566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71622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74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125120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664612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038668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1140506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5982341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5334000" cy="553998"/>
          </a:xfrm>
          <a:noFill/>
        </p:spPr>
        <p:txBody>
          <a:bodyPr wrap="square" lIns="0" tIns="0" rIns="0" bIns="0" anchor="b" anchorCtr="0">
            <a:spAutoFit/>
          </a:bodyPr>
          <a:lstStyle>
            <a:lvl1pPr>
              <a:defRPr sz="3600" spc="-50"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533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663941" y="50519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81735" y="1"/>
            <a:ext cx="854151" cy="636003"/>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312C0C-F49B-4AFD-87E0-1586D6EF8AE5}"/>
              </a:ext>
            </a:extLst>
          </p:cNvPr>
          <p:cNvSpPr/>
          <p:nvPr/>
        </p:nvSpPr>
        <p:spPr>
          <a:xfrm>
            <a:off x="72626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2131691"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3060903"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3537120" y="513662"/>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4466332"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4001727" y="4600"/>
            <a:ext cx="854465" cy="673738"/>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2165560" y="0"/>
            <a:ext cx="854503" cy="678338"/>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4934082"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540183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6339511" y="496727"/>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6768070"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6312952" y="2188138"/>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7243026" y="2179936"/>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6825058" y="1"/>
            <a:ext cx="854433" cy="669871"/>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8173100" y="2179936"/>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8644257"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99" t="21382" r="11638" b="21775"/>
          <a:stretch/>
        </p:blipFill>
        <p:spPr>
          <a:xfrm>
            <a:off x="8780050" y="3268433"/>
            <a:ext cx="2492948" cy="1834049"/>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9579851"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10515445"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6768070" y="300857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10031090"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9579851" y="-2775"/>
            <a:ext cx="854526" cy="681114"/>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7243026" y="384500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6825057" y="468317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11451040" y="1333965"/>
            <a:ext cx="740961" cy="98172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7252651" y="552490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8173100" y="5524901"/>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7706037" y="6357516"/>
            <a:ext cx="855188" cy="500485"/>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8626486" y="6351224"/>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9546935" y="6367140"/>
            <a:ext cx="855188" cy="490860"/>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10026524" y="552403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10479910" y="6351223"/>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11412886" y="6367140"/>
            <a:ext cx="779115" cy="490860"/>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10983242" y="2161152"/>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Tree>
    <p:extLst>
      <p:ext uri="{BB962C8B-B14F-4D97-AF65-F5344CB8AC3E}">
        <p14:creationId xmlns:p14="http://schemas.microsoft.com/office/powerpoint/2010/main" val="2236516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F683D89D-17A8-4A88-A837-F5BC0B37770B}"/>
              </a:ext>
            </a:extLst>
          </p:cNvPr>
          <p:cNvSpPr txBox="1"/>
          <p:nvPr userDrawn="1"/>
        </p:nvSpPr>
        <p:spPr>
          <a:xfrm>
            <a:off x="5175877"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6"/>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6657228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98577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0681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69298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5492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879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131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406397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05618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01803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2863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08287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890423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44253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40610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55344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63779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81666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748718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696606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011903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19651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A3C219F0-32DC-4F03-A9C5-0B714A622363}"/>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1749470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88986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14311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70238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43932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59152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81310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70235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81625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44449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97812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33165D52-B464-459C-BA55-BCD041818082}"/>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2579637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1992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5100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577053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052511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56602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286252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614365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734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93173"/>
            <a:ext cx="1253109" cy="461665"/>
          </a:xfrm>
          <a:prstGeom prst="rect">
            <a:avLst/>
          </a:prstGeom>
          <a:noFill/>
          <a:ln w="19050">
            <a:gradFill>
              <a:gsLst>
                <a:gs pos="0">
                  <a:srgbClr val="9BF00B"/>
                </a:gs>
                <a:gs pos="100000">
                  <a:srgbClr val="0078D4"/>
                </a:gs>
                <a:gs pos="51000">
                  <a:srgbClr val="50E6FF"/>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2377385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87243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240D"/>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2BAD583F-63D4-44EB-B40F-8B2CEB88C7CC}"/>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150814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919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7919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34385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824956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102272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64805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95673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0615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F74F9-A052-4B8D-AA58-E0E8DED9DD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BFFD56-B83A-4048-8DDA-6082768A34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37BB14-6890-43BE-8256-1902F09E6F03}"/>
              </a:ext>
            </a:extLst>
          </p:cNvPr>
          <p:cNvSpPr>
            <a:spLocks noGrp="1"/>
          </p:cNvSpPr>
          <p:nvPr>
            <p:ph type="dt" sz="half" idx="10"/>
          </p:nvPr>
        </p:nvSpPr>
        <p:spPr/>
        <p:txBody>
          <a:bodyPr/>
          <a:lstStyle/>
          <a:p>
            <a:fld id="{75F188D1-0864-4CB2-A08A-148CF07E71E4}" type="datetimeFigureOut">
              <a:rPr lang="en-US" smtClean="0"/>
              <a:t>3/30/22</a:t>
            </a:fld>
            <a:endParaRPr lang="en-US"/>
          </a:p>
        </p:txBody>
      </p:sp>
      <p:sp>
        <p:nvSpPr>
          <p:cNvPr id="5" name="Footer Placeholder 4">
            <a:extLst>
              <a:ext uri="{FF2B5EF4-FFF2-40B4-BE49-F238E27FC236}">
                <a16:creationId xmlns:a16="http://schemas.microsoft.com/office/drawing/2014/main" id="{F9EC3561-3864-426D-91D0-EAB1FDF203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B52C7-AFC6-4874-A3F6-D23E3BE25678}"/>
              </a:ext>
            </a:extLst>
          </p:cNvPr>
          <p:cNvSpPr>
            <a:spLocks noGrp="1"/>
          </p:cNvSpPr>
          <p:nvPr>
            <p:ph type="sldNum" sz="quarter" idx="12"/>
          </p:nvPr>
        </p:nvSpPr>
        <p:spPr/>
        <p:txBody>
          <a:bodyPr/>
          <a:lstStyle/>
          <a:p>
            <a:fld id="{5B41D6A6-FFB2-436F-AD9B-EE06840A3EA4}" type="slidenum">
              <a:rPr lang="en-US" smtClean="0"/>
              <a:t>‹#›</a:t>
            </a:fld>
            <a:endParaRPr lang="en-US"/>
          </a:p>
        </p:txBody>
      </p:sp>
    </p:spTree>
    <p:extLst>
      <p:ext uri="{BB962C8B-B14F-4D97-AF65-F5344CB8AC3E}">
        <p14:creationId xmlns:p14="http://schemas.microsoft.com/office/powerpoint/2010/main" val="28930278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0640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51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343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730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368752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450598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45081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86076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8" name="Picture 7">
            <a:extLst>
              <a:ext uri="{FF2B5EF4-FFF2-40B4-BE49-F238E27FC236}">
                <a16:creationId xmlns:a16="http://schemas.microsoft.com/office/drawing/2014/main" id="{5F53BF71-68F2-4D0C-8356-40F7E9BEC793}"/>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1802817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09433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13CA-B821-4E99-84D6-258FF0192E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2CF7C0-FABC-4F03-9A11-4DF5A7CEE0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344042-D0D3-4437-BA36-22B4027B0B5E}"/>
              </a:ext>
            </a:extLst>
          </p:cNvPr>
          <p:cNvSpPr>
            <a:spLocks noGrp="1"/>
          </p:cNvSpPr>
          <p:nvPr>
            <p:ph type="dt" sz="half" idx="10"/>
          </p:nvPr>
        </p:nvSpPr>
        <p:spPr/>
        <p:txBody>
          <a:bodyPr/>
          <a:lstStyle/>
          <a:p>
            <a:fld id="{75F188D1-0864-4CB2-A08A-148CF07E71E4}" type="datetimeFigureOut">
              <a:rPr lang="en-US" smtClean="0"/>
              <a:t>3/30/22</a:t>
            </a:fld>
            <a:endParaRPr lang="en-US"/>
          </a:p>
        </p:txBody>
      </p:sp>
      <p:sp>
        <p:nvSpPr>
          <p:cNvPr id="5" name="Footer Placeholder 4">
            <a:extLst>
              <a:ext uri="{FF2B5EF4-FFF2-40B4-BE49-F238E27FC236}">
                <a16:creationId xmlns:a16="http://schemas.microsoft.com/office/drawing/2014/main" id="{C3DF09E7-E493-40A3-8670-7EB870CF73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0F609-B541-43BE-BEE0-2CF9BF1D185B}"/>
              </a:ext>
            </a:extLst>
          </p:cNvPr>
          <p:cNvSpPr>
            <a:spLocks noGrp="1"/>
          </p:cNvSpPr>
          <p:nvPr>
            <p:ph type="sldNum" sz="quarter" idx="12"/>
          </p:nvPr>
        </p:nvSpPr>
        <p:spPr/>
        <p:txBody>
          <a:bodyPr/>
          <a:lstStyle/>
          <a:p>
            <a:fld id="{5B41D6A6-FFB2-436F-AD9B-EE06840A3EA4}" type="slidenum">
              <a:rPr lang="en-US" smtClean="0"/>
              <a:t>‹#›</a:t>
            </a:fld>
            <a:endParaRPr lang="en-US"/>
          </a:p>
        </p:txBody>
      </p:sp>
    </p:spTree>
    <p:extLst>
      <p:ext uri="{BB962C8B-B14F-4D97-AF65-F5344CB8AC3E}">
        <p14:creationId xmlns:p14="http://schemas.microsoft.com/office/powerpoint/2010/main" val="12343497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D67D9AEA-F7FD-4BEC-ACC7-737B99845C92}"/>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11251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63792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B486CCB5-44C0-4DAF-9342-568D7AA28518}"/>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1347493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088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69951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4956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4509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2234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309503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3618747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F6B19-F457-40FB-8997-49892EE350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B32F0F-01DC-466F-906A-D4108924E9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1C188A-ABF3-495A-A801-15B3E3EFE0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1111D2-EBEE-4BE7-AFE0-DC82154DCB6A}"/>
              </a:ext>
            </a:extLst>
          </p:cNvPr>
          <p:cNvSpPr>
            <a:spLocks noGrp="1"/>
          </p:cNvSpPr>
          <p:nvPr>
            <p:ph type="dt" sz="half" idx="10"/>
          </p:nvPr>
        </p:nvSpPr>
        <p:spPr/>
        <p:txBody>
          <a:bodyPr/>
          <a:lstStyle/>
          <a:p>
            <a:fld id="{75F188D1-0864-4CB2-A08A-148CF07E71E4}" type="datetimeFigureOut">
              <a:rPr lang="en-US" smtClean="0"/>
              <a:t>3/30/22</a:t>
            </a:fld>
            <a:endParaRPr lang="en-US"/>
          </a:p>
        </p:txBody>
      </p:sp>
      <p:sp>
        <p:nvSpPr>
          <p:cNvPr id="6" name="Footer Placeholder 5">
            <a:extLst>
              <a:ext uri="{FF2B5EF4-FFF2-40B4-BE49-F238E27FC236}">
                <a16:creationId xmlns:a16="http://schemas.microsoft.com/office/drawing/2014/main" id="{19BE016E-2298-41FF-BA53-BE41940836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A03EB1-84B7-41E6-B8E9-A477C83F4F8D}"/>
              </a:ext>
            </a:extLst>
          </p:cNvPr>
          <p:cNvSpPr>
            <a:spLocks noGrp="1"/>
          </p:cNvSpPr>
          <p:nvPr>
            <p:ph type="sldNum" sz="quarter" idx="12"/>
          </p:nvPr>
        </p:nvSpPr>
        <p:spPr/>
        <p:txBody>
          <a:bodyPr/>
          <a:lstStyle/>
          <a:p>
            <a:fld id="{5B41D6A6-FFB2-436F-AD9B-EE06840A3EA4}" type="slidenum">
              <a:rPr lang="en-US" smtClean="0"/>
              <a:t>‹#›</a:t>
            </a:fld>
            <a:endParaRPr lang="en-US"/>
          </a:p>
        </p:txBody>
      </p:sp>
    </p:spTree>
    <p:extLst>
      <p:ext uri="{BB962C8B-B14F-4D97-AF65-F5344CB8AC3E}">
        <p14:creationId xmlns:p14="http://schemas.microsoft.com/office/powerpoint/2010/main" val="36719798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6406444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69472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107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2875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2155235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31489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9111687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576963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0729444"/>
      </p:ext>
    </p:extLst>
  </p:cSld>
  <p:clrMapOvr>
    <a:masterClrMapping/>
  </p:clrMapOvr>
  <p:transition>
    <p:fade/>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90539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FB13A-2F56-4EE6-A1F1-D650742B10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389618-BA3C-4914-9D67-E4AE9AB8E1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92439A-E0C6-44F8-BAB7-0C2CD7E929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C026F1-2555-491D-8D21-9C8F6977CB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D26560-0C17-4630-973D-4B51B816C3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A84429-9346-4BF0-ABA4-942A1A1A0363}"/>
              </a:ext>
            </a:extLst>
          </p:cNvPr>
          <p:cNvSpPr>
            <a:spLocks noGrp="1"/>
          </p:cNvSpPr>
          <p:nvPr>
            <p:ph type="dt" sz="half" idx="10"/>
          </p:nvPr>
        </p:nvSpPr>
        <p:spPr/>
        <p:txBody>
          <a:bodyPr/>
          <a:lstStyle/>
          <a:p>
            <a:fld id="{75F188D1-0864-4CB2-A08A-148CF07E71E4}" type="datetimeFigureOut">
              <a:rPr lang="en-US" smtClean="0"/>
              <a:t>3/30/22</a:t>
            </a:fld>
            <a:endParaRPr lang="en-US"/>
          </a:p>
        </p:txBody>
      </p:sp>
      <p:sp>
        <p:nvSpPr>
          <p:cNvPr id="8" name="Footer Placeholder 7">
            <a:extLst>
              <a:ext uri="{FF2B5EF4-FFF2-40B4-BE49-F238E27FC236}">
                <a16:creationId xmlns:a16="http://schemas.microsoft.com/office/drawing/2014/main" id="{6F8B83D6-0EE2-49CF-A5B7-E065F444FD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4F81F3-2370-4788-BDBB-F6FC4D2B5B42}"/>
              </a:ext>
            </a:extLst>
          </p:cNvPr>
          <p:cNvSpPr>
            <a:spLocks noGrp="1"/>
          </p:cNvSpPr>
          <p:nvPr>
            <p:ph type="sldNum" sz="quarter" idx="12"/>
          </p:nvPr>
        </p:nvSpPr>
        <p:spPr/>
        <p:txBody>
          <a:bodyPr/>
          <a:lstStyle/>
          <a:p>
            <a:fld id="{5B41D6A6-FFB2-436F-AD9B-EE06840A3EA4}" type="slidenum">
              <a:rPr lang="en-US" smtClean="0"/>
              <a:t>‹#›</a:t>
            </a:fld>
            <a:endParaRPr lang="en-US"/>
          </a:p>
        </p:txBody>
      </p:sp>
    </p:spTree>
    <p:extLst>
      <p:ext uri="{BB962C8B-B14F-4D97-AF65-F5344CB8AC3E}">
        <p14:creationId xmlns:p14="http://schemas.microsoft.com/office/powerpoint/2010/main" val="18359535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3CA4C-0EC4-4C92-A3BF-C4B510CD9B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246C20-F9BC-400F-A29A-81EE0BA707A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056D9E-32F2-491E-98F1-13DAFD632DA8}"/>
              </a:ext>
            </a:extLst>
          </p:cNvPr>
          <p:cNvSpPr>
            <a:spLocks noGrp="1"/>
          </p:cNvSpPr>
          <p:nvPr>
            <p:ph type="dt" sz="half" idx="10"/>
          </p:nvPr>
        </p:nvSpPr>
        <p:spPr/>
        <p:txBody>
          <a:bodyPr/>
          <a:lstStyle/>
          <a:p>
            <a:fld id="{2797679B-D5F9-4811-A37E-B3FE68996941}" type="datetimeFigureOut">
              <a:rPr lang="en-US" smtClean="0"/>
              <a:t>3/30/22</a:t>
            </a:fld>
            <a:endParaRPr lang="en-US"/>
          </a:p>
        </p:txBody>
      </p:sp>
      <p:sp>
        <p:nvSpPr>
          <p:cNvPr id="5" name="Footer Placeholder 4">
            <a:extLst>
              <a:ext uri="{FF2B5EF4-FFF2-40B4-BE49-F238E27FC236}">
                <a16:creationId xmlns:a16="http://schemas.microsoft.com/office/drawing/2014/main" id="{556E1022-FDED-4FE6-A022-1F3827758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F66C39-82F0-47BF-AB7C-EA008A7AABE7}"/>
              </a:ext>
            </a:extLst>
          </p:cNvPr>
          <p:cNvSpPr>
            <a:spLocks noGrp="1"/>
          </p:cNvSpPr>
          <p:nvPr>
            <p:ph type="sldNum" sz="quarter" idx="12"/>
          </p:nvPr>
        </p:nvSpPr>
        <p:spPr/>
        <p:txBody>
          <a:bodyPr/>
          <a:lstStyle/>
          <a:p>
            <a:fld id="{60455F21-1F5E-4579-A06E-6B92B9A1CB01}" type="slidenum">
              <a:rPr lang="en-US" smtClean="0"/>
              <a:t>‹#›</a:t>
            </a:fld>
            <a:endParaRPr lang="en-US"/>
          </a:p>
        </p:txBody>
      </p:sp>
    </p:spTree>
    <p:extLst>
      <p:ext uri="{BB962C8B-B14F-4D97-AF65-F5344CB8AC3E}">
        <p14:creationId xmlns:p14="http://schemas.microsoft.com/office/powerpoint/2010/main" val="40363663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372698"/>
          </a:xfrm>
        </p:spPr>
        <p:txBody>
          <a:bodyPr wrap="square" lIns="0" tIns="0" rIns="0" bIns="0">
            <a:spAutoFit/>
          </a:bodyPr>
          <a:lstStyle>
            <a:lvl1pPr>
              <a:lnSpc>
                <a:spcPts val="2941"/>
              </a:lnSpc>
              <a:defRPr sz="2573">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724494"/>
          </a:xfrm>
        </p:spPr>
        <p:txBody>
          <a:bodyPr wrap="square" lIns="0" tIns="0" rIns="0" bIns="0">
            <a:spAutoFit/>
          </a:bodyPr>
          <a:lstStyle>
            <a:lvl1pPr marL="0" indent="0">
              <a:lnSpc>
                <a:spcPts val="2206"/>
              </a:lnSpc>
              <a:buNone/>
              <a:defRPr sz="1838" b="0" i="0" spc="0">
                <a:solidFill>
                  <a:schemeClr val="tx1"/>
                </a:solidFill>
                <a:latin typeface="+mj-lt"/>
              </a:defRPr>
            </a:lvl1pPr>
            <a:lvl2pPr marL="0" indent="0">
              <a:lnSpc>
                <a:spcPts val="2206"/>
              </a:lnSpc>
              <a:buNone/>
              <a:defRPr spc="0"/>
            </a:lvl2pPr>
            <a:lvl3pPr marL="420181" indent="0">
              <a:buNone/>
              <a:defRPr/>
            </a:lvl3pPr>
            <a:lvl4pPr marL="630272" indent="0">
              <a:buNone/>
              <a:defRPr/>
            </a:lvl4pPr>
            <a:lvl5pPr marL="840362"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598434"/>
          </a:xfrm>
        </p:spPr>
        <p:txBody>
          <a:bodyPr lIns="0" tIns="0" rIns="0" bIns="0"/>
          <a:lstStyle>
            <a:lvl1pPr marL="0" indent="0">
              <a:lnSpc>
                <a:spcPts val="1655"/>
              </a:lnSpc>
              <a:spcBef>
                <a:spcPts val="0"/>
              </a:spcBef>
              <a:buNone/>
              <a:defRPr sz="1286" b="0" spc="0">
                <a:solidFill>
                  <a:schemeClr val="tx2"/>
                </a:solidFill>
                <a:latin typeface="+mj-lt"/>
              </a:defRPr>
            </a:lvl1pPr>
            <a:lvl2pPr marL="0" indent="0">
              <a:lnSpc>
                <a:spcPts val="1655"/>
              </a:lnSpc>
              <a:spcBef>
                <a:spcPts val="0"/>
              </a:spcBef>
              <a:buNone/>
              <a:defRPr sz="1286" spc="0">
                <a:solidFill>
                  <a:schemeClr val="tx1"/>
                </a:solidFill>
              </a:defRPr>
            </a:lvl2pPr>
            <a:lvl3pPr marL="420181" indent="0">
              <a:buNone/>
              <a:defRPr/>
            </a:lvl3pPr>
            <a:lvl4pPr marL="630272" indent="0">
              <a:buNone/>
              <a:defRPr/>
            </a:lvl4pPr>
            <a:lvl5pPr marL="840362"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532133"/>
          </a:xfrm>
        </p:spPr>
        <p:txBody>
          <a:bodyPr lIns="0" tIns="0" rIns="0" bIns="0"/>
          <a:lstStyle>
            <a:lvl1pPr marL="0" indent="0">
              <a:lnSpc>
                <a:spcPts val="1103"/>
              </a:lnSpc>
              <a:spcBef>
                <a:spcPts val="0"/>
              </a:spcBef>
              <a:buNone/>
              <a:defRPr sz="919" spc="0">
                <a:solidFill>
                  <a:schemeClr val="tx1"/>
                </a:solidFill>
              </a:defRPr>
            </a:lvl1pPr>
            <a:lvl2pPr marL="0" indent="0">
              <a:lnSpc>
                <a:spcPct val="100000"/>
              </a:lnSpc>
              <a:spcBef>
                <a:spcPts val="0"/>
              </a:spcBef>
              <a:buNone/>
              <a:defRPr sz="919" spc="0">
                <a:solidFill>
                  <a:schemeClr val="tx1"/>
                </a:solidFill>
              </a:defRPr>
            </a:lvl2pPr>
            <a:lvl3pPr marL="420181" indent="0">
              <a:buNone/>
              <a:defRPr/>
            </a:lvl3pPr>
            <a:lvl4pPr marL="630272"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4"/>
            <a:ext cx="11586711" cy="118296"/>
          </a:xfrm>
          <a:prstGeom prst="rect">
            <a:avLst/>
          </a:prstGeom>
        </p:spPr>
        <p:txBody>
          <a:bodyPr vert="horz" lIns="91440" tIns="45720" rIns="91440" bIns="45720" numCol="2" rtlCol="0" anchor="ctr"/>
          <a:lstStyle>
            <a:lvl1pPr algn="l">
              <a:defRPr sz="643">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876814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174788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721845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7389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7611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707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908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65636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78241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B6C86-631C-4868-ABAD-BBA8DD976C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077A0F-041F-4BBA-83A6-F7BDCBCA0734}"/>
              </a:ext>
            </a:extLst>
          </p:cNvPr>
          <p:cNvSpPr>
            <a:spLocks noGrp="1"/>
          </p:cNvSpPr>
          <p:nvPr>
            <p:ph type="dt" sz="half" idx="10"/>
          </p:nvPr>
        </p:nvSpPr>
        <p:spPr/>
        <p:txBody>
          <a:bodyPr/>
          <a:lstStyle/>
          <a:p>
            <a:fld id="{75F188D1-0864-4CB2-A08A-148CF07E71E4}" type="datetimeFigureOut">
              <a:rPr lang="en-US" smtClean="0"/>
              <a:t>3/30/22</a:t>
            </a:fld>
            <a:endParaRPr lang="en-US"/>
          </a:p>
        </p:txBody>
      </p:sp>
      <p:sp>
        <p:nvSpPr>
          <p:cNvPr id="4" name="Footer Placeholder 3">
            <a:extLst>
              <a:ext uri="{FF2B5EF4-FFF2-40B4-BE49-F238E27FC236}">
                <a16:creationId xmlns:a16="http://schemas.microsoft.com/office/drawing/2014/main" id="{E135773C-467A-40C6-8A7A-C73EE1CF8C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1E00EE-0A25-4CFA-84D1-B17EDAD09600}"/>
              </a:ext>
            </a:extLst>
          </p:cNvPr>
          <p:cNvSpPr>
            <a:spLocks noGrp="1"/>
          </p:cNvSpPr>
          <p:nvPr>
            <p:ph type="sldNum" sz="quarter" idx="12"/>
          </p:nvPr>
        </p:nvSpPr>
        <p:spPr/>
        <p:txBody>
          <a:bodyPr/>
          <a:lstStyle/>
          <a:p>
            <a:fld id="{5B41D6A6-FFB2-436F-AD9B-EE06840A3EA4}" type="slidenum">
              <a:rPr lang="en-US" smtClean="0"/>
              <a:t>‹#›</a:t>
            </a:fld>
            <a:endParaRPr lang="en-US"/>
          </a:p>
        </p:txBody>
      </p:sp>
    </p:spTree>
    <p:extLst>
      <p:ext uri="{BB962C8B-B14F-4D97-AF65-F5344CB8AC3E}">
        <p14:creationId xmlns:p14="http://schemas.microsoft.com/office/powerpoint/2010/main" val="3444179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796318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376494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06473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020797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7125879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30779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8502109"/>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16381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17571099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81868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8C6A6B-F46A-437D-998B-F025A0262C9D}"/>
              </a:ext>
            </a:extLst>
          </p:cNvPr>
          <p:cNvSpPr>
            <a:spLocks noGrp="1"/>
          </p:cNvSpPr>
          <p:nvPr>
            <p:ph type="dt" sz="half" idx="10"/>
          </p:nvPr>
        </p:nvSpPr>
        <p:spPr/>
        <p:txBody>
          <a:bodyPr/>
          <a:lstStyle/>
          <a:p>
            <a:fld id="{75F188D1-0864-4CB2-A08A-148CF07E71E4}" type="datetimeFigureOut">
              <a:rPr lang="en-US" smtClean="0"/>
              <a:t>3/30/22</a:t>
            </a:fld>
            <a:endParaRPr lang="en-US"/>
          </a:p>
        </p:txBody>
      </p:sp>
      <p:sp>
        <p:nvSpPr>
          <p:cNvPr id="3" name="Footer Placeholder 2">
            <a:extLst>
              <a:ext uri="{FF2B5EF4-FFF2-40B4-BE49-F238E27FC236}">
                <a16:creationId xmlns:a16="http://schemas.microsoft.com/office/drawing/2014/main" id="{95A67435-AA29-4491-86A0-ED545C9B46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B109AF-C934-4B3B-99F6-DC3A7D3B76D3}"/>
              </a:ext>
            </a:extLst>
          </p:cNvPr>
          <p:cNvSpPr>
            <a:spLocks noGrp="1"/>
          </p:cNvSpPr>
          <p:nvPr>
            <p:ph type="sldNum" sz="quarter" idx="12"/>
          </p:nvPr>
        </p:nvSpPr>
        <p:spPr/>
        <p:txBody>
          <a:bodyPr/>
          <a:lstStyle/>
          <a:p>
            <a:fld id="{5B41D6A6-FFB2-436F-AD9B-EE06840A3EA4}" type="slidenum">
              <a:rPr lang="en-US" smtClean="0"/>
              <a:t>‹#›</a:t>
            </a:fld>
            <a:endParaRPr lang="en-US"/>
          </a:p>
        </p:txBody>
      </p:sp>
    </p:spTree>
    <p:extLst>
      <p:ext uri="{BB962C8B-B14F-4D97-AF65-F5344CB8AC3E}">
        <p14:creationId xmlns:p14="http://schemas.microsoft.com/office/powerpoint/2010/main" val="35827154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615545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67273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062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58545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04004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4408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9733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70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0739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56145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5ECF8-B7CC-4144-915D-DF288DBA34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2A2D1D-5E04-4564-BF76-130F459424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F5A2A1-5E4A-4D65-AF77-A86EE2909F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9D6148-5409-4CEB-ACA9-2071768532B0}"/>
              </a:ext>
            </a:extLst>
          </p:cNvPr>
          <p:cNvSpPr>
            <a:spLocks noGrp="1"/>
          </p:cNvSpPr>
          <p:nvPr>
            <p:ph type="dt" sz="half" idx="10"/>
          </p:nvPr>
        </p:nvSpPr>
        <p:spPr/>
        <p:txBody>
          <a:bodyPr/>
          <a:lstStyle/>
          <a:p>
            <a:fld id="{75F188D1-0864-4CB2-A08A-148CF07E71E4}" type="datetimeFigureOut">
              <a:rPr lang="en-US" smtClean="0"/>
              <a:t>3/30/22</a:t>
            </a:fld>
            <a:endParaRPr lang="en-US"/>
          </a:p>
        </p:txBody>
      </p:sp>
      <p:sp>
        <p:nvSpPr>
          <p:cNvPr id="6" name="Footer Placeholder 5">
            <a:extLst>
              <a:ext uri="{FF2B5EF4-FFF2-40B4-BE49-F238E27FC236}">
                <a16:creationId xmlns:a16="http://schemas.microsoft.com/office/drawing/2014/main" id="{BC512B4E-EEE8-4ED7-9C5A-0B52F8509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6A9C6F-D05C-4396-93E8-9C61FE6CCCFD}"/>
              </a:ext>
            </a:extLst>
          </p:cNvPr>
          <p:cNvSpPr>
            <a:spLocks noGrp="1"/>
          </p:cNvSpPr>
          <p:nvPr>
            <p:ph type="sldNum" sz="quarter" idx="12"/>
          </p:nvPr>
        </p:nvSpPr>
        <p:spPr/>
        <p:txBody>
          <a:bodyPr/>
          <a:lstStyle/>
          <a:p>
            <a:fld id="{5B41D6A6-FFB2-436F-AD9B-EE06840A3EA4}" type="slidenum">
              <a:rPr lang="en-US" smtClean="0"/>
              <a:t>‹#›</a:t>
            </a:fld>
            <a:endParaRPr lang="en-US"/>
          </a:p>
        </p:txBody>
      </p:sp>
    </p:spTree>
    <p:extLst>
      <p:ext uri="{BB962C8B-B14F-4D97-AF65-F5344CB8AC3E}">
        <p14:creationId xmlns:p14="http://schemas.microsoft.com/office/powerpoint/2010/main" val="195628192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19329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061574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1589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69711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697674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6140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637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9239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24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1433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E7712-8B57-46F2-9651-627FFE0124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2788C8-77A2-4484-8272-5C79B1329F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9FF15B-6A7B-4C89-AACF-6C33E4862F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05C33F-AF6C-44A7-B622-115AB4BD0AE4}"/>
              </a:ext>
            </a:extLst>
          </p:cNvPr>
          <p:cNvSpPr>
            <a:spLocks noGrp="1"/>
          </p:cNvSpPr>
          <p:nvPr>
            <p:ph type="dt" sz="half" idx="10"/>
          </p:nvPr>
        </p:nvSpPr>
        <p:spPr/>
        <p:txBody>
          <a:bodyPr/>
          <a:lstStyle/>
          <a:p>
            <a:fld id="{75F188D1-0864-4CB2-A08A-148CF07E71E4}" type="datetimeFigureOut">
              <a:rPr lang="en-US" smtClean="0"/>
              <a:t>3/30/22</a:t>
            </a:fld>
            <a:endParaRPr lang="en-US"/>
          </a:p>
        </p:txBody>
      </p:sp>
      <p:sp>
        <p:nvSpPr>
          <p:cNvPr id="6" name="Footer Placeholder 5">
            <a:extLst>
              <a:ext uri="{FF2B5EF4-FFF2-40B4-BE49-F238E27FC236}">
                <a16:creationId xmlns:a16="http://schemas.microsoft.com/office/drawing/2014/main" id="{524CFB47-E4DC-4CD9-A855-293789F25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838BBA-3803-4EA4-8409-CA1DBE4E2FD8}"/>
              </a:ext>
            </a:extLst>
          </p:cNvPr>
          <p:cNvSpPr>
            <a:spLocks noGrp="1"/>
          </p:cNvSpPr>
          <p:nvPr>
            <p:ph type="sldNum" sz="quarter" idx="12"/>
          </p:nvPr>
        </p:nvSpPr>
        <p:spPr/>
        <p:txBody>
          <a:bodyPr/>
          <a:lstStyle/>
          <a:p>
            <a:fld id="{5B41D6A6-FFB2-436F-AD9B-EE06840A3EA4}" type="slidenum">
              <a:rPr lang="en-US" smtClean="0"/>
              <a:t>‹#›</a:t>
            </a:fld>
            <a:endParaRPr lang="en-US"/>
          </a:p>
        </p:txBody>
      </p:sp>
    </p:spTree>
    <p:extLst>
      <p:ext uri="{BB962C8B-B14F-4D97-AF65-F5344CB8AC3E}">
        <p14:creationId xmlns:p14="http://schemas.microsoft.com/office/powerpoint/2010/main" val="322511307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2713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1060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5356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03745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26771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97915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2232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39020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1626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8493021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image" Target="../media/image6.emf"/><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image" Target="../media/image5.png"/><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theme" Target="../theme/theme3.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image" Target="../media/image10.emf"/><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theme" Target="../theme/theme4.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8"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image" Target="../media/image10.emf"/><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theme" Target="../theme/theme5.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 Id="rId3"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9" Type="http://schemas.openxmlformats.org/officeDocument/2006/relationships/slideLayout" Target="../slideLayouts/slideLayout157.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42" Type="http://schemas.openxmlformats.org/officeDocument/2006/relationships/slideLayout" Target="../slideLayouts/slideLayout160.xml"/><Relationship Id="rId47" Type="http://schemas.openxmlformats.org/officeDocument/2006/relationships/theme" Target="../theme/theme6.xml"/><Relationship Id="rId7" Type="http://schemas.openxmlformats.org/officeDocument/2006/relationships/slideLayout" Target="../slideLayouts/slideLayout12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40" Type="http://schemas.openxmlformats.org/officeDocument/2006/relationships/slideLayout" Target="../slideLayouts/slideLayout158.xml"/><Relationship Id="rId45" Type="http://schemas.openxmlformats.org/officeDocument/2006/relationships/slideLayout" Target="../slideLayouts/slideLayout163.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slideLayout" Target="../slideLayouts/slideLayout154.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4" Type="http://schemas.openxmlformats.org/officeDocument/2006/relationships/slideLayout" Target="../slideLayouts/slideLayout162.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43" Type="http://schemas.openxmlformats.org/officeDocument/2006/relationships/slideLayout" Target="../slideLayouts/slideLayout161.xml"/><Relationship Id="rId48" Type="http://schemas.openxmlformats.org/officeDocument/2006/relationships/image" Target="../media/image10.emf"/><Relationship Id="rId8" Type="http://schemas.openxmlformats.org/officeDocument/2006/relationships/slideLayout" Target="../slideLayouts/slideLayout126.xml"/><Relationship Id="rId3" Type="http://schemas.openxmlformats.org/officeDocument/2006/relationships/slideLayout" Target="../slideLayouts/slideLayout121.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38" Type="http://schemas.openxmlformats.org/officeDocument/2006/relationships/slideLayout" Target="../slideLayouts/slideLayout156.xml"/><Relationship Id="rId46" Type="http://schemas.openxmlformats.org/officeDocument/2006/relationships/slideLayout" Target="../slideLayouts/slideLayout164.xml"/><Relationship Id="rId20" Type="http://schemas.openxmlformats.org/officeDocument/2006/relationships/slideLayout" Target="../slideLayouts/slideLayout138.xml"/><Relationship Id="rId41"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476B62-29FA-4E39-BD4B-8960F77859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7883DB-6C0E-4CCA-B5BC-7AC2ACEDA8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8B418F-196D-450E-9C9E-B71C587F42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F188D1-0864-4CB2-A08A-148CF07E71E4}" type="datetimeFigureOut">
              <a:rPr lang="en-US" smtClean="0"/>
              <a:t>3/30/22</a:t>
            </a:fld>
            <a:endParaRPr lang="en-US"/>
          </a:p>
        </p:txBody>
      </p:sp>
      <p:sp>
        <p:nvSpPr>
          <p:cNvPr id="5" name="Footer Placeholder 4">
            <a:extLst>
              <a:ext uri="{FF2B5EF4-FFF2-40B4-BE49-F238E27FC236}">
                <a16:creationId xmlns:a16="http://schemas.microsoft.com/office/drawing/2014/main" id="{CF034A0B-1680-4C30-AC4E-C7A9DB2971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04DEAB-E8FB-49FD-BDC2-C7614000AC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41D6A6-FFB2-436F-AD9B-EE06840A3EA4}" type="slidenum">
              <a:rPr lang="en-US" smtClean="0"/>
              <a:t>‹#›</a:t>
            </a:fld>
            <a:endParaRPr lang="en-US"/>
          </a:p>
        </p:txBody>
      </p:sp>
    </p:spTree>
    <p:extLst>
      <p:ext uri="{BB962C8B-B14F-4D97-AF65-F5344CB8AC3E}">
        <p14:creationId xmlns:p14="http://schemas.microsoft.com/office/powerpoint/2010/main" val="4214826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74" r:id="rId12"/>
    <p:sldLayoutId id="214748380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65079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p:nvPicPr>
        <p:blipFill>
          <a:blip r:embed="rId12"/>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3388985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2" r:id="rId9"/>
    <p:sldLayoutId id="2147483773" r:id="rId10"/>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0286663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66094202"/>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 id="2147484904" r:id="rId14"/>
    <p:sldLayoutId id="2147484905" r:id="rId15"/>
    <p:sldLayoutId id="2147484906" r:id="rId16"/>
    <p:sldLayoutId id="2147484907" r:id="rId17"/>
    <p:sldLayoutId id="2147484908" r:id="rId18"/>
    <p:sldLayoutId id="2147484909" r:id="rId19"/>
    <p:sldLayoutId id="2147484910" r:id="rId20"/>
    <p:sldLayoutId id="2147484911" r:id="rId21"/>
    <p:sldLayoutId id="2147484912" r:id="rId22"/>
    <p:sldLayoutId id="2147484913" r:id="rId23"/>
    <p:sldLayoutId id="2147484914" r:id="rId24"/>
    <p:sldLayoutId id="2147484915" r:id="rId25"/>
    <p:sldLayoutId id="2147484916" r:id="rId26"/>
    <p:sldLayoutId id="2147484917" r:id="rId27"/>
    <p:sldLayoutId id="2147484918" r:id="rId28"/>
    <p:sldLayoutId id="2147484919" r:id="rId29"/>
    <p:sldLayoutId id="2147484920" r:id="rId30"/>
    <p:sldLayoutId id="2147484921" r:id="rId31"/>
    <p:sldLayoutId id="2147484923" r:id="rId32"/>
    <p:sldLayoutId id="2147484924" r:id="rId33"/>
    <p:sldLayoutId id="2147484925" r:id="rId34"/>
    <p:sldLayoutId id="2147484927" r:id="rId35"/>
    <p:sldLayoutId id="2147484928"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454568888"/>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 id="2147484954" r:id="rId25"/>
    <p:sldLayoutId id="2147484955" r:id="rId26"/>
    <p:sldLayoutId id="2147484956" r:id="rId27"/>
    <p:sldLayoutId id="2147484957" r:id="rId28"/>
    <p:sldLayoutId id="2147484958" r:id="rId29"/>
    <p:sldLayoutId id="2147484959" r:id="rId30"/>
    <p:sldLayoutId id="2147484960" r:id="rId31"/>
    <p:sldLayoutId id="2147484961" r:id="rId32"/>
    <p:sldLayoutId id="2147484962" r:id="rId33"/>
    <p:sldLayoutId id="2147484963" r:id="rId34"/>
    <p:sldLayoutId id="2147484964" r:id="rId35"/>
    <p:sldLayoutId id="2147484965" r:id="rId36"/>
    <p:sldLayoutId id="2147484966" r:id="rId37"/>
    <p:sldLayoutId id="2147484967" r:id="rId38"/>
    <p:sldLayoutId id="2147484968" r:id="rId39"/>
    <p:sldLayoutId id="2147484969" r:id="rId40"/>
    <p:sldLayoutId id="2147484970" r:id="rId41"/>
    <p:sldLayoutId id="2147484971" r:id="rId42"/>
    <p:sldLayoutId id="2147484972" r:id="rId43"/>
    <p:sldLayoutId id="2147484973" r:id="rId44"/>
    <p:sldLayoutId id="2147484974" r:id="rId45"/>
    <p:sldLayoutId id="2147484975"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image" Target="../media/image17.png"/><Relationship Id="rId7" Type="http://schemas.openxmlformats.org/officeDocument/2006/relationships/image" Target="../media/image81.jpeg"/><Relationship Id="rId12" Type="http://schemas.openxmlformats.org/officeDocument/2006/relationships/image" Target="../media/image86.png"/><Relationship Id="rId17" Type="http://schemas.openxmlformats.org/officeDocument/2006/relationships/image" Target="../media/image91.jpeg"/><Relationship Id="rId2" Type="http://schemas.openxmlformats.org/officeDocument/2006/relationships/notesSlide" Target="../notesSlides/notesSlide3.xml"/><Relationship Id="rId16" Type="http://schemas.openxmlformats.org/officeDocument/2006/relationships/image" Target="../media/image90.jpeg"/><Relationship Id="rId20" Type="http://schemas.openxmlformats.org/officeDocument/2006/relationships/image" Target="../media/image94.jpeg"/><Relationship Id="rId1" Type="http://schemas.openxmlformats.org/officeDocument/2006/relationships/slideLayout" Target="../slideLayouts/slideLayout129.xml"/><Relationship Id="rId6" Type="http://schemas.openxmlformats.org/officeDocument/2006/relationships/image" Target="../media/image80.sv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19" Type="http://schemas.openxmlformats.org/officeDocument/2006/relationships/image" Target="../media/image93.png"/><Relationship Id="rId4" Type="http://schemas.openxmlformats.org/officeDocument/2006/relationships/image" Target="../media/image78.svg"/><Relationship Id="rId9" Type="http://schemas.openxmlformats.org/officeDocument/2006/relationships/image" Target="../media/image83.svg"/><Relationship Id="rId14" Type="http://schemas.openxmlformats.org/officeDocument/2006/relationships/image" Target="../media/image88.sv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129.xml"/><Relationship Id="rId4" Type="http://schemas.openxmlformats.org/officeDocument/2006/relationships/image" Target="../media/image56.svg"/></Relationships>
</file>

<file path=ppt/slides/_rels/slide12.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image" Target="../media/image103.png"/><Relationship Id="rId18" Type="http://schemas.openxmlformats.org/officeDocument/2006/relationships/image" Target="../media/image47.png"/><Relationship Id="rId3" Type="http://schemas.openxmlformats.org/officeDocument/2006/relationships/image" Target="../media/image95.png"/><Relationship Id="rId21" Type="http://schemas.openxmlformats.org/officeDocument/2006/relationships/image" Target="../media/image50.svg"/><Relationship Id="rId7" Type="http://schemas.openxmlformats.org/officeDocument/2006/relationships/image" Target="../media/image71.png"/><Relationship Id="rId12" Type="http://schemas.openxmlformats.org/officeDocument/2006/relationships/image" Target="../media/image102.png"/><Relationship Id="rId17" Type="http://schemas.openxmlformats.org/officeDocument/2006/relationships/image" Target="../media/image54.svg"/><Relationship Id="rId25" Type="http://schemas.openxmlformats.org/officeDocument/2006/relationships/image" Target="../media/image46.svg"/><Relationship Id="rId2" Type="http://schemas.openxmlformats.org/officeDocument/2006/relationships/notesSlide" Target="../notesSlides/notesSlide5.xml"/><Relationship Id="rId16" Type="http://schemas.openxmlformats.org/officeDocument/2006/relationships/image" Target="../media/image53.png"/><Relationship Id="rId20" Type="http://schemas.openxmlformats.org/officeDocument/2006/relationships/image" Target="../media/image49.png"/><Relationship Id="rId1" Type="http://schemas.openxmlformats.org/officeDocument/2006/relationships/slideLayout" Target="../slideLayouts/slideLayout129.xml"/><Relationship Id="rId6" Type="http://schemas.openxmlformats.org/officeDocument/2006/relationships/image" Target="../media/image98.png"/><Relationship Id="rId11" Type="http://schemas.openxmlformats.org/officeDocument/2006/relationships/image" Target="../media/image101.png"/><Relationship Id="rId24" Type="http://schemas.openxmlformats.org/officeDocument/2006/relationships/image" Target="../media/image45.png"/><Relationship Id="rId5" Type="http://schemas.openxmlformats.org/officeDocument/2006/relationships/image" Target="../media/image97.png"/><Relationship Id="rId15" Type="http://schemas.openxmlformats.org/officeDocument/2006/relationships/image" Target="../media/image74.svg"/><Relationship Id="rId23" Type="http://schemas.openxmlformats.org/officeDocument/2006/relationships/image" Target="../media/image44.svg"/><Relationship Id="rId10" Type="http://schemas.openxmlformats.org/officeDocument/2006/relationships/image" Target="../media/image100.svg"/><Relationship Id="rId19" Type="http://schemas.openxmlformats.org/officeDocument/2006/relationships/image" Target="../media/image48.svg"/><Relationship Id="rId4" Type="http://schemas.openxmlformats.org/officeDocument/2006/relationships/image" Target="../media/image96.png"/><Relationship Id="rId9" Type="http://schemas.openxmlformats.org/officeDocument/2006/relationships/image" Target="../media/image17.png"/><Relationship Id="rId14" Type="http://schemas.openxmlformats.org/officeDocument/2006/relationships/image" Target="../media/image73.png"/><Relationship Id="rId22"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48.svg"/><Relationship Id="rId18" Type="http://schemas.openxmlformats.org/officeDocument/2006/relationships/image" Target="../media/image45.png"/><Relationship Id="rId3" Type="http://schemas.openxmlformats.org/officeDocument/2006/relationships/image" Target="../media/image71.png"/><Relationship Id="rId21" Type="http://schemas.openxmlformats.org/officeDocument/2006/relationships/image" Target="../media/image74.svg"/><Relationship Id="rId7" Type="http://schemas.openxmlformats.org/officeDocument/2006/relationships/image" Target="../media/image104.jpeg"/><Relationship Id="rId12" Type="http://schemas.openxmlformats.org/officeDocument/2006/relationships/image" Target="../media/image47.png"/><Relationship Id="rId17" Type="http://schemas.openxmlformats.org/officeDocument/2006/relationships/image" Target="../media/image44.svg"/><Relationship Id="rId2" Type="http://schemas.openxmlformats.org/officeDocument/2006/relationships/notesSlide" Target="../notesSlides/notesSlide6.xml"/><Relationship Id="rId16" Type="http://schemas.openxmlformats.org/officeDocument/2006/relationships/image" Target="../media/image43.png"/><Relationship Id="rId20" Type="http://schemas.openxmlformats.org/officeDocument/2006/relationships/image" Target="../media/image73.png"/><Relationship Id="rId1" Type="http://schemas.openxmlformats.org/officeDocument/2006/relationships/slideLayout" Target="../slideLayouts/slideLayout129.xml"/><Relationship Id="rId6" Type="http://schemas.openxmlformats.org/officeDocument/2006/relationships/image" Target="../media/image100.svg"/><Relationship Id="rId11" Type="http://schemas.openxmlformats.org/officeDocument/2006/relationships/image" Target="../media/image54.svg"/><Relationship Id="rId24" Type="http://schemas.openxmlformats.org/officeDocument/2006/relationships/image" Target="../media/image98.png"/><Relationship Id="rId5" Type="http://schemas.openxmlformats.org/officeDocument/2006/relationships/image" Target="../media/image17.png"/><Relationship Id="rId15" Type="http://schemas.openxmlformats.org/officeDocument/2006/relationships/image" Target="../media/image50.svg"/><Relationship Id="rId23" Type="http://schemas.openxmlformats.org/officeDocument/2006/relationships/image" Target="../media/image97.png"/><Relationship Id="rId10" Type="http://schemas.openxmlformats.org/officeDocument/2006/relationships/image" Target="../media/image53.png"/><Relationship Id="rId19" Type="http://schemas.openxmlformats.org/officeDocument/2006/relationships/image" Target="../media/image46.svg"/><Relationship Id="rId4" Type="http://schemas.openxmlformats.org/officeDocument/2006/relationships/image" Target="../media/image99.svg"/><Relationship Id="rId9" Type="http://schemas.openxmlformats.org/officeDocument/2006/relationships/image" Target="../media/image106.svg"/><Relationship Id="rId14" Type="http://schemas.openxmlformats.org/officeDocument/2006/relationships/image" Target="../media/image49.png"/><Relationship Id="rId22" Type="http://schemas.openxmlformats.org/officeDocument/2006/relationships/image" Target="../media/image95.png"/></Relationships>
</file>

<file path=ppt/slides/_rels/slide14.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73.png"/><Relationship Id="rId18" Type="http://schemas.openxmlformats.org/officeDocument/2006/relationships/image" Target="../media/image54.svg"/><Relationship Id="rId26" Type="http://schemas.openxmlformats.org/officeDocument/2006/relationships/image" Target="../media/image46.svg"/><Relationship Id="rId3" Type="http://schemas.openxmlformats.org/officeDocument/2006/relationships/image" Target="../media/image79.png"/><Relationship Id="rId21" Type="http://schemas.openxmlformats.org/officeDocument/2006/relationships/image" Target="../media/image49.png"/><Relationship Id="rId7" Type="http://schemas.openxmlformats.org/officeDocument/2006/relationships/image" Target="../media/image83.svg"/><Relationship Id="rId12" Type="http://schemas.openxmlformats.org/officeDocument/2006/relationships/image" Target="../media/image18.svg"/><Relationship Id="rId17" Type="http://schemas.openxmlformats.org/officeDocument/2006/relationships/image" Target="../media/image53.png"/><Relationship Id="rId25" Type="http://schemas.openxmlformats.org/officeDocument/2006/relationships/image" Target="../media/image45.png"/><Relationship Id="rId2" Type="http://schemas.openxmlformats.org/officeDocument/2006/relationships/notesSlide" Target="../notesSlides/notesSlide7.xml"/><Relationship Id="rId16" Type="http://schemas.openxmlformats.org/officeDocument/2006/relationships/image" Target="../media/image70.svg"/><Relationship Id="rId20" Type="http://schemas.openxmlformats.org/officeDocument/2006/relationships/image" Target="../media/image48.svg"/><Relationship Id="rId1" Type="http://schemas.openxmlformats.org/officeDocument/2006/relationships/slideLayout" Target="../slideLayouts/slideLayout129.xml"/><Relationship Id="rId6" Type="http://schemas.openxmlformats.org/officeDocument/2006/relationships/image" Target="../media/image82.png"/><Relationship Id="rId11" Type="http://schemas.openxmlformats.org/officeDocument/2006/relationships/image" Target="../media/image17.png"/><Relationship Id="rId24" Type="http://schemas.openxmlformats.org/officeDocument/2006/relationships/image" Target="../media/image44.svg"/><Relationship Id="rId5" Type="http://schemas.openxmlformats.org/officeDocument/2006/relationships/image" Target="../media/image85.png"/><Relationship Id="rId15" Type="http://schemas.openxmlformats.org/officeDocument/2006/relationships/image" Target="../media/image69.png"/><Relationship Id="rId23" Type="http://schemas.openxmlformats.org/officeDocument/2006/relationships/image" Target="../media/image43.png"/><Relationship Id="rId28" Type="http://schemas.openxmlformats.org/officeDocument/2006/relationships/image" Target="../media/image108.png"/><Relationship Id="rId10" Type="http://schemas.openxmlformats.org/officeDocument/2006/relationships/image" Target="../media/image72.svg"/><Relationship Id="rId19" Type="http://schemas.openxmlformats.org/officeDocument/2006/relationships/image" Target="../media/image47.png"/><Relationship Id="rId4" Type="http://schemas.openxmlformats.org/officeDocument/2006/relationships/image" Target="../media/image80.svg"/><Relationship Id="rId9" Type="http://schemas.openxmlformats.org/officeDocument/2006/relationships/image" Target="../media/image71.png"/><Relationship Id="rId14" Type="http://schemas.openxmlformats.org/officeDocument/2006/relationships/image" Target="../media/image74.svg"/><Relationship Id="rId22" Type="http://schemas.openxmlformats.org/officeDocument/2006/relationships/image" Target="../media/image50.svg"/><Relationship Id="rId27" Type="http://schemas.openxmlformats.org/officeDocument/2006/relationships/image" Target="../media/image84.png"/></Relationships>
</file>

<file path=ppt/slides/_rels/slide1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73.png"/><Relationship Id="rId18" Type="http://schemas.openxmlformats.org/officeDocument/2006/relationships/image" Target="../media/image54.svg"/><Relationship Id="rId26" Type="http://schemas.openxmlformats.org/officeDocument/2006/relationships/image" Target="../media/image46.svg"/><Relationship Id="rId3" Type="http://schemas.openxmlformats.org/officeDocument/2006/relationships/image" Target="../media/image79.png"/><Relationship Id="rId21" Type="http://schemas.openxmlformats.org/officeDocument/2006/relationships/image" Target="../media/image49.png"/><Relationship Id="rId7" Type="http://schemas.openxmlformats.org/officeDocument/2006/relationships/image" Target="../media/image83.svg"/><Relationship Id="rId12" Type="http://schemas.openxmlformats.org/officeDocument/2006/relationships/image" Target="../media/image18.svg"/><Relationship Id="rId17" Type="http://schemas.openxmlformats.org/officeDocument/2006/relationships/image" Target="../media/image53.png"/><Relationship Id="rId25" Type="http://schemas.openxmlformats.org/officeDocument/2006/relationships/image" Target="../media/image45.png"/><Relationship Id="rId2" Type="http://schemas.openxmlformats.org/officeDocument/2006/relationships/notesSlide" Target="../notesSlides/notesSlide8.xml"/><Relationship Id="rId16" Type="http://schemas.openxmlformats.org/officeDocument/2006/relationships/image" Target="../media/image70.svg"/><Relationship Id="rId20" Type="http://schemas.openxmlformats.org/officeDocument/2006/relationships/image" Target="../media/image48.svg"/><Relationship Id="rId1" Type="http://schemas.openxmlformats.org/officeDocument/2006/relationships/slideLayout" Target="../slideLayouts/slideLayout129.xml"/><Relationship Id="rId6" Type="http://schemas.openxmlformats.org/officeDocument/2006/relationships/image" Target="../media/image82.png"/><Relationship Id="rId11" Type="http://schemas.openxmlformats.org/officeDocument/2006/relationships/image" Target="../media/image17.png"/><Relationship Id="rId24" Type="http://schemas.openxmlformats.org/officeDocument/2006/relationships/image" Target="../media/image44.svg"/><Relationship Id="rId5" Type="http://schemas.openxmlformats.org/officeDocument/2006/relationships/image" Target="../media/image85.png"/><Relationship Id="rId15" Type="http://schemas.openxmlformats.org/officeDocument/2006/relationships/image" Target="../media/image69.png"/><Relationship Id="rId23" Type="http://schemas.openxmlformats.org/officeDocument/2006/relationships/image" Target="../media/image43.png"/><Relationship Id="rId28" Type="http://schemas.openxmlformats.org/officeDocument/2006/relationships/image" Target="../media/image108.png"/><Relationship Id="rId10" Type="http://schemas.openxmlformats.org/officeDocument/2006/relationships/image" Target="../media/image72.svg"/><Relationship Id="rId19" Type="http://schemas.openxmlformats.org/officeDocument/2006/relationships/image" Target="../media/image47.png"/><Relationship Id="rId4" Type="http://schemas.openxmlformats.org/officeDocument/2006/relationships/image" Target="../media/image80.svg"/><Relationship Id="rId9" Type="http://schemas.openxmlformats.org/officeDocument/2006/relationships/image" Target="../media/image71.png"/><Relationship Id="rId14" Type="http://schemas.openxmlformats.org/officeDocument/2006/relationships/image" Target="../media/image74.svg"/><Relationship Id="rId22" Type="http://schemas.openxmlformats.org/officeDocument/2006/relationships/image" Target="../media/image50.svg"/><Relationship Id="rId27" Type="http://schemas.openxmlformats.org/officeDocument/2006/relationships/image" Target="../media/image84.png"/></Relationships>
</file>

<file path=ppt/slides/_rels/slide16.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43.png"/><Relationship Id="rId18" Type="http://schemas.openxmlformats.org/officeDocument/2006/relationships/image" Target="../media/image50.svg"/><Relationship Id="rId3" Type="http://schemas.openxmlformats.org/officeDocument/2006/relationships/image" Target="../media/image73.png"/><Relationship Id="rId21" Type="http://schemas.openxmlformats.org/officeDocument/2006/relationships/image" Target="../media/image45.png"/><Relationship Id="rId7" Type="http://schemas.openxmlformats.org/officeDocument/2006/relationships/image" Target="../media/image55.png"/><Relationship Id="rId12" Type="http://schemas.openxmlformats.org/officeDocument/2006/relationships/image" Target="../media/image52.svg"/><Relationship Id="rId17" Type="http://schemas.openxmlformats.org/officeDocument/2006/relationships/image" Target="../media/image49.png"/><Relationship Id="rId2" Type="http://schemas.openxmlformats.org/officeDocument/2006/relationships/notesSlide" Target="../notesSlides/notesSlide9.xml"/><Relationship Id="rId16" Type="http://schemas.openxmlformats.org/officeDocument/2006/relationships/image" Target="../media/image48.svg"/><Relationship Id="rId20" Type="http://schemas.openxmlformats.org/officeDocument/2006/relationships/image" Target="../media/image42.svg"/><Relationship Id="rId1" Type="http://schemas.openxmlformats.org/officeDocument/2006/relationships/slideLayout" Target="../slideLayouts/slideLayout129.xml"/><Relationship Id="rId6" Type="http://schemas.openxmlformats.org/officeDocument/2006/relationships/image" Target="../media/image72.svg"/><Relationship Id="rId11" Type="http://schemas.openxmlformats.org/officeDocument/2006/relationships/image" Target="../media/image51.png"/><Relationship Id="rId5" Type="http://schemas.openxmlformats.org/officeDocument/2006/relationships/image" Target="../media/image71.png"/><Relationship Id="rId15" Type="http://schemas.openxmlformats.org/officeDocument/2006/relationships/image" Target="../media/image47.png"/><Relationship Id="rId10" Type="http://schemas.openxmlformats.org/officeDocument/2006/relationships/image" Target="../media/image54.svg"/><Relationship Id="rId19" Type="http://schemas.openxmlformats.org/officeDocument/2006/relationships/image" Target="../media/image41.png"/><Relationship Id="rId4" Type="http://schemas.openxmlformats.org/officeDocument/2006/relationships/image" Target="../media/image74.svg"/><Relationship Id="rId9" Type="http://schemas.openxmlformats.org/officeDocument/2006/relationships/image" Target="../media/image53.png"/><Relationship Id="rId14" Type="http://schemas.openxmlformats.org/officeDocument/2006/relationships/image" Target="../media/image44.svg"/><Relationship Id="rId22" Type="http://schemas.openxmlformats.org/officeDocument/2006/relationships/image" Target="../media/image46.svg"/></Relationships>
</file>

<file path=ppt/slides/_rels/slide17.xml.rels><?xml version="1.0" encoding="UTF-8" standalone="yes"?>
<Relationships xmlns="http://schemas.openxmlformats.org/package/2006/relationships"><Relationship Id="rId13" Type="http://schemas.openxmlformats.org/officeDocument/2006/relationships/image" Target="../media/image117.svg"/><Relationship Id="rId18" Type="http://schemas.openxmlformats.org/officeDocument/2006/relationships/image" Target="../media/image122.png"/><Relationship Id="rId26" Type="http://schemas.openxmlformats.org/officeDocument/2006/relationships/image" Target="../media/image129.svg"/><Relationship Id="rId39" Type="http://schemas.openxmlformats.org/officeDocument/2006/relationships/image" Target="../media/image53.png"/><Relationship Id="rId21" Type="http://schemas.openxmlformats.org/officeDocument/2006/relationships/image" Target="../media/image124.png"/><Relationship Id="rId34" Type="http://schemas.openxmlformats.org/officeDocument/2006/relationships/image" Target="../media/image135.svg"/><Relationship Id="rId42" Type="http://schemas.openxmlformats.org/officeDocument/2006/relationships/image" Target="../media/image48.svg"/><Relationship Id="rId47" Type="http://schemas.openxmlformats.org/officeDocument/2006/relationships/image" Target="../media/image45.png"/><Relationship Id="rId7" Type="http://schemas.openxmlformats.org/officeDocument/2006/relationships/image" Target="../media/image111.png"/><Relationship Id="rId2" Type="http://schemas.openxmlformats.org/officeDocument/2006/relationships/notesSlide" Target="../notesSlides/notesSlide10.xml"/><Relationship Id="rId16" Type="http://schemas.openxmlformats.org/officeDocument/2006/relationships/image" Target="../media/image120.svg"/><Relationship Id="rId29" Type="http://schemas.openxmlformats.org/officeDocument/2006/relationships/image" Target="../media/image132.png"/><Relationship Id="rId1" Type="http://schemas.openxmlformats.org/officeDocument/2006/relationships/slideLayout" Target="../slideLayouts/slideLayout129.xml"/><Relationship Id="rId6" Type="http://schemas.openxmlformats.org/officeDocument/2006/relationships/image" Target="../media/image110.svg"/><Relationship Id="rId11" Type="http://schemas.openxmlformats.org/officeDocument/2006/relationships/image" Target="../media/image115.png"/><Relationship Id="rId24" Type="http://schemas.openxmlformats.org/officeDocument/2006/relationships/image" Target="../media/image127.svg"/><Relationship Id="rId32" Type="http://schemas.openxmlformats.org/officeDocument/2006/relationships/image" Target="../media/image80.svg"/><Relationship Id="rId37" Type="http://schemas.openxmlformats.org/officeDocument/2006/relationships/image" Target="../media/image138.png"/><Relationship Id="rId40" Type="http://schemas.openxmlformats.org/officeDocument/2006/relationships/image" Target="../media/image54.svg"/><Relationship Id="rId45" Type="http://schemas.openxmlformats.org/officeDocument/2006/relationships/image" Target="../media/image49.png"/><Relationship Id="rId5" Type="http://schemas.openxmlformats.org/officeDocument/2006/relationships/image" Target="../media/image109.png"/><Relationship Id="rId15" Type="http://schemas.openxmlformats.org/officeDocument/2006/relationships/image" Target="../media/image119.png"/><Relationship Id="rId23" Type="http://schemas.openxmlformats.org/officeDocument/2006/relationships/image" Target="../media/image126.png"/><Relationship Id="rId28" Type="http://schemas.openxmlformats.org/officeDocument/2006/relationships/image" Target="../media/image131.svg"/><Relationship Id="rId36" Type="http://schemas.openxmlformats.org/officeDocument/2006/relationships/image" Target="../media/image137.svg"/><Relationship Id="rId10" Type="http://schemas.openxmlformats.org/officeDocument/2006/relationships/image" Target="../media/image114.jpeg"/><Relationship Id="rId19" Type="http://schemas.openxmlformats.org/officeDocument/2006/relationships/image" Target="../media/image123.jpeg"/><Relationship Id="rId31" Type="http://schemas.openxmlformats.org/officeDocument/2006/relationships/image" Target="../media/image79.png"/><Relationship Id="rId44" Type="http://schemas.openxmlformats.org/officeDocument/2006/relationships/image" Target="../media/image44.svg"/><Relationship Id="rId4" Type="http://schemas.openxmlformats.org/officeDocument/2006/relationships/image" Target="../media/image56.sv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5.svg"/><Relationship Id="rId27" Type="http://schemas.openxmlformats.org/officeDocument/2006/relationships/image" Target="../media/image130.png"/><Relationship Id="rId30" Type="http://schemas.openxmlformats.org/officeDocument/2006/relationships/image" Target="../media/image133.png"/><Relationship Id="rId35" Type="http://schemas.openxmlformats.org/officeDocument/2006/relationships/image" Target="../media/image136.png"/><Relationship Id="rId43" Type="http://schemas.openxmlformats.org/officeDocument/2006/relationships/image" Target="../media/image43.png"/><Relationship Id="rId48" Type="http://schemas.openxmlformats.org/officeDocument/2006/relationships/image" Target="../media/image46.svg"/><Relationship Id="rId8" Type="http://schemas.openxmlformats.org/officeDocument/2006/relationships/image" Target="../media/image112.svg"/><Relationship Id="rId3" Type="http://schemas.openxmlformats.org/officeDocument/2006/relationships/image" Target="../media/image55.png"/><Relationship Id="rId12" Type="http://schemas.openxmlformats.org/officeDocument/2006/relationships/image" Target="../media/image116.png"/><Relationship Id="rId17" Type="http://schemas.openxmlformats.org/officeDocument/2006/relationships/image" Target="../media/image121.png"/><Relationship Id="rId25" Type="http://schemas.openxmlformats.org/officeDocument/2006/relationships/image" Target="../media/image128.png"/><Relationship Id="rId33" Type="http://schemas.openxmlformats.org/officeDocument/2006/relationships/image" Target="../media/image134.png"/><Relationship Id="rId38" Type="http://schemas.openxmlformats.org/officeDocument/2006/relationships/image" Target="../media/image139.tiff"/><Relationship Id="rId46" Type="http://schemas.openxmlformats.org/officeDocument/2006/relationships/image" Target="../media/image50.svg"/><Relationship Id="rId20" Type="http://schemas.openxmlformats.org/officeDocument/2006/relationships/image" Target="../media/image102.png"/><Relationship Id="rId41"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50.svg"/><Relationship Id="rId26" Type="http://schemas.openxmlformats.org/officeDocument/2006/relationships/image" Target="../media/image58.svg"/><Relationship Id="rId39" Type="http://schemas.openxmlformats.org/officeDocument/2006/relationships/image" Target="../media/image71.png"/><Relationship Id="rId21" Type="http://schemas.openxmlformats.org/officeDocument/2006/relationships/image" Target="../media/image53.png"/><Relationship Id="rId34" Type="http://schemas.openxmlformats.org/officeDocument/2006/relationships/image" Target="../media/image66.svg"/><Relationship Id="rId42" Type="http://schemas.openxmlformats.org/officeDocument/2006/relationships/image" Target="../media/image74.svg"/><Relationship Id="rId7" Type="http://schemas.openxmlformats.org/officeDocument/2006/relationships/image" Target="../media/image39.png"/><Relationship Id="rId2" Type="http://schemas.openxmlformats.org/officeDocument/2006/relationships/notesSlide" Target="../notesSlides/notesSlide1.xml"/><Relationship Id="rId16" Type="http://schemas.openxmlformats.org/officeDocument/2006/relationships/image" Target="../media/image48.svg"/><Relationship Id="rId20" Type="http://schemas.openxmlformats.org/officeDocument/2006/relationships/image" Target="../media/image52.svg"/><Relationship Id="rId29" Type="http://schemas.openxmlformats.org/officeDocument/2006/relationships/image" Target="../media/image61.png"/><Relationship Id="rId41" Type="http://schemas.openxmlformats.org/officeDocument/2006/relationships/image" Target="../media/image73.png"/><Relationship Id="rId1" Type="http://schemas.openxmlformats.org/officeDocument/2006/relationships/slideLayout" Target="../slideLayouts/slideLayout129.xml"/><Relationship Id="rId6" Type="http://schemas.openxmlformats.org/officeDocument/2006/relationships/image" Target="../media/image38.svg"/><Relationship Id="rId11" Type="http://schemas.openxmlformats.org/officeDocument/2006/relationships/image" Target="../media/image43.png"/><Relationship Id="rId24" Type="http://schemas.openxmlformats.org/officeDocument/2006/relationships/image" Target="../media/image56.svg"/><Relationship Id="rId32" Type="http://schemas.openxmlformats.org/officeDocument/2006/relationships/image" Target="../media/image64.svg"/><Relationship Id="rId37" Type="http://schemas.openxmlformats.org/officeDocument/2006/relationships/image" Target="../media/image69.png"/><Relationship Id="rId40" Type="http://schemas.openxmlformats.org/officeDocument/2006/relationships/image" Target="../media/image72.sv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svg"/><Relationship Id="rId36" Type="http://schemas.openxmlformats.org/officeDocument/2006/relationships/image" Target="../media/image68.svg"/><Relationship Id="rId10" Type="http://schemas.openxmlformats.org/officeDocument/2006/relationships/image" Target="../media/image42.svg"/><Relationship Id="rId19" Type="http://schemas.openxmlformats.org/officeDocument/2006/relationships/image" Target="../media/image51.png"/><Relationship Id="rId31" Type="http://schemas.openxmlformats.org/officeDocument/2006/relationships/image" Target="../media/image63.png"/><Relationship Id="rId44" Type="http://schemas.openxmlformats.org/officeDocument/2006/relationships/image" Target="../media/image76.svg"/><Relationship Id="rId4" Type="http://schemas.openxmlformats.org/officeDocument/2006/relationships/image" Target="../media/image18.svg"/><Relationship Id="rId9" Type="http://schemas.openxmlformats.org/officeDocument/2006/relationships/image" Target="../media/image41.png"/><Relationship Id="rId14" Type="http://schemas.openxmlformats.org/officeDocument/2006/relationships/image" Target="../media/image46.svg"/><Relationship Id="rId22" Type="http://schemas.openxmlformats.org/officeDocument/2006/relationships/image" Target="../media/image54.svg"/><Relationship Id="rId27" Type="http://schemas.openxmlformats.org/officeDocument/2006/relationships/image" Target="../media/image59.png"/><Relationship Id="rId30" Type="http://schemas.openxmlformats.org/officeDocument/2006/relationships/image" Target="../media/image62.svg"/><Relationship Id="rId35" Type="http://schemas.openxmlformats.org/officeDocument/2006/relationships/image" Target="../media/image67.png"/><Relationship Id="rId43" Type="http://schemas.openxmlformats.org/officeDocument/2006/relationships/image" Target="../media/image75.png"/><Relationship Id="rId8" Type="http://schemas.openxmlformats.org/officeDocument/2006/relationships/image" Target="../media/image40.svg"/><Relationship Id="rId3" Type="http://schemas.openxmlformats.org/officeDocument/2006/relationships/image" Target="../media/image17.png"/><Relationship Id="rId12" Type="http://schemas.openxmlformats.org/officeDocument/2006/relationships/image" Target="../media/image44.svg"/><Relationship Id="rId17" Type="http://schemas.openxmlformats.org/officeDocument/2006/relationships/image" Target="../media/image49.png"/><Relationship Id="rId25" Type="http://schemas.openxmlformats.org/officeDocument/2006/relationships/image" Target="../media/image57.png"/><Relationship Id="rId33" Type="http://schemas.openxmlformats.org/officeDocument/2006/relationships/image" Target="../media/image65.png"/><Relationship Id="rId38" Type="http://schemas.openxmlformats.org/officeDocument/2006/relationships/image" Target="../media/image70.svg"/></Relationships>
</file>

<file path=ppt/slides/_rels/slide20.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6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108.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56.svg"/><Relationship Id="rId11" Type="http://schemas.openxmlformats.org/officeDocument/2006/relationships/image" Target="../media/image140.jpeg"/><Relationship Id="rId5" Type="http://schemas.openxmlformats.org/officeDocument/2006/relationships/image" Target="../media/image55.png"/><Relationship Id="rId10" Type="http://schemas.openxmlformats.org/officeDocument/2006/relationships/image" Target="../media/image66.svg"/><Relationship Id="rId4" Type="http://schemas.openxmlformats.org/officeDocument/2006/relationships/image" Target="../media/image72.svg"/><Relationship Id="rId9" Type="http://schemas.openxmlformats.org/officeDocument/2006/relationships/image" Target="../media/image65.png"/><Relationship Id="rId14" Type="http://schemas.openxmlformats.org/officeDocument/2006/relationships/image" Target="../media/image62.sv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76.svg"/><Relationship Id="rId18" Type="http://schemas.openxmlformats.org/officeDocument/2006/relationships/image" Target="../media/image61.png"/><Relationship Id="rId3" Type="http://schemas.openxmlformats.org/officeDocument/2006/relationships/image" Target="../media/image44.svg"/><Relationship Id="rId7" Type="http://schemas.openxmlformats.org/officeDocument/2006/relationships/image" Target="../media/image52.svg"/><Relationship Id="rId12" Type="http://schemas.openxmlformats.org/officeDocument/2006/relationships/image" Target="../media/image75.png"/><Relationship Id="rId17" Type="http://schemas.openxmlformats.org/officeDocument/2006/relationships/image" Target="../media/image144.svg"/><Relationship Id="rId2" Type="http://schemas.openxmlformats.org/officeDocument/2006/relationships/image" Target="../media/image43.png"/><Relationship Id="rId16" Type="http://schemas.openxmlformats.org/officeDocument/2006/relationships/image" Target="../media/image143.png"/><Relationship Id="rId1" Type="http://schemas.openxmlformats.org/officeDocument/2006/relationships/slideLayout" Target="../slideLayouts/slideLayout129.xml"/><Relationship Id="rId6" Type="http://schemas.openxmlformats.org/officeDocument/2006/relationships/image" Target="../media/image51.png"/><Relationship Id="rId11" Type="http://schemas.openxmlformats.org/officeDocument/2006/relationships/image" Target="../media/image72.svg"/><Relationship Id="rId5" Type="http://schemas.openxmlformats.org/officeDocument/2006/relationships/image" Target="../media/image48.svg"/><Relationship Id="rId15" Type="http://schemas.openxmlformats.org/officeDocument/2006/relationships/image" Target="../media/image142.svg"/><Relationship Id="rId10" Type="http://schemas.openxmlformats.org/officeDocument/2006/relationships/image" Target="../media/image71.png"/><Relationship Id="rId19" Type="http://schemas.openxmlformats.org/officeDocument/2006/relationships/image" Target="../media/image62.svg"/><Relationship Id="rId4" Type="http://schemas.openxmlformats.org/officeDocument/2006/relationships/image" Target="../media/image47.png"/><Relationship Id="rId9" Type="http://schemas.openxmlformats.org/officeDocument/2006/relationships/image" Target="../media/image54.svg"/><Relationship Id="rId14" Type="http://schemas.openxmlformats.org/officeDocument/2006/relationships/image" Target="../media/image141.png"/></Relationships>
</file>

<file path=ppt/slides/_rels/slide22.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65.png"/><Relationship Id="rId3" Type="http://schemas.openxmlformats.org/officeDocument/2006/relationships/image" Target="../media/image145.png"/><Relationship Id="rId7" Type="http://schemas.openxmlformats.org/officeDocument/2006/relationships/image" Target="../media/image75.png"/><Relationship Id="rId12" Type="http://schemas.openxmlformats.org/officeDocument/2006/relationships/image" Target="../media/image56.svg"/><Relationship Id="rId2" Type="http://schemas.openxmlformats.org/officeDocument/2006/relationships/notesSlide" Target="../notesSlides/notesSlide12.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148.svg"/><Relationship Id="rId11" Type="http://schemas.openxmlformats.org/officeDocument/2006/relationships/image" Target="../media/image55.png"/><Relationship Id="rId5" Type="http://schemas.openxmlformats.org/officeDocument/2006/relationships/image" Target="../media/image147.png"/><Relationship Id="rId15" Type="http://schemas.openxmlformats.org/officeDocument/2006/relationships/image" Target="../media/image17.png"/><Relationship Id="rId10" Type="http://schemas.openxmlformats.org/officeDocument/2006/relationships/image" Target="../media/image72.svg"/><Relationship Id="rId4" Type="http://schemas.openxmlformats.org/officeDocument/2006/relationships/image" Target="../media/image146.svg"/><Relationship Id="rId9" Type="http://schemas.openxmlformats.org/officeDocument/2006/relationships/image" Target="../media/image71.png"/><Relationship Id="rId14" Type="http://schemas.openxmlformats.org/officeDocument/2006/relationships/image" Target="../media/image66.svg"/></Relationships>
</file>

<file path=ppt/slides/_rels/slide23.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65.png"/><Relationship Id="rId18" Type="http://schemas.openxmlformats.org/officeDocument/2006/relationships/image" Target="../media/image18.svg"/><Relationship Id="rId3" Type="http://schemas.openxmlformats.org/officeDocument/2006/relationships/image" Target="../media/image147.png"/><Relationship Id="rId7" Type="http://schemas.openxmlformats.org/officeDocument/2006/relationships/image" Target="../media/image75.png"/><Relationship Id="rId12" Type="http://schemas.openxmlformats.org/officeDocument/2006/relationships/image" Target="../media/image56.svg"/><Relationship Id="rId17" Type="http://schemas.openxmlformats.org/officeDocument/2006/relationships/image" Target="../media/image17.png"/><Relationship Id="rId2" Type="http://schemas.openxmlformats.org/officeDocument/2006/relationships/notesSlide" Target="../notesSlides/notesSlide13.xml"/><Relationship Id="rId16" Type="http://schemas.openxmlformats.org/officeDocument/2006/relationships/image" Target="../media/image80.svg"/><Relationship Id="rId1" Type="http://schemas.openxmlformats.org/officeDocument/2006/relationships/slideLayout" Target="../slideLayouts/slideLayout2.xml"/><Relationship Id="rId6" Type="http://schemas.openxmlformats.org/officeDocument/2006/relationships/image" Target="../media/image146.svg"/><Relationship Id="rId11" Type="http://schemas.openxmlformats.org/officeDocument/2006/relationships/image" Target="../media/image55.png"/><Relationship Id="rId5" Type="http://schemas.openxmlformats.org/officeDocument/2006/relationships/image" Target="../media/image145.png"/><Relationship Id="rId15" Type="http://schemas.openxmlformats.org/officeDocument/2006/relationships/image" Target="../media/image79.png"/><Relationship Id="rId10" Type="http://schemas.openxmlformats.org/officeDocument/2006/relationships/image" Target="../media/image72.svg"/><Relationship Id="rId4" Type="http://schemas.openxmlformats.org/officeDocument/2006/relationships/image" Target="../media/image148.svg"/><Relationship Id="rId9" Type="http://schemas.openxmlformats.org/officeDocument/2006/relationships/image" Target="../media/image71.png"/><Relationship Id="rId14" Type="http://schemas.openxmlformats.org/officeDocument/2006/relationships/image" Target="../media/image66.svg"/></Relationships>
</file>

<file path=ppt/slides/_rels/slide2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53.png"/><Relationship Id="rId18" Type="http://schemas.openxmlformats.org/officeDocument/2006/relationships/image" Target="../media/image50.svg"/><Relationship Id="rId3" Type="http://schemas.openxmlformats.org/officeDocument/2006/relationships/image" Target="../media/image79.png"/><Relationship Id="rId21" Type="http://schemas.openxmlformats.org/officeDocument/2006/relationships/image" Target="../media/image45.png"/><Relationship Id="rId7" Type="http://schemas.openxmlformats.org/officeDocument/2006/relationships/image" Target="../media/image17.png"/><Relationship Id="rId12" Type="http://schemas.openxmlformats.org/officeDocument/2006/relationships/image" Target="../media/image70.svg"/><Relationship Id="rId17" Type="http://schemas.openxmlformats.org/officeDocument/2006/relationships/image" Target="../media/image49.png"/><Relationship Id="rId2" Type="http://schemas.openxmlformats.org/officeDocument/2006/relationships/notesSlide" Target="../notesSlides/notesSlide14.xml"/><Relationship Id="rId16" Type="http://schemas.openxmlformats.org/officeDocument/2006/relationships/image" Target="../media/image48.svg"/><Relationship Id="rId20" Type="http://schemas.openxmlformats.org/officeDocument/2006/relationships/image" Target="../media/image44.svg"/><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69.png"/><Relationship Id="rId5" Type="http://schemas.openxmlformats.org/officeDocument/2006/relationships/image" Target="../media/image71.png"/><Relationship Id="rId15" Type="http://schemas.openxmlformats.org/officeDocument/2006/relationships/image" Target="../media/image47.png"/><Relationship Id="rId23" Type="http://schemas.openxmlformats.org/officeDocument/2006/relationships/image" Target="../media/image108.png"/><Relationship Id="rId10" Type="http://schemas.openxmlformats.org/officeDocument/2006/relationships/image" Target="../media/image74.svg"/><Relationship Id="rId19" Type="http://schemas.openxmlformats.org/officeDocument/2006/relationships/image" Target="../media/image43.png"/><Relationship Id="rId4" Type="http://schemas.openxmlformats.org/officeDocument/2006/relationships/image" Target="../media/image80.svg"/><Relationship Id="rId9" Type="http://schemas.openxmlformats.org/officeDocument/2006/relationships/image" Target="../media/image73.png"/><Relationship Id="rId14" Type="http://schemas.openxmlformats.org/officeDocument/2006/relationships/image" Target="../media/image54.svg"/><Relationship Id="rId22" Type="http://schemas.openxmlformats.org/officeDocument/2006/relationships/image" Target="../media/image46.svg"/></Relationships>
</file>

<file path=ppt/slides/_rels/slide25.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4.tiff"/><Relationship Id="rId18" Type="http://schemas.openxmlformats.org/officeDocument/2006/relationships/image" Target="../media/image55.png"/><Relationship Id="rId3" Type="http://schemas.openxmlformats.org/officeDocument/2006/relationships/image" Target="../media/image149.png"/><Relationship Id="rId21" Type="http://schemas.openxmlformats.org/officeDocument/2006/relationships/image" Target="../media/image76.svg"/><Relationship Id="rId7" Type="http://schemas.openxmlformats.org/officeDocument/2006/relationships/image" Target="../media/image140.jpeg"/><Relationship Id="rId12" Type="http://schemas.openxmlformats.org/officeDocument/2006/relationships/image" Target="../media/image80.svg"/><Relationship Id="rId17" Type="http://schemas.openxmlformats.org/officeDocument/2006/relationships/image" Target="../media/image18.svg"/><Relationship Id="rId2" Type="http://schemas.openxmlformats.org/officeDocument/2006/relationships/notesSlide" Target="../notesSlides/notesSlide15.xml"/><Relationship Id="rId16" Type="http://schemas.openxmlformats.org/officeDocument/2006/relationships/image" Target="../media/image17.png"/><Relationship Id="rId20" Type="http://schemas.openxmlformats.org/officeDocument/2006/relationships/image" Target="../media/image75.png"/><Relationship Id="rId1" Type="http://schemas.openxmlformats.org/officeDocument/2006/relationships/slideLayout" Target="../slideLayouts/slideLayout108.xml"/><Relationship Id="rId6" Type="http://schemas.openxmlformats.org/officeDocument/2006/relationships/image" Target="../media/image152.png"/><Relationship Id="rId11" Type="http://schemas.openxmlformats.org/officeDocument/2006/relationships/image" Target="../media/image79.png"/><Relationship Id="rId24" Type="http://schemas.openxmlformats.org/officeDocument/2006/relationships/image" Target="../media/image156.svg"/><Relationship Id="rId5" Type="http://schemas.openxmlformats.org/officeDocument/2006/relationships/image" Target="../media/image151.jpeg"/><Relationship Id="rId15" Type="http://schemas.openxmlformats.org/officeDocument/2006/relationships/image" Target="../media/image72.svg"/><Relationship Id="rId23" Type="http://schemas.openxmlformats.org/officeDocument/2006/relationships/image" Target="../media/image155.png"/><Relationship Id="rId10" Type="http://schemas.openxmlformats.org/officeDocument/2006/relationships/image" Target="../media/image66.svg"/><Relationship Id="rId19" Type="http://schemas.openxmlformats.org/officeDocument/2006/relationships/image" Target="../media/image56.svg"/><Relationship Id="rId4" Type="http://schemas.openxmlformats.org/officeDocument/2006/relationships/image" Target="../media/image150.jpeg"/><Relationship Id="rId9" Type="http://schemas.openxmlformats.org/officeDocument/2006/relationships/image" Target="../media/image65.png"/><Relationship Id="rId14" Type="http://schemas.openxmlformats.org/officeDocument/2006/relationships/image" Target="../media/image71.png"/><Relationship Id="rId22" Type="http://schemas.openxmlformats.org/officeDocument/2006/relationships/image" Target="../media/image10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7.png"/><Relationship Id="rId7" Type="http://schemas.openxmlformats.org/officeDocument/2006/relationships/image" Target="../media/image159.png"/><Relationship Id="rId2" Type="http://schemas.openxmlformats.org/officeDocument/2006/relationships/notesSlide" Target="../notesSlides/notesSlide16.xml"/><Relationship Id="rId1" Type="http://schemas.openxmlformats.org/officeDocument/2006/relationships/slideLayout" Target="../slideLayouts/slideLayout59.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78.svg"/></Relationships>
</file>

<file path=ppt/slides/_rels/slide28.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7.png"/><Relationship Id="rId7" Type="http://schemas.openxmlformats.org/officeDocument/2006/relationships/image" Target="../media/image162.png"/><Relationship Id="rId2" Type="http://schemas.openxmlformats.org/officeDocument/2006/relationships/notesSlide" Target="../notesSlides/notesSlide17.xml"/><Relationship Id="rId1" Type="http://schemas.openxmlformats.org/officeDocument/2006/relationships/slideLayout" Target="../slideLayouts/slideLayout59.xml"/><Relationship Id="rId6" Type="http://schemas.openxmlformats.org/officeDocument/2006/relationships/image" Target="../media/image161.png"/><Relationship Id="rId5" Type="http://schemas.openxmlformats.org/officeDocument/2006/relationships/image" Target="../media/image157.png"/><Relationship Id="rId4" Type="http://schemas.openxmlformats.org/officeDocument/2006/relationships/image" Target="../media/image78.svg"/></Relationships>
</file>

<file path=ppt/slides/_rels/slide29.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7.png"/><Relationship Id="rId7" Type="http://schemas.openxmlformats.org/officeDocument/2006/relationships/image" Target="../media/image166.png"/><Relationship Id="rId2" Type="http://schemas.openxmlformats.org/officeDocument/2006/relationships/notesSlide" Target="../notesSlides/notesSlide18.xml"/><Relationship Id="rId1" Type="http://schemas.openxmlformats.org/officeDocument/2006/relationships/slideLayout" Target="../slideLayouts/slideLayout59.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78.svg"/></Relationships>
</file>

<file path=ppt/slides/_rels/slide3.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74.svg"/><Relationship Id="rId2" Type="http://schemas.openxmlformats.org/officeDocument/2006/relationships/image" Target="../media/image55.png"/><Relationship Id="rId1" Type="http://schemas.openxmlformats.org/officeDocument/2006/relationships/slideLayout" Target="../slideLayouts/slideLayout129.xml"/><Relationship Id="rId6" Type="http://schemas.openxmlformats.org/officeDocument/2006/relationships/image" Target="../media/image73.png"/><Relationship Id="rId5" Type="http://schemas.openxmlformats.org/officeDocument/2006/relationships/image" Target="../media/image76.svg"/><Relationship Id="rId4" Type="http://schemas.openxmlformats.org/officeDocument/2006/relationships/image" Target="../media/image7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1.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66.sv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56.svg"/><Relationship Id="rId11" Type="http://schemas.openxmlformats.org/officeDocument/2006/relationships/image" Target="../media/image65.png"/><Relationship Id="rId5" Type="http://schemas.openxmlformats.org/officeDocument/2006/relationships/image" Target="../media/image55.png"/><Relationship Id="rId10" Type="http://schemas.openxmlformats.org/officeDocument/2006/relationships/image" Target="../media/image74.svg"/><Relationship Id="rId4" Type="http://schemas.openxmlformats.org/officeDocument/2006/relationships/image" Target="../media/image72.svg"/><Relationship Id="rId9" Type="http://schemas.openxmlformats.org/officeDocument/2006/relationships/image" Target="../media/image73.png"/></Relationships>
</file>

<file path=ppt/slides/_rels/slide32.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75.png"/><Relationship Id="rId7"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6.sv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78.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5.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image" Target="../media/image170.png"/><Relationship Id="rId7" Type="http://schemas.openxmlformats.org/officeDocument/2006/relationships/image" Target="../media/image122.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125.svg"/><Relationship Id="rId4" Type="http://schemas.openxmlformats.org/officeDocument/2006/relationships/image" Target="../media/image171.svg"/><Relationship Id="rId9" Type="http://schemas.openxmlformats.org/officeDocument/2006/relationships/image" Target="../media/image124.png"/></Relationships>
</file>

<file path=ppt/slides/_rels/slide36.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171.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1.xml"/></Relationships>
</file>

<file path=ppt/slides/_rels/slide4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178.svg"/><Relationship Id="rId3" Type="http://schemas.openxmlformats.org/officeDocument/2006/relationships/image" Target="../media/image154.tiff"/><Relationship Id="rId7" Type="http://schemas.openxmlformats.org/officeDocument/2006/relationships/image" Target="../media/image177.png"/><Relationship Id="rId12" Type="http://schemas.openxmlformats.org/officeDocument/2006/relationships/image" Target="../media/image72.svg"/><Relationship Id="rId2" Type="http://schemas.openxmlformats.org/officeDocument/2006/relationships/notesSlide" Target="../notesSlides/notesSlide24.xml"/><Relationship Id="rId1" Type="http://schemas.openxmlformats.org/officeDocument/2006/relationships/slideLayout" Target="../slideLayouts/slideLayout108.xml"/><Relationship Id="rId6" Type="http://schemas.openxmlformats.org/officeDocument/2006/relationships/image" Target="../media/image176.png"/><Relationship Id="rId11" Type="http://schemas.openxmlformats.org/officeDocument/2006/relationships/image" Target="../media/image71.png"/><Relationship Id="rId5" Type="http://schemas.openxmlformats.org/officeDocument/2006/relationships/image" Target="../media/image175.jpeg"/><Relationship Id="rId10" Type="http://schemas.openxmlformats.org/officeDocument/2006/relationships/image" Target="../media/image76.svg"/><Relationship Id="rId4" Type="http://schemas.openxmlformats.org/officeDocument/2006/relationships/image" Target="../media/image174.png"/><Relationship Id="rId9" Type="http://schemas.openxmlformats.org/officeDocument/2006/relationships/image" Target="../media/image75.png"/></Relationships>
</file>

<file path=ppt/slides/_rels/slide42.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154.tiff"/><Relationship Id="rId7"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08.xml"/><Relationship Id="rId6" Type="http://schemas.openxmlformats.org/officeDocument/2006/relationships/image" Target="../media/image176.png"/><Relationship Id="rId5" Type="http://schemas.openxmlformats.org/officeDocument/2006/relationships/image" Target="../media/image175.jpeg"/><Relationship Id="rId10" Type="http://schemas.openxmlformats.org/officeDocument/2006/relationships/image" Target="../media/image72.svg"/><Relationship Id="rId4" Type="http://schemas.openxmlformats.org/officeDocument/2006/relationships/image" Target="../media/image174.png"/><Relationship Id="rId9"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2.svg"/><Relationship Id="rId7" Type="http://schemas.openxmlformats.org/officeDocument/2006/relationships/image" Target="../media/image154.tiff"/><Relationship Id="rId2" Type="http://schemas.openxmlformats.org/officeDocument/2006/relationships/image" Target="../media/image71.png"/><Relationship Id="rId1" Type="http://schemas.openxmlformats.org/officeDocument/2006/relationships/slideLayout" Target="../slideLayouts/slideLayout108.xml"/><Relationship Id="rId6" Type="http://schemas.openxmlformats.org/officeDocument/2006/relationships/image" Target="../media/image179.png"/><Relationship Id="rId5" Type="http://schemas.openxmlformats.org/officeDocument/2006/relationships/image" Target="../media/image169.png"/><Relationship Id="rId4" Type="http://schemas.openxmlformats.org/officeDocument/2006/relationships/image" Target="../media/image168.png"/></Relationships>
</file>

<file path=ppt/slides/_rels/slide4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8.svg"/><Relationship Id="rId7" Type="http://schemas.openxmlformats.org/officeDocument/2006/relationships/image" Target="../media/image56.svg"/><Relationship Id="rId2" Type="http://schemas.openxmlformats.org/officeDocument/2006/relationships/image" Target="../media/image47.png"/><Relationship Id="rId1" Type="http://schemas.openxmlformats.org/officeDocument/2006/relationships/slideLayout" Target="../slideLayouts/slideLayout129.xml"/><Relationship Id="rId6" Type="http://schemas.openxmlformats.org/officeDocument/2006/relationships/image" Target="../media/image55.png"/><Relationship Id="rId11" Type="http://schemas.openxmlformats.org/officeDocument/2006/relationships/image" Target="../media/image181.svg"/><Relationship Id="rId5" Type="http://schemas.openxmlformats.org/officeDocument/2006/relationships/image" Target="../media/image72.svg"/><Relationship Id="rId10" Type="http://schemas.openxmlformats.org/officeDocument/2006/relationships/image" Target="../media/image180.png"/><Relationship Id="rId4" Type="http://schemas.openxmlformats.org/officeDocument/2006/relationships/image" Target="../media/image71.png"/><Relationship Id="rId9" Type="http://schemas.openxmlformats.org/officeDocument/2006/relationships/image" Target="../media/image76.sv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08.xml"/><Relationship Id="rId5" Type="http://schemas.openxmlformats.org/officeDocument/2006/relationships/image" Target="../media/image154.tiff"/><Relationship Id="rId4" Type="http://schemas.openxmlformats.org/officeDocument/2006/relationships/image" Target="../media/image78.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72.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dapr/docs/issues/2222" TargetMode="External"/><Relationship Id="rId1" Type="http://schemas.openxmlformats.org/officeDocument/2006/relationships/slideLayout" Target="../slideLayouts/slideLayout12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51.xml.rels><?xml version="1.0" encoding="UTF-8" standalone="yes"?>
<Relationships xmlns="http://schemas.openxmlformats.org/package/2006/relationships"><Relationship Id="rId8" Type="http://schemas.openxmlformats.org/officeDocument/2006/relationships/image" Target="../media/image185.jpeg"/><Relationship Id="rId3" Type="http://schemas.openxmlformats.org/officeDocument/2006/relationships/image" Target="../media/image39.png"/><Relationship Id="rId7" Type="http://schemas.openxmlformats.org/officeDocument/2006/relationships/image" Target="../media/image184.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83.jpeg"/><Relationship Id="rId5" Type="http://schemas.openxmlformats.org/officeDocument/2006/relationships/image" Target="../media/image182.jpeg"/><Relationship Id="rId10" Type="http://schemas.openxmlformats.org/officeDocument/2006/relationships/image" Target="../media/image72.svg"/><Relationship Id="rId4" Type="http://schemas.openxmlformats.org/officeDocument/2006/relationships/image" Target="../media/image172.svg"/><Relationship Id="rId9"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72.sv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186.tiff"/><Relationship Id="rId4" Type="http://schemas.openxmlformats.org/officeDocument/2006/relationships/image" Target="../media/image172.svg"/></Relationships>
</file>

<file path=ppt/slides/_rels/slide53.xml.rels><?xml version="1.0" encoding="UTF-8" standalone="yes"?>
<Relationships xmlns="http://schemas.openxmlformats.org/package/2006/relationships"><Relationship Id="rId8" Type="http://schemas.openxmlformats.org/officeDocument/2006/relationships/image" Target="../media/image186.tiff"/><Relationship Id="rId3" Type="http://schemas.openxmlformats.org/officeDocument/2006/relationships/image" Target="../media/image39.png"/><Relationship Id="rId7" Type="http://schemas.openxmlformats.org/officeDocument/2006/relationships/image" Target="../media/image72.sv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182.jpeg"/><Relationship Id="rId4" Type="http://schemas.openxmlformats.org/officeDocument/2006/relationships/image" Target="../media/image172.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55.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74.svg"/><Relationship Id="rId2" Type="http://schemas.openxmlformats.org/officeDocument/2006/relationships/image" Target="../media/image55.png"/><Relationship Id="rId1" Type="http://schemas.openxmlformats.org/officeDocument/2006/relationships/slideLayout" Target="../slideLayouts/slideLayout129.xml"/><Relationship Id="rId6" Type="http://schemas.openxmlformats.org/officeDocument/2006/relationships/image" Target="../media/image73.png"/><Relationship Id="rId5" Type="http://schemas.openxmlformats.org/officeDocument/2006/relationships/image" Target="../media/image76.svg"/><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9.xml"/><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BBA2-C88B-4939-A3A1-6CC100A94364}"/>
              </a:ext>
            </a:extLst>
          </p:cNvPr>
          <p:cNvSpPr>
            <a:spLocks noGrp="1"/>
          </p:cNvSpPr>
          <p:nvPr>
            <p:ph type="title"/>
          </p:nvPr>
        </p:nvSpPr>
        <p:spPr/>
        <p:txBody>
          <a:bodyPr/>
          <a:lstStyle/>
          <a:p>
            <a:r>
              <a:rPr lang="en-US" dirty="0"/>
              <a:t>Dapr Documentation Diagrams</a:t>
            </a:r>
          </a:p>
        </p:txBody>
      </p:sp>
      <p:sp>
        <p:nvSpPr>
          <p:cNvPr id="3" name="Text Placeholder 2">
            <a:extLst>
              <a:ext uri="{FF2B5EF4-FFF2-40B4-BE49-F238E27FC236}">
                <a16:creationId xmlns:a16="http://schemas.microsoft.com/office/drawing/2014/main" id="{7BFA67A9-78FD-4DD1-BE3C-5FC580125BDD}"/>
              </a:ext>
            </a:extLst>
          </p:cNvPr>
          <p:cNvSpPr>
            <a:spLocks noGrp="1"/>
          </p:cNvSpPr>
          <p:nvPr>
            <p:ph type="body" sz="quarter" idx="10"/>
          </p:nvPr>
        </p:nvSpPr>
        <p:spPr>
          <a:xfrm>
            <a:off x="586390" y="1434370"/>
            <a:ext cx="11018520" cy="4838248"/>
          </a:xfrm>
        </p:spPr>
        <p:txBody>
          <a:bodyPr/>
          <a:lstStyle/>
          <a:p>
            <a:pPr marL="457200" indent="-457200">
              <a:buFont typeface="Arial" panose="020B0604020202020204" pitchFamily="34" charset="0"/>
              <a:buChar char="•"/>
            </a:pPr>
            <a:r>
              <a:rPr lang="en-US" dirty="0"/>
              <a:t>This deck is used to draw the diagrams in the Dapr documentation</a:t>
            </a:r>
          </a:p>
          <a:p>
            <a:pPr marL="457200" indent="-457200">
              <a:buFont typeface="Arial" panose="020B0604020202020204" pitchFamily="34" charset="0"/>
              <a:buChar char="•"/>
            </a:pPr>
            <a:r>
              <a:rPr lang="en-US" dirty="0"/>
              <a:t>It is strongly recommended that you draw diagrams in this PPT deck for consistency and for future updates. </a:t>
            </a:r>
          </a:p>
          <a:p>
            <a:pPr marL="685800" lvl="1" indent="-457200">
              <a:buFont typeface="Arial" panose="020B0604020202020204" pitchFamily="34" charset="0"/>
              <a:buChar char="•"/>
            </a:pPr>
            <a:r>
              <a:rPr lang="en-US" dirty="0"/>
              <a:t>For example, if a new API is added, then the building blocks slide is updated and the corresponding image is saved to the docs repo in the /images folder</a:t>
            </a:r>
          </a:p>
          <a:p>
            <a:pPr marL="457200" indent="-457200">
              <a:buFont typeface="Arial" panose="020B0604020202020204" pitchFamily="34" charset="0"/>
              <a:buChar char="•"/>
            </a:pPr>
            <a:r>
              <a:rPr lang="en-US" dirty="0"/>
              <a:t>See the guidance on how to draw and save diagrams. Where possible use the list of provided icons.</a:t>
            </a:r>
          </a:p>
          <a:p>
            <a:pPr marL="457200" indent="-457200">
              <a:buFont typeface="Arial" panose="020B0604020202020204" pitchFamily="34" charset="0"/>
              <a:buChar char="•"/>
            </a:pPr>
            <a:r>
              <a:rPr lang="en-US" dirty="0"/>
              <a:t>If you add a diagram or a copied image into the docs, include it into this deck under the corresponding heading. </a:t>
            </a:r>
          </a:p>
          <a:p>
            <a:pPr marL="685800" lvl="1" indent="-457200">
              <a:buFont typeface="Arial" panose="020B0604020202020204" pitchFamily="34" charset="0"/>
              <a:buChar char="•"/>
            </a:pPr>
            <a:r>
              <a:rPr lang="en-US" dirty="0"/>
              <a:t>For example, Concepts, State management, or Pub/Sub</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6930760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A79313-D575-4F75-B984-36733D176AF9}"/>
              </a:ext>
            </a:extLst>
          </p:cNvPr>
          <p:cNvSpPr/>
          <p:nvPr/>
        </p:nvSpPr>
        <p:spPr bwMode="auto">
          <a:xfrm>
            <a:off x="582168" y="3266117"/>
            <a:ext cx="11024615" cy="210343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988303" y="3956341"/>
            <a:ext cx="1065348" cy="829670"/>
          </a:xfrm>
          <a:prstGeom prst="rect">
            <a:avLst/>
          </a:prstGeom>
        </p:spPr>
      </p:pic>
      <p:grpSp>
        <p:nvGrpSpPr>
          <p:cNvPr id="67" name="Group 66">
            <a:extLst>
              <a:ext uri="{FF2B5EF4-FFF2-40B4-BE49-F238E27FC236}">
                <a16:creationId xmlns:a16="http://schemas.microsoft.com/office/drawing/2014/main" id="{2FF7ECAF-FFA0-4B4A-B374-B62044645A9E}"/>
              </a:ext>
            </a:extLst>
          </p:cNvPr>
          <p:cNvGrpSpPr/>
          <p:nvPr/>
        </p:nvGrpSpPr>
        <p:grpSpPr>
          <a:xfrm>
            <a:off x="4302662" y="3069888"/>
            <a:ext cx="3765096" cy="378166"/>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68" name="Group 67">
            <a:extLst>
              <a:ext uri="{FF2B5EF4-FFF2-40B4-BE49-F238E27FC236}">
                <a16:creationId xmlns:a16="http://schemas.microsoft.com/office/drawing/2014/main" id="{7C71B682-EBB3-40BE-A1DB-5A35861E5861}"/>
              </a:ext>
            </a:extLst>
          </p:cNvPr>
          <p:cNvGrpSpPr/>
          <p:nvPr/>
        </p:nvGrpSpPr>
        <p:grpSpPr>
          <a:xfrm>
            <a:off x="5025232" y="2727619"/>
            <a:ext cx="2141537" cy="343080"/>
            <a:chOff x="5008563" y="3736794"/>
            <a:chExt cx="2141537" cy="343080"/>
          </a:xfrm>
        </p:grpSpPr>
        <p:sp>
          <p:nvSpPr>
            <p:cNvPr id="69" name="Rectangle 2">
              <a:extLst>
                <a:ext uri="{FF2B5EF4-FFF2-40B4-BE49-F238E27FC236}">
                  <a16:creationId xmlns:a16="http://schemas.microsoft.com/office/drawing/2014/main" id="{FB3CED93-B24C-4FE8-BA95-D202CF6E9CE1}"/>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C5A14DA3-34BF-4665-8E31-D640BACC86BF}"/>
                </a:ext>
              </a:extLst>
            </p:cNvPr>
            <p:cNvCxnSpPr>
              <a:cxnSpLocks/>
            </p:cNvCxnSpPr>
            <p:nvPr/>
          </p:nvCxnSpPr>
          <p:spPr>
            <a:xfrm flipH="1" flipV="1">
              <a:off x="6089651" y="3736794"/>
              <a:ext cx="1" cy="196851"/>
            </a:xfrm>
            <a:prstGeom prst="line">
              <a:avLst/>
            </a:prstGeom>
            <a:noFill/>
            <a:ln w="19050" cap="flat" cmpd="sng" algn="ctr">
              <a:solidFill>
                <a:srgbClr val="737373"/>
              </a:solidFill>
              <a:prstDash val="solid"/>
              <a:headEnd type="none" w="lg" len="med"/>
              <a:tailEnd type="none" w="lg" len="med"/>
            </a:ln>
            <a:effectLst/>
          </p:spPr>
        </p:cxnSp>
      </p:grpSp>
      <p:sp>
        <p:nvSpPr>
          <p:cNvPr id="96" name="TextBox 95">
            <a:extLst>
              <a:ext uri="{FF2B5EF4-FFF2-40B4-BE49-F238E27FC236}">
                <a16:creationId xmlns:a16="http://schemas.microsoft.com/office/drawing/2014/main" id="{9C414B8C-2015-4375-B3D5-D36832F44BA4}"/>
              </a:ext>
            </a:extLst>
          </p:cNvPr>
          <p:cNvSpPr txBox="1"/>
          <p:nvPr/>
        </p:nvSpPr>
        <p:spPr>
          <a:xfrm>
            <a:off x="1432490" y="197946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97" name="Straight Connector 96">
            <a:extLst>
              <a:ext uri="{FF2B5EF4-FFF2-40B4-BE49-F238E27FC236}">
                <a16:creationId xmlns:a16="http://schemas.microsoft.com/office/drawing/2014/main" id="{2A81A651-961E-47B0-8894-94627DAD56E9}"/>
              </a:ext>
            </a:extLst>
          </p:cNvPr>
          <p:cNvCxnSpPr>
            <a:cxnSpLocks/>
          </p:cNvCxnSpPr>
          <p:nvPr/>
        </p:nvCxnSpPr>
        <p:spPr>
          <a:xfrm>
            <a:off x="1071563" y="2076955"/>
            <a:ext cx="4060484" cy="9553"/>
          </a:xfrm>
          <a:prstGeom prst="line">
            <a:avLst/>
          </a:prstGeom>
          <a:noFill/>
          <a:ln w="19050" cap="flat" cmpd="sng" algn="ctr">
            <a:solidFill>
              <a:srgbClr val="737373"/>
            </a:solidFill>
            <a:prstDash val="solid"/>
            <a:headEnd type="none" w="lg" len="med"/>
            <a:tailEnd type="none" w="lg" len="med"/>
          </a:ln>
          <a:effectLst/>
        </p:spPr>
      </p:cxnSp>
      <p:cxnSp>
        <p:nvCxnSpPr>
          <p:cNvPr id="98" name="Straight Connector 97">
            <a:extLst>
              <a:ext uri="{FF2B5EF4-FFF2-40B4-BE49-F238E27FC236}">
                <a16:creationId xmlns:a16="http://schemas.microsoft.com/office/drawing/2014/main" id="{0F9E4444-1964-4754-98D1-F63944223F19}"/>
              </a:ext>
            </a:extLst>
          </p:cNvPr>
          <p:cNvCxnSpPr>
            <a:cxnSpLocks/>
          </p:cNvCxnSpPr>
          <p:nvPr/>
        </p:nvCxnSpPr>
        <p:spPr>
          <a:xfrm>
            <a:off x="7013576" y="2076955"/>
            <a:ext cx="4106862" cy="0"/>
          </a:xfrm>
          <a:prstGeom prst="line">
            <a:avLst/>
          </a:prstGeom>
          <a:noFill/>
          <a:ln w="19050" cap="flat" cmpd="sng" algn="ctr">
            <a:solidFill>
              <a:srgbClr val="737373"/>
            </a:solidFill>
            <a:prstDash val="solid"/>
            <a:headEnd type="none" w="lg" len="med"/>
            <a:tailEnd type="none" w="lg" len="med"/>
          </a:ln>
          <a:effectLst/>
        </p:spPr>
      </p:cxnSp>
      <p:grpSp>
        <p:nvGrpSpPr>
          <p:cNvPr id="22" name="Group 21">
            <a:extLst>
              <a:ext uri="{FF2B5EF4-FFF2-40B4-BE49-F238E27FC236}">
                <a16:creationId xmlns:a16="http://schemas.microsoft.com/office/drawing/2014/main" id="{A637AC47-1CD8-4F0A-9595-EEE0D8B4BE29}"/>
              </a:ext>
            </a:extLst>
          </p:cNvPr>
          <p:cNvGrpSpPr/>
          <p:nvPr/>
        </p:nvGrpSpPr>
        <p:grpSpPr>
          <a:xfrm>
            <a:off x="531282" y="5576266"/>
            <a:ext cx="11027664" cy="933450"/>
            <a:chOff x="588263" y="5517067"/>
            <a:chExt cx="11027664" cy="933450"/>
          </a:xfrm>
        </p:grpSpPr>
        <p:sp>
          <p:nvSpPr>
            <p:cNvPr id="113" name="Rectangle 112">
              <a:extLst>
                <a:ext uri="{FF2B5EF4-FFF2-40B4-BE49-F238E27FC236}">
                  <a16:creationId xmlns:a16="http://schemas.microsoft.com/office/drawing/2014/main" id="{A1460C60-8542-4F42-AAEB-6569182E11B5}"/>
                </a:ext>
              </a:extLst>
            </p:cNvPr>
            <p:cNvSpPr/>
            <p:nvPr/>
          </p:nvSpPr>
          <p:spPr bwMode="auto">
            <a:xfrm>
              <a:off x="588263" y="5517067"/>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of edge infrastructure</a:t>
              </a:r>
            </a:p>
          </p:txBody>
        </p:sp>
        <p:grpSp>
          <p:nvGrpSpPr>
            <p:cNvPr id="21" name="Group 20">
              <a:extLst>
                <a:ext uri="{FF2B5EF4-FFF2-40B4-BE49-F238E27FC236}">
                  <a16:creationId xmlns:a16="http://schemas.microsoft.com/office/drawing/2014/main" id="{E5E32FE5-4F8E-48C7-952C-821A3C45B442}"/>
                </a:ext>
              </a:extLst>
            </p:cNvPr>
            <p:cNvGrpSpPr/>
            <p:nvPr/>
          </p:nvGrpSpPr>
          <p:grpSpPr>
            <a:xfrm>
              <a:off x="1942154" y="5875640"/>
              <a:ext cx="6829894" cy="553052"/>
              <a:chOff x="1942154" y="5875640"/>
              <a:chExt cx="6829894" cy="553052"/>
            </a:xfrm>
          </p:grpSpPr>
          <p:pic>
            <p:nvPicPr>
              <p:cNvPr id="117" name="Picture 116">
                <a:extLst>
                  <a:ext uri="{FF2B5EF4-FFF2-40B4-BE49-F238E27FC236}">
                    <a16:creationId xmlns:a16="http://schemas.microsoft.com/office/drawing/2014/main" id="{3E7B97FA-22B6-4C3E-B784-4E88E6E7F7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377840" y="6055674"/>
                <a:ext cx="1394208" cy="246437"/>
              </a:xfrm>
              <a:prstGeom prst="rect">
                <a:avLst/>
              </a:prstGeom>
            </p:spPr>
          </p:pic>
          <p:pic>
            <p:nvPicPr>
              <p:cNvPr id="118" name="Picture 2" descr="Image result for aws logo">
                <a:extLst>
                  <a:ext uri="{FF2B5EF4-FFF2-40B4-BE49-F238E27FC236}">
                    <a16:creationId xmlns:a16="http://schemas.microsoft.com/office/drawing/2014/main" id="{05549E61-5A73-41F6-B95C-51D9B8B05C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3073" y="6016491"/>
                <a:ext cx="439065" cy="314295"/>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4">
                <a:extLst>
                  <a:ext uri="{FF2B5EF4-FFF2-40B4-BE49-F238E27FC236}">
                    <a16:creationId xmlns:a16="http://schemas.microsoft.com/office/drawing/2014/main" id="{4C26AD6B-76C2-401F-93AB-B69180D3F36B}"/>
                  </a:ext>
                </a:extLst>
              </p:cNvPr>
              <p:cNvPicPr>
                <a:picLocks noChangeAspect="1" noChangeArrowheads="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bwMode="auto">
              <a:xfrm>
                <a:off x="4422604" y="6081599"/>
                <a:ext cx="1257881" cy="194587"/>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See the source image">
                <a:extLst>
                  <a:ext uri="{FF2B5EF4-FFF2-40B4-BE49-F238E27FC236}">
                    <a16:creationId xmlns:a16="http://schemas.microsoft.com/office/drawing/2014/main" id="{7ADA52DB-7605-4889-9538-DAD6AE148B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31317" y="6034958"/>
                <a:ext cx="1195691" cy="287868"/>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21" descr="A picture containing drawing&#10;&#10;Description automatically generated">
                <a:extLst>
                  <a:ext uri="{FF2B5EF4-FFF2-40B4-BE49-F238E27FC236}">
                    <a16:creationId xmlns:a16="http://schemas.microsoft.com/office/drawing/2014/main" id="{1BC92FB3-0478-4E35-823A-0C0771FA75CC}"/>
                  </a:ext>
                </a:extLst>
              </p:cNvPr>
              <p:cNvPicPr>
                <a:picLocks noChangeAspect="1"/>
              </p:cNvPicPr>
              <p:nvPr/>
            </p:nvPicPr>
            <p:blipFill>
              <a:blip r:embed="rId11"/>
              <a:stretch>
                <a:fillRect/>
              </a:stretch>
            </p:blipFill>
            <p:spPr>
              <a:xfrm>
                <a:off x="1942154" y="5875640"/>
                <a:ext cx="1672072" cy="553052"/>
              </a:xfrm>
              <a:prstGeom prst="rect">
                <a:avLst/>
              </a:prstGeom>
            </p:spPr>
          </p:pic>
        </p:grpSp>
      </p:grpSp>
      <p:grpSp>
        <p:nvGrpSpPr>
          <p:cNvPr id="4" name="Group 3">
            <a:extLst>
              <a:ext uri="{FF2B5EF4-FFF2-40B4-BE49-F238E27FC236}">
                <a16:creationId xmlns:a16="http://schemas.microsoft.com/office/drawing/2014/main" id="{E10AFF22-F202-4CFD-86B2-53A2E8D430D5}"/>
              </a:ext>
            </a:extLst>
          </p:cNvPr>
          <p:cNvGrpSpPr/>
          <p:nvPr/>
        </p:nvGrpSpPr>
        <p:grpSpPr>
          <a:xfrm>
            <a:off x="470263" y="1340644"/>
            <a:ext cx="11139569" cy="1413405"/>
            <a:chOff x="470263" y="1340644"/>
            <a:chExt cx="11139569" cy="1413405"/>
          </a:xfrm>
        </p:grpSpPr>
        <p:sp>
          <p:nvSpPr>
            <p:cNvPr id="93" name="Rounded Rectangle 5">
              <a:extLst>
                <a:ext uri="{FF2B5EF4-FFF2-40B4-BE49-F238E27FC236}">
                  <a16:creationId xmlns:a16="http://schemas.microsoft.com/office/drawing/2014/main" id="{232B117C-57A8-44FB-8DCB-4F3089BF8662}"/>
                </a:ext>
              </a:extLst>
            </p:cNvPr>
            <p:cNvSpPr/>
            <p:nvPr/>
          </p:nvSpPr>
          <p:spPr bwMode="auto">
            <a:xfrm>
              <a:off x="582168" y="1340644"/>
              <a:ext cx="11027664" cy="140236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 name="Group 2">
              <a:extLst>
                <a:ext uri="{FF2B5EF4-FFF2-40B4-BE49-F238E27FC236}">
                  <a16:creationId xmlns:a16="http://schemas.microsoft.com/office/drawing/2014/main" id="{02B8A24A-F2F5-44A6-AAE3-EDE93C30AED9}"/>
                </a:ext>
              </a:extLst>
            </p:cNvPr>
            <p:cNvGrpSpPr/>
            <p:nvPr/>
          </p:nvGrpSpPr>
          <p:grpSpPr>
            <a:xfrm>
              <a:off x="470263" y="2099362"/>
              <a:ext cx="10415933" cy="654687"/>
              <a:chOff x="470263" y="2099362"/>
              <a:chExt cx="10415933" cy="654687"/>
            </a:xfrm>
          </p:grpSpPr>
          <p:grpSp>
            <p:nvGrpSpPr>
              <p:cNvPr id="107" name="Group 106">
                <a:extLst>
                  <a:ext uri="{FF2B5EF4-FFF2-40B4-BE49-F238E27FC236}">
                    <a16:creationId xmlns:a16="http://schemas.microsoft.com/office/drawing/2014/main" id="{9B6CDD57-0B2E-4797-9D21-88F5E67C5D0B}"/>
                  </a:ext>
                </a:extLst>
              </p:cNvPr>
              <p:cNvGrpSpPr/>
              <p:nvPr/>
            </p:nvGrpSpPr>
            <p:grpSpPr>
              <a:xfrm>
                <a:off x="470263" y="2199114"/>
                <a:ext cx="8260920" cy="399904"/>
                <a:chOff x="1451953" y="3488146"/>
                <a:chExt cx="8260920" cy="399904"/>
              </a:xfrm>
            </p:grpSpPr>
            <p:pic>
              <p:nvPicPr>
                <p:cNvPr id="99" name="Picture 4">
                  <a:extLst>
                    <a:ext uri="{FF2B5EF4-FFF2-40B4-BE49-F238E27FC236}">
                      <a16:creationId xmlns:a16="http://schemas.microsoft.com/office/drawing/2014/main" id="{05BDBD04-0893-427E-82AF-760E2B9A987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90932" y="3509016"/>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9C62E224-CFA0-4A04-A913-91C9E11ADF3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7262" y="3592606"/>
                  <a:ext cx="513316" cy="221555"/>
                </a:xfrm>
                <a:prstGeom prst="rect">
                  <a:avLst/>
                </a:prstGeom>
              </p:spPr>
            </p:pic>
            <p:pic>
              <p:nvPicPr>
                <p:cNvPr id="101" name="Picture 2">
                  <a:extLst>
                    <a:ext uri="{FF2B5EF4-FFF2-40B4-BE49-F238E27FC236}">
                      <a16:creationId xmlns:a16="http://schemas.microsoft.com/office/drawing/2014/main" id="{D469443A-1AF3-4B0E-B718-2B57DDE6C6D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11343" y="3605733"/>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A picture containing clipart&#10;&#10;Description automatically generated">
                  <a:extLst>
                    <a:ext uri="{FF2B5EF4-FFF2-40B4-BE49-F238E27FC236}">
                      <a16:creationId xmlns:a16="http://schemas.microsoft.com/office/drawing/2014/main" id="{0FD6847E-FD9F-4F49-86B4-8197513516E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45566" y="3488146"/>
                  <a:ext cx="790789" cy="369515"/>
                </a:xfrm>
                <a:prstGeom prst="rect">
                  <a:avLst/>
                </a:prstGeom>
                <a:ln>
                  <a:noFill/>
                </a:ln>
              </p:spPr>
            </p:pic>
            <p:sp>
              <p:nvSpPr>
                <p:cNvPr id="104" name="Rectangle 103">
                  <a:extLst>
                    <a:ext uri="{FF2B5EF4-FFF2-40B4-BE49-F238E27FC236}">
                      <a16:creationId xmlns:a16="http://schemas.microsoft.com/office/drawing/2014/main" id="{0D013D9B-0CEC-45E8-8F9B-4FAAB5EB3841}"/>
                    </a:ext>
                  </a:extLst>
                </p:cNvPr>
                <p:cNvSpPr/>
                <p:nvPr/>
              </p:nvSpPr>
              <p:spPr>
                <a:xfrm>
                  <a:off x="1451953" y="3580273"/>
                  <a:ext cx="2478350" cy="307777"/>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kern="0">
                      <a:solidFill>
                        <a:srgbClr val="1A1A1A"/>
                      </a:solidFill>
                      <a:latin typeface="Segoe UI Semibold"/>
                      <a:ea typeface="Segoe UI Symbol" panose="020B0502040204020203" pitchFamily="34" charset="0"/>
                      <a:cs typeface="Segoe UI Semibold" panose="020B0702040204020203" pitchFamily="34" charset="0"/>
                    </a:rPr>
                    <a:t>Any code or framework…</a:t>
                  </a:r>
                </a:p>
              </p:txBody>
            </p:sp>
            <p:pic>
              <p:nvPicPr>
                <p:cNvPr id="88" name="Picture 2" descr="Image result for c++ logo">
                  <a:extLst>
                    <a:ext uri="{FF2B5EF4-FFF2-40B4-BE49-F238E27FC236}">
                      <a16:creationId xmlns:a16="http://schemas.microsoft.com/office/drawing/2014/main" id="{A71C5193-3434-4F5D-90DF-0C400B0844A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83031" y="3506934"/>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F8718D6-45E0-4F70-8649-D4025CE000A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01792" y="3531067"/>
                  <a:ext cx="314152" cy="314152"/>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2">
                <a:extLst>
                  <a:ext uri="{FF2B5EF4-FFF2-40B4-BE49-F238E27FC236}">
                    <a16:creationId xmlns:a16="http://schemas.microsoft.com/office/drawing/2014/main" id="{69E658BE-E203-4CB5-83D3-5271BC70114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p:blipFill>
            <p:spPr bwMode="auto">
              <a:xfrm>
                <a:off x="9206171" y="2099362"/>
                <a:ext cx="654687" cy="6546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Rust Language Logo">
                <a:extLst>
                  <a:ext uri="{FF2B5EF4-FFF2-40B4-BE49-F238E27FC236}">
                    <a16:creationId xmlns:a16="http://schemas.microsoft.com/office/drawing/2014/main" id="{071D4956-DA63-4D6F-82E6-C234113FD45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335848" y="2153303"/>
                <a:ext cx="550348" cy="55342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a:extLst>
              <a:ext uri="{FF2B5EF4-FFF2-40B4-BE49-F238E27FC236}">
                <a16:creationId xmlns:a16="http://schemas.microsoft.com/office/drawing/2014/main" id="{02F64E31-AAF5-49EC-B96B-6C90A21429CA}"/>
              </a:ext>
            </a:extLst>
          </p:cNvPr>
          <p:cNvSpPr txBox="1"/>
          <p:nvPr/>
        </p:nvSpPr>
        <p:spPr>
          <a:xfrm>
            <a:off x="1413324" y="1938132"/>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8" name="Straight Connector 7">
            <a:extLst>
              <a:ext uri="{FF2B5EF4-FFF2-40B4-BE49-F238E27FC236}">
                <a16:creationId xmlns:a16="http://schemas.microsoft.com/office/drawing/2014/main" id="{35C67718-721D-4498-B29B-DAD4B2DE036F}"/>
              </a:ext>
            </a:extLst>
          </p:cNvPr>
          <p:cNvCxnSpPr>
            <a:cxnSpLocks/>
          </p:cNvCxnSpPr>
          <p:nvPr/>
        </p:nvCxnSpPr>
        <p:spPr>
          <a:xfrm>
            <a:off x="1052397" y="2035619"/>
            <a:ext cx="4060484" cy="9553"/>
          </a:xfrm>
          <a:prstGeom prst="line">
            <a:avLst/>
          </a:prstGeom>
          <a:noFill/>
          <a:ln w="19050" cap="flat" cmpd="sng" algn="ctr">
            <a:solidFill>
              <a:srgbClr val="737373"/>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C9A07CD3-7F00-4F8A-B64C-D24DD46B7505}"/>
              </a:ext>
            </a:extLst>
          </p:cNvPr>
          <p:cNvCxnSpPr>
            <a:cxnSpLocks/>
          </p:cNvCxnSpPr>
          <p:nvPr/>
        </p:nvCxnSpPr>
        <p:spPr>
          <a:xfrm>
            <a:off x="6976164" y="2035619"/>
            <a:ext cx="4106862" cy="0"/>
          </a:xfrm>
          <a:prstGeom prst="line">
            <a:avLst/>
          </a:prstGeom>
          <a:noFill/>
          <a:ln w="19050" cap="flat" cmpd="sng" algn="ctr">
            <a:solidFill>
              <a:srgbClr val="737373"/>
            </a:solidFill>
            <a:prstDash val="solid"/>
            <a:headEnd type="none" w="lg" len="med"/>
            <a:tailEnd type="none" w="lg" len="med"/>
          </a:ln>
          <a:effectLst/>
        </p:spPr>
      </p:cxnSp>
      <p:sp>
        <p:nvSpPr>
          <p:cNvPr id="145" name="Rectangle 144">
            <a:extLst>
              <a:ext uri="{FF2B5EF4-FFF2-40B4-BE49-F238E27FC236}">
                <a16:creationId xmlns:a16="http://schemas.microsoft.com/office/drawing/2014/main" id="{470B9DFF-9C75-42D6-B9FE-173F943A9D21}"/>
              </a:ext>
            </a:extLst>
          </p:cNvPr>
          <p:cNvSpPr/>
          <p:nvPr/>
        </p:nvSpPr>
        <p:spPr bwMode="auto">
          <a:xfrm>
            <a:off x="2269902" y="3557147"/>
            <a:ext cx="1145768" cy="1628057"/>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82296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Service-to-service invocation</a:t>
            </a:r>
          </a:p>
        </p:txBody>
      </p:sp>
      <p:sp>
        <p:nvSpPr>
          <p:cNvPr id="146" name="Rectangle 145">
            <a:extLst>
              <a:ext uri="{FF2B5EF4-FFF2-40B4-BE49-F238E27FC236}">
                <a16:creationId xmlns:a16="http://schemas.microsoft.com/office/drawing/2014/main" id="{CFE9EB94-2F2C-45A8-9F36-7C7E20060AD3}"/>
              </a:ext>
            </a:extLst>
          </p:cNvPr>
          <p:cNvSpPr/>
          <p:nvPr/>
        </p:nvSpPr>
        <p:spPr bwMode="auto">
          <a:xfrm>
            <a:off x="3410309" y="3557147"/>
            <a:ext cx="1145768" cy="1628057"/>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147" name="Rectangle 146">
            <a:extLst>
              <a:ext uri="{FF2B5EF4-FFF2-40B4-BE49-F238E27FC236}">
                <a16:creationId xmlns:a16="http://schemas.microsoft.com/office/drawing/2014/main" id="{56DAABDC-E3BA-4CC7-850F-DFFA8B6605E7}"/>
              </a:ext>
            </a:extLst>
          </p:cNvPr>
          <p:cNvSpPr/>
          <p:nvPr/>
        </p:nvSpPr>
        <p:spPr bwMode="auto">
          <a:xfrm>
            <a:off x="4550717" y="3557147"/>
            <a:ext cx="1145768" cy="1628057"/>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48" name="Rectangle 147">
            <a:extLst>
              <a:ext uri="{FF2B5EF4-FFF2-40B4-BE49-F238E27FC236}">
                <a16:creationId xmlns:a16="http://schemas.microsoft.com/office/drawing/2014/main" id="{B3BE42BA-7325-48EC-8BF2-5B15B70F6B9D}"/>
              </a:ext>
            </a:extLst>
          </p:cNvPr>
          <p:cNvSpPr/>
          <p:nvPr/>
        </p:nvSpPr>
        <p:spPr bwMode="auto">
          <a:xfrm>
            <a:off x="5691366" y="3557147"/>
            <a:ext cx="1145768" cy="1628057"/>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49" name="Rectangle 148">
            <a:extLst>
              <a:ext uri="{FF2B5EF4-FFF2-40B4-BE49-F238E27FC236}">
                <a16:creationId xmlns:a16="http://schemas.microsoft.com/office/drawing/2014/main" id="{E4771E1F-1D78-4E81-88A7-D4A5FC3BA7A5}"/>
              </a:ext>
            </a:extLst>
          </p:cNvPr>
          <p:cNvSpPr/>
          <p:nvPr/>
        </p:nvSpPr>
        <p:spPr bwMode="auto">
          <a:xfrm>
            <a:off x="6833084" y="3557147"/>
            <a:ext cx="1145768" cy="1628057"/>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50" name="Rectangle 149">
            <a:extLst>
              <a:ext uri="{FF2B5EF4-FFF2-40B4-BE49-F238E27FC236}">
                <a16:creationId xmlns:a16="http://schemas.microsoft.com/office/drawing/2014/main" id="{E9F7764C-87ED-408B-873C-E8889F7C69C1}"/>
              </a:ext>
            </a:extLst>
          </p:cNvPr>
          <p:cNvSpPr/>
          <p:nvPr/>
        </p:nvSpPr>
        <p:spPr bwMode="auto">
          <a:xfrm>
            <a:off x="7973734" y="3557147"/>
            <a:ext cx="1145768" cy="1628057"/>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Observability</a:t>
            </a:r>
          </a:p>
        </p:txBody>
      </p:sp>
      <p:sp>
        <p:nvSpPr>
          <p:cNvPr id="153" name="Rectangle 152">
            <a:extLst>
              <a:ext uri="{FF2B5EF4-FFF2-40B4-BE49-F238E27FC236}">
                <a16:creationId xmlns:a16="http://schemas.microsoft.com/office/drawing/2014/main" id="{4561C61E-5863-491A-B8C8-C3C52237F767}"/>
              </a:ext>
            </a:extLst>
          </p:cNvPr>
          <p:cNvSpPr/>
          <p:nvPr/>
        </p:nvSpPr>
        <p:spPr bwMode="auto">
          <a:xfrm>
            <a:off x="9104113" y="3557147"/>
            <a:ext cx="1145768" cy="1628057"/>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grpSp>
        <p:nvGrpSpPr>
          <p:cNvPr id="154" name="Group 153">
            <a:extLst>
              <a:ext uri="{FF2B5EF4-FFF2-40B4-BE49-F238E27FC236}">
                <a16:creationId xmlns:a16="http://schemas.microsoft.com/office/drawing/2014/main" id="{A2CC4043-B0D1-4EB5-A0A9-44597E132D0D}"/>
              </a:ext>
            </a:extLst>
          </p:cNvPr>
          <p:cNvGrpSpPr/>
          <p:nvPr/>
        </p:nvGrpSpPr>
        <p:grpSpPr>
          <a:xfrm>
            <a:off x="2631033" y="3861144"/>
            <a:ext cx="430176" cy="341166"/>
            <a:chOff x="3018614" y="4968330"/>
            <a:chExt cx="418791" cy="314215"/>
          </a:xfrm>
        </p:grpSpPr>
        <p:sp>
          <p:nvSpPr>
            <p:cNvPr id="265" name="Rectangle 932">
              <a:extLst>
                <a:ext uri="{FF2B5EF4-FFF2-40B4-BE49-F238E27FC236}">
                  <a16:creationId xmlns:a16="http://schemas.microsoft.com/office/drawing/2014/main" id="{571F522E-CCF9-4BCA-B02E-A58AEE4493DD}"/>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66" name="Freeform 933">
              <a:extLst>
                <a:ext uri="{FF2B5EF4-FFF2-40B4-BE49-F238E27FC236}">
                  <a16:creationId xmlns:a16="http://schemas.microsoft.com/office/drawing/2014/main" id="{0068BCCD-EFC9-4DD5-B0A4-40EED6F02DC3}"/>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67" name="Freeform 934">
              <a:extLst>
                <a:ext uri="{FF2B5EF4-FFF2-40B4-BE49-F238E27FC236}">
                  <a16:creationId xmlns:a16="http://schemas.microsoft.com/office/drawing/2014/main" id="{AAA7348D-9B77-45F0-B781-4A0261CBFF5F}"/>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68" name="Rectangle 936">
              <a:extLst>
                <a:ext uri="{FF2B5EF4-FFF2-40B4-BE49-F238E27FC236}">
                  <a16:creationId xmlns:a16="http://schemas.microsoft.com/office/drawing/2014/main" id="{3945E37C-DE8F-4C99-A86E-C1516BBF8808}"/>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69" name="Rectangle 937">
              <a:extLst>
                <a:ext uri="{FF2B5EF4-FFF2-40B4-BE49-F238E27FC236}">
                  <a16:creationId xmlns:a16="http://schemas.microsoft.com/office/drawing/2014/main" id="{BC147901-0184-46FB-B6C5-E3E4677DCDAE}"/>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70" name="Oval 938">
              <a:extLst>
                <a:ext uri="{FF2B5EF4-FFF2-40B4-BE49-F238E27FC236}">
                  <a16:creationId xmlns:a16="http://schemas.microsoft.com/office/drawing/2014/main" id="{E595640C-77BD-4935-9EAA-E5E28B916319}"/>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71" name="Rectangle 939">
              <a:extLst>
                <a:ext uri="{FF2B5EF4-FFF2-40B4-BE49-F238E27FC236}">
                  <a16:creationId xmlns:a16="http://schemas.microsoft.com/office/drawing/2014/main" id="{2E33AAB0-47B8-404D-BA13-28C1CD6D54AC}"/>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72" name="Oval 940">
              <a:extLst>
                <a:ext uri="{FF2B5EF4-FFF2-40B4-BE49-F238E27FC236}">
                  <a16:creationId xmlns:a16="http://schemas.microsoft.com/office/drawing/2014/main" id="{609C14D5-992D-412B-A5C0-3D8F669DB12B}"/>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73" name="Oval 941">
              <a:extLst>
                <a:ext uri="{FF2B5EF4-FFF2-40B4-BE49-F238E27FC236}">
                  <a16:creationId xmlns:a16="http://schemas.microsoft.com/office/drawing/2014/main" id="{E616D722-56E1-4A42-B762-D7E4494EB607}"/>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74" name="Oval 942">
              <a:extLst>
                <a:ext uri="{FF2B5EF4-FFF2-40B4-BE49-F238E27FC236}">
                  <a16:creationId xmlns:a16="http://schemas.microsoft.com/office/drawing/2014/main" id="{37DEF4CF-830F-4EA8-BA3F-FB8F8E23F2D9}"/>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75" name="Rectangle 943">
              <a:extLst>
                <a:ext uri="{FF2B5EF4-FFF2-40B4-BE49-F238E27FC236}">
                  <a16:creationId xmlns:a16="http://schemas.microsoft.com/office/drawing/2014/main" id="{C0C1653E-E84E-4B48-A1B8-DB913EDEC82B}"/>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76" name="Rectangle 944" descr="component solutions">
              <a:extLst>
                <a:ext uri="{FF2B5EF4-FFF2-40B4-BE49-F238E27FC236}">
                  <a16:creationId xmlns:a16="http://schemas.microsoft.com/office/drawing/2014/main" id="{2E52A0DC-6DDB-4D22-9C75-7988F777660C}"/>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77" name="Freeform 945">
              <a:extLst>
                <a:ext uri="{FF2B5EF4-FFF2-40B4-BE49-F238E27FC236}">
                  <a16:creationId xmlns:a16="http://schemas.microsoft.com/office/drawing/2014/main" id="{1DF44C80-8629-442B-8B9C-B8B7F6739622}"/>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78" name="Freeform 946">
              <a:extLst>
                <a:ext uri="{FF2B5EF4-FFF2-40B4-BE49-F238E27FC236}">
                  <a16:creationId xmlns:a16="http://schemas.microsoft.com/office/drawing/2014/main" id="{9F5E023D-D658-4AFA-B6FB-7D835F4A2389}"/>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79" name="Freeform 947">
              <a:extLst>
                <a:ext uri="{FF2B5EF4-FFF2-40B4-BE49-F238E27FC236}">
                  <a16:creationId xmlns:a16="http://schemas.microsoft.com/office/drawing/2014/main" id="{D79A47B1-2698-46D4-935F-0B4A268E553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55" name="Group 154">
            <a:extLst>
              <a:ext uri="{FF2B5EF4-FFF2-40B4-BE49-F238E27FC236}">
                <a16:creationId xmlns:a16="http://schemas.microsoft.com/office/drawing/2014/main" id="{30D3F4AF-D413-4A43-874A-DECF127B2155}"/>
              </a:ext>
            </a:extLst>
          </p:cNvPr>
          <p:cNvGrpSpPr/>
          <p:nvPr/>
        </p:nvGrpSpPr>
        <p:grpSpPr>
          <a:xfrm>
            <a:off x="3896441" y="3863601"/>
            <a:ext cx="239470" cy="336252"/>
            <a:chOff x="4385537" y="4970593"/>
            <a:chExt cx="233132" cy="309689"/>
          </a:xfrm>
        </p:grpSpPr>
        <p:sp>
          <p:nvSpPr>
            <p:cNvPr id="262" name="Freeform: Shape 261">
              <a:extLst>
                <a:ext uri="{FF2B5EF4-FFF2-40B4-BE49-F238E27FC236}">
                  <a16:creationId xmlns:a16="http://schemas.microsoft.com/office/drawing/2014/main" id="{BA2B5C9A-447C-4183-8E38-C5DED6DEBFC7}"/>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C2230946-9407-4088-ACD9-59429C13F42C}"/>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4" name="Freeform: Shape 263">
              <a:extLst>
                <a:ext uri="{FF2B5EF4-FFF2-40B4-BE49-F238E27FC236}">
                  <a16:creationId xmlns:a16="http://schemas.microsoft.com/office/drawing/2014/main" id="{A4354804-4854-4D2F-87E4-461140315E71}"/>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D39604AD-FA01-418A-83FD-1AC74195B23D}"/>
              </a:ext>
            </a:extLst>
          </p:cNvPr>
          <p:cNvGrpSpPr/>
          <p:nvPr/>
        </p:nvGrpSpPr>
        <p:grpSpPr>
          <a:xfrm>
            <a:off x="4922931" y="3912483"/>
            <a:ext cx="508002" cy="238486"/>
            <a:chOff x="5522126" y="5015614"/>
            <a:chExt cx="494558" cy="219646"/>
          </a:xfrm>
        </p:grpSpPr>
        <p:sp>
          <p:nvSpPr>
            <p:cNvPr id="255" name="AutoShape 131">
              <a:extLst>
                <a:ext uri="{FF2B5EF4-FFF2-40B4-BE49-F238E27FC236}">
                  <a16:creationId xmlns:a16="http://schemas.microsoft.com/office/drawing/2014/main" id="{AF4D39FC-A773-4BE7-BA4C-8439F810AD76}"/>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56" name="Rectangle 133">
              <a:extLst>
                <a:ext uri="{FF2B5EF4-FFF2-40B4-BE49-F238E27FC236}">
                  <a16:creationId xmlns:a16="http://schemas.microsoft.com/office/drawing/2014/main" id="{760E1528-69AC-4C3E-973D-533BF944DA1D}"/>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57" name="Rectangle 134">
              <a:extLst>
                <a:ext uri="{FF2B5EF4-FFF2-40B4-BE49-F238E27FC236}">
                  <a16:creationId xmlns:a16="http://schemas.microsoft.com/office/drawing/2014/main" id="{93973615-453B-42D1-B222-2E803A1E7AD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58" name="Rectangle 135">
              <a:extLst>
                <a:ext uri="{FF2B5EF4-FFF2-40B4-BE49-F238E27FC236}">
                  <a16:creationId xmlns:a16="http://schemas.microsoft.com/office/drawing/2014/main" id="{F5190571-F408-4C89-8D47-7F5BD74CB46A}"/>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59" name="Rectangle 136">
              <a:extLst>
                <a:ext uri="{FF2B5EF4-FFF2-40B4-BE49-F238E27FC236}">
                  <a16:creationId xmlns:a16="http://schemas.microsoft.com/office/drawing/2014/main" id="{CB5AC02D-0137-4FEE-88CE-43F52BE4324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0" name="Rectangle 137">
              <a:extLst>
                <a:ext uri="{FF2B5EF4-FFF2-40B4-BE49-F238E27FC236}">
                  <a16:creationId xmlns:a16="http://schemas.microsoft.com/office/drawing/2014/main" id="{6DCED615-E623-431B-95B9-2CAC7D11A1C2}"/>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1" name="Freeform 138">
              <a:extLst>
                <a:ext uri="{FF2B5EF4-FFF2-40B4-BE49-F238E27FC236}">
                  <a16:creationId xmlns:a16="http://schemas.microsoft.com/office/drawing/2014/main" id="{99B024B9-F14B-40B0-B4B4-C13038851250}"/>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79E270D9-8C6C-4E7F-92D3-BF9E43A8B4A2}"/>
              </a:ext>
            </a:extLst>
          </p:cNvPr>
          <p:cNvGrpSpPr/>
          <p:nvPr/>
        </p:nvGrpSpPr>
        <p:grpSpPr>
          <a:xfrm>
            <a:off x="7202878" y="3834863"/>
            <a:ext cx="406180" cy="393728"/>
            <a:chOff x="8058210" y="4944318"/>
            <a:chExt cx="395430" cy="362625"/>
          </a:xfrm>
        </p:grpSpPr>
        <p:sp>
          <p:nvSpPr>
            <p:cNvPr id="176" name="Freeform: Shape 175">
              <a:extLst>
                <a:ext uri="{FF2B5EF4-FFF2-40B4-BE49-F238E27FC236}">
                  <a16:creationId xmlns:a16="http://schemas.microsoft.com/office/drawing/2014/main" id="{E75B0C79-2ED8-4AC0-9A04-4AB6C67B289E}"/>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77F96EA6-30EC-405B-AE70-1AD49C0EC96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5AB9F2F-9E5D-44E3-BF63-2A809E813E24}"/>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A5CE6313-1EDF-46BD-BC2B-7C7D4A9F50AD}"/>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6365A5B5-7723-4D6E-8051-38502BD75B75}"/>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07354C9F-B5B2-4ADA-A568-4746992BD8A5}"/>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22C77F08-3174-4B2C-9A3B-4F47E3FC8E38}"/>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54" name="Freeform: Shape 253">
              <a:extLst>
                <a:ext uri="{FF2B5EF4-FFF2-40B4-BE49-F238E27FC236}">
                  <a16:creationId xmlns:a16="http://schemas.microsoft.com/office/drawing/2014/main" id="{0849B02F-71F9-4E3C-BC30-AF346B796549}"/>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CB7E22AA-3662-481A-8F91-A2DF898183FB}"/>
              </a:ext>
            </a:extLst>
          </p:cNvPr>
          <p:cNvGrpSpPr/>
          <p:nvPr/>
        </p:nvGrpSpPr>
        <p:grpSpPr>
          <a:xfrm>
            <a:off x="8352897" y="3865196"/>
            <a:ext cx="372974" cy="333062"/>
            <a:chOff x="9332611" y="4972062"/>
            <a:chExt cx="363103" cy="306751"/>
          </a:xfrm>
        </p:grpSpPr>
        <p:sp>
          <p:nvSpPr>
            <p:cNvPr id="169" name="Freeform 855">
              <a:extLst>
                <a:ext uri="{FF2B5EF4-FFF2-40B4-BE49-F238E27FC236}">
                  <a16:creationId xmlns:a16="http://schemas.microsoft.com/office/drawing/2014/main" id="{78BB72CF-576A-40F1-823F-3585B4F6D48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70" name="Oval 757">
              <a:extLst>
                <a:ext uri="{FF2B5EF4-FFF2-40B4-BE49-F238E27FC236}">
                  <a16:creationId xmlns:a16="http://schemas.microsoft.com/office/drawing/2014/main" id="{63CE7CC0-2B22-4AA0-B034-154A6877F14E}"/>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71" name="Freeform 855">
              <a:extLst>
                <a:ext uri="{FF2B5EF4-FFF2-40B4-BE49-F238E27FC236}">
                  <a16:creationId xmlns:a16="http://schemas.microsoft.com/office/drawing/2014/main" id="{293517A1-C694-4082-8BF3-6DA5E5B8068F}"/>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72" name="Oval 757">
              <a:extLst>
                <a:ext uri="{FF2B5EF4-FFF2-40B4-BE49-F238E27FC236}">
                  <a16:creationId xmlns:a16="http://schemas.microsoft.com/office/drawing/2014/main" id="{A3039F95-C6C6-4555-A744-3E2B7FAC1DC8}"/>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73" name="Freeform 855">
              <a:extLst>
                <a:ext uri="{FF2B5EF4-FFF2-40B4-BE49-F238E27FC236}">
                  <a16:creationId xmlns:a16="http://schemas.microsoft.com/office/drawing/2014/main" id="{4961C18C-4BCD-4BFA-B10C-938483445F70}"/>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74" name="Oval 757">
              <a:extLst>
                <a:ext uri="{FF2B5EF4-FFF2-40B4-BE49-F238E27FC236}">
                  <a16:creationId xmlns:a16="http://schemas.microsoft.com/office/drawing/2014/main" id="{191817B2-F1B5-4B17-BC77-6C0BC4FF6807}"/>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75" name="Oval 757">
              <a:extLst>
                <a:ext uri="{FF2B5EF4-FFF2-40B4-BE49-F238E27FC236}">
                  <a16:creationId xmlns:a16="http://schemas.microsoft.com/office/drawing/2014/main" id="{8ADE742B-9AAA-40CD-8A05-8E59BA1194A2}"/>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159" name="Rectangle 158">
            <a:extLst>
              <a:ext uri="{FF2B5EF4-FFF2-40B4-BE49-F238E27FC236}">
                <a16:creationId xmlns:a16="http://schemas.microsoft.com/office/drawing/2014/main" id="{AA766F94-8C52-486D-BF0D-7DE7533AF9B0}"/>
              </a:ext>
            </a:extLst>
          </p:cNvPr>
          <p:cNvSpPr/>
          <p:nvPr/>
        </p:nvSpPr>
        <p:spPr bwMode="auto">
          <a:xfrm>
            <a:off x="10244763" y="3557147"/>
            <a:ext cx="1145768" cy="1628057"/>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kern="0">
                <a:solidFill>
                  <a:srgbClr val="FFFFFF"/>
                </a:solidFill>
                <a:latin typeface="Segoe UI Semibold"/>
                <a:cs typeface="Segoe UI" pitchFamily="34" charset="0"/>
              </a:rPr>
              <a:t>Configuration</a:t>
            </a:r>
            <a:endPar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160" name="Group 159">
            <a:extLst>
              <a:ext uri="{FF2B5EF4-FFF2-40B4-BE49-F238E27FC236}">
                <a16:creationId xmlns:a16="http://schemas.microsoft.com/office/drawing/2014/main" id="{787712C6-71B4-4FB8-AB6A-F25A622534BB}"/>
              </a:ext>
            </a:extLst>
          </p:cNvPr>
          <p:cNvGrpSpPr/>
          <p:nvPr/>
        </p:nvGrpSpPr>
        <p:grpSpPr>
          <a:xfrm>
            <a:off x="10679240" y="3887101"/>
            <a:ext cx="276811" cy="289251"/>
            <a:chOff x="10615894" y="4992237"/>
            <a:chExt cx="269485" cy="266401"/>
          </a:xfrm>
        </p:grpSpPr>
        <p:sp>
          <p:nvSpPr>
            <p:cNvPr id="165" name="Freeform: Shape 164">
              <a:extLst>
                <a:ext uri="{FF2B5EF4-FFF2-40B4-BE49-F238E27FC236}">
                  <a16:creationId xmlns:a16="http://schemas.microsoft.com/office/drawing/2014/main" id="{2C3F8523-61E6-406A-97B5-1C4611473333}"/>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89D41F64-E38A-4448-A7D2-870C85930C1F}"/>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C3C315AD-0EF1-4D0A-BA32-DDDB9BE2FA09}"/>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8A033D22-F95E-4426-A2E3-6D630F8EC348}"/>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61" name="signup issues" descr="signup issues, key">
            <a:extLst>
              <a:ext uri="{FF2B5EF4-FFF2-40B4-BE49-F238E27FC236}">
                <a16:creationId xmlns:a16="http://schemas.microsoft.com/office/drawing/2014/main" id="{5555873F-1050-4516-A046-9783E242BC35}"/>
              </a:ext>
            </a:extLst>
          </p:cNvPr>
          <p:cNvGrpSpPr/>
          <p:nvPr/>
        </p:nvGrpSpPr>
        <p:grpSpPr>
          <a:xfrm rot="18878040">
            <a:off x="9561942" y="3931929"/>
            <a:ext cx="246492" cy="233148"/>
            <a:chOff x="5411441" y="4807980"/>
            <a:chExt cx="440767" cy="440681"/>
          </a:xfrm>
          <a:solidFill>
            <a:srgbClr val="121D2F"/>
          </a:solidFill>
        </p:grpSpPr>
        <p:sp>
          <p:nvSpPr>
            <p:cNvPr id="162" name="Freeform: Shape 161">
              <a:extLst>
                <a:ext uri="{FF2B5EF4-FFF2-40B4-BE49-F238E27FC236}">
                  <a16:creationId xmlns:a16="http://schemas.microsoft.com/office/drawing/2014/main" id="{A3600C95-8B4B-494D-A4C2-18047259FCA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59906AB-5D92-438E-B0D6-F96E185EDF72}"/>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B80DF65A-C836-4B80-A441-A7107C0F83D4}"/>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35" name="Graphic 93">
            <a:extLst>
              <a:ext uri="{FF2B5EF4-FFF2-40B4-BE49-F238E27FC236}">
                <a16:creationId xmlns:a16="http://schemas.microsoft.com/office/drawing/2014/main" id="{319136C9-608B-4C0F-BF9F-F0A6AAA232F0}"/>
              </a:ext>
            </a:extLst>
          </p:cNvPr>
          <p:cNvGrpSpPr/>
          <p:nvPr/>
        </p:nvGrpSpPr>
        <p:grpSpPr>
          <a:xfrm>
            <a:off x="6003788" y="3912504"/>
            <a:ext cx="500129" cy="421765"/>
            <a:chOff x="5288230" y="4148737"/>
            <a:chExt cx="486893" cy="388447"/>
          </a:xfrm>
        </p:grpSpPr>
        <p:sp>
          <p:nvSpPr>
            <p:cNvPr id="139" name="Freeform: Shape 138">
              <a:extLst>
                <a:ext uri="{FF2B5EF4-FFF2-40B4-BE49-F238E27FC236}">
                  <a16:creationId xmlns:a16="http://schemas.microsoft.com/office/drawing/2014/main" id="{A991C929-B267-4CE7-934D-66F4D93910BB}"/>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4C7F9C95-24AE-45F5-90DC-2F69D71F2232}"/>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C66AFB93-4510-4F3B-9196-46D69D5A26F8}"/>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BE1F044-6E0D-49DF-955D-E6A0EC461EB7}"/>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B67F3DFA-FDD4-4258-B3A7-2E8C63D12CDC}"/>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6000AD4A-81BF-4763-BD39-558A9D007826}"/>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6" name="Graphic 67">
            <a:extLst>
              <a:ext uri="{FF2B5EF4-FFF2-40B4-BE49-F238E27FC236}">
                <a16:creationId xmlns:a16="http://schemas.microsoft.com/office/drawing/2014/main" id="{3F2D5C43-45C4-41B5-AF8C-95B03A16649B}"/>
              </a:ext>
            </a:extLst>
          </p:cNvPr>
          <p:cNvGrpSpPr/>
          <p:nvPr/>
        </p:nvGrpSpPr>
        <p:grpSpPr>
          <a:xfrm>
            <a:off x="9487213" y="3847076"/>
            <a:ext cx="369857" cy="495286"/>
            <a:chOff x="8679465" y="4088478"/>
            <a:chExt cx="360069" cy="456160"/>
          </a:xfrm>
        </p:grpSpPr>
        <p:sp>
          <p:nvSpPr>
            <p:cNvPr id="137" name="Freeform: Shape 136">
              <a:extLst>
                <a:ext uri="{FF2B5EF4-FFF2-40B4-BE49-F238E27FC236}">
                  <a16:creationId xmlns:a16="http://schemas.microsoft.com/office/drawing/2014/main" id="{92DA643F-A448-4F19-B1FE-018DC36196C6}"/>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53727FDD-EE79-4FEB-B40F-9BF0ED94D8EF}"/>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2" name="Group 31">
            <a:extLst>
              <a:ext uri="{FF2B5EF4-FFF2-40B4-BE49-F238E27FC236}">
                <a16:creationId xmlns:a16="http://schemas.microsoft.com/office/drawing/2014/main" id="{9C3061BA-1A6E-498C-873E-4A37F4728908}"/>
              </a:ext>
            </a:extLst>
          </p:cNvPr>
          <p:cNvGrpSpPr>
            <a:grpSpLocks noChangeAspect="1"/>
          </p:cNvGrpSpPr>
          <p:nvPr/>
        </p:nvGrpSpPr>
        <p:grpSpPr bwMode="auto">
          <a:xfrm>
            <a:off x="9050334" y="6070232"/>
            <a:ext cx="551381" cy="346852"/>
            <a:chOff x="12" y="93"/>
            <a:chExt cx="221" cy="145"/>
          </a:xfrm>
          <a:solidFill>
            <a:schemeClr val="bg1"/>
          </a:solidFill>
        </p:grpSpPr>
        <p:sp>
          <p:nvSpPr>
            <p:cNvPr id="124" name="Rectangle 36">
              <a:extLst>
                <a:ext uri="{FF2B5EF4-FFF2-40B4-BE49-F238E27FC236}">
                  <a16:creationId xmlns:a16="http://schemas.microsoft.com/office/drawing/2014/main" id="{2FEA9578-4325-4E1B-AF8F-3A816D43B2CB}"/>
                </a:ext>
              </a:extLst>
            </p:cNvPr>
            <p:cNvSpPr>
              <a:spLocks noChangeArrowheads="1"/>
            </p:cNvSpPr>
            <p:nvPr/>
          </p:nvSpPr>
          <p:spPr bwMode="auto">
            <a:xfrm>
              <a:off x="12" y="93"/>
              <a:ext cx="221" cy="59"/>
            </a:xfrm>
            <a:prstGeom prst="rect">
              <a:avLst/>
            </a:prstGeom>
            <a:grpFill/>
            <a:ln w="28575" cap="flat">
              <a:solidFill>
                <a:schemeClr val="accent1"/>
              </a:solid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FFFFFF"/>
                </a:solidFill>
                <a:latin typeface="Segoe UI Semilight"/>
              </a:endParaRPr>
            </a:p>
          </p:txBody>
        </p:sp>
        <p:sp>
          <p:nvSpPr>
            <p:cNvPr id="125" name="Line 37">
              <a:extLst>
                <a:ext uri="{FF2B5EF4-FFF2-40B4-BE49-F238E27FC236}">
                  <a16:creationId xmlns:a16="http://schemas.microsoft.com/office/drawing/2014/main" id="{9309E6AD-2CAF-4F18-A1F8-A74FC77F81CB}"/>
                </a:ext>
              </a:extLst>
            </p:cNvPr>
            <p:cNvSpPr>
              <a:spLocks noChangeShapeType="1"/>
            </p:cNvSpPr>
            <p:nvPr/>
          </p:nvSpPr>
          <p:spPr bwMode="auto">
            <a:xfrm flipH="1">
              <a:off x="191" y="123"/>
              <a:ext cx="17"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FFFFFF"/>
                </a:solidFill>
                <a:latin typeface="Segoe UI Semilight"/>
              </a:endParaRPr>
            </a:p>
          </p:txBody>
        </p:sp>
        <p:sp>
          <p:nvSpPr>
            <p:cNvPr id="126" name="Line 38">
              <a:extLst>
                <a:ext uri="{FF2B5EF4-FFF2-40B4-BE49-F238E27FC236}">
                  <a16:creationId xmlns:a16="http://schemas.microsoft.com/office/drawing/2014/main" id="{EF2CA8A5-8A6D-48C7-A80F-176DAD0CE970}"/>
                </a:ext>
              </a:extLst>
            </p:cNvPr>
            <p:cNvSpPr>
              <a:spLocks noChangeShapeType="1"/>
            </p:cNvSpPr>
            <p:nvPr/>
          </p:nvSpPr>
          <p:spPr bwMode="auto">
            <a:xfrm flipH="1">
              <a:off x="157" y="123"/>
              <a:ext cx="17"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FFFFFF"/>
                </a:solidFill>
                <a:latin typeface="Segoe UI Semilight"/>
              </a:endParaRPr>
            </a:p>
          </p:txBody>
        </p:sp>
        <p:sp>
          <p:nvSpPr>
            <p:cNvPr id="127" name="Line 39">
              <a:extLst>
                <a:ext uri="{FF2B5EF4-FFF2-40B4-BE49-F238E27FC236}">
                  <a16:creationId xmlns:a16="http://schemas.microsoft.com/office/drawing/2014/main" id="{8D747F97-E564-41D5-9450-266F97A4BCD6}"/>
                </a:ext>
              </a:extLst>
            </p:cNvPr>
            <p:cNvSpPr>
              <a:spLocks noChangeShapeType="1"/>
            </p:cNvSpPr>
            <p:nvPr/>
          </p:nvSpPr>
          <p:spPr bwMode="auto">
            <a:xfrm flipH="1">
              <a:off x="54" y="123"/>
              <a:ext cx="69"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FFFFFF"/>
                </a:solidFill>
                <a:latin typeface="Segoe UI Semilight"/>
              </a:endParaRPr>
            </a:p>
          </p:txBody>
        </p:sp>
        <p:sp>
          <p:nvSpPr>
            <p:cNvPr id="128" name="Rectangle 40">
              <a:extLst>
                <a:ext uri="{FF2B5EF4-FFF2-40B4-BE49-F238E27FC236}">
                  <a16:creationId xmlns:a16="http://schemas.microsoft.com/office/drawing/2014/main" id="{CED36B8F-3F31-48A4-84B1-C9DA737FB1FB}"/>
                </a:ext>
              </a:extLst>
            </p:cNvPr>
            <p:cNvSpPr>
              <a:spLocks noChangeArrowheads="1"/>
            </p:cNvSpPr>
            <p:nvPr/>
          </p:nvSpPr>
          <p:spPr bwMode="auto">
            <a:xfrm>
              <a:off x="12" y="178"/>
              <a:ext cx="221" cy="60"/>
            </a:xfrm>
            <a:prstGeom prst="rect">
              <a:avLst/>
            </a:prstGeom>
            <a:grpFill/>
            <a:ln w="28575" cap="flat">
              <a:solidFill>
                <a:schemeClr val="accent1"/>
              </a:solid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FFFFFF"/>
                </a:solidFill>
                <a:latin typeface="Segoe UI Semilight"/>
              </a:endParaRPr>
            </a:p>
          </p:txBody>
        </p:sp>
        <p:sp>
          <p:nvSpPr>
            <p:cNvPr id="129" name="Line 41">
              <a:extLst>
                <a:ext uri="{FF2B5EF4-FFF2-40B4-BE49-F238E27FC236}">
                  <a16:creationId xmlns:a16="http://schemas.microsoft.com/office/drawing/2014/main" id="{D91AFA2F-A9D4-4C80-86DA-FAB16F590625}"/>
                </a:ext>
              </a:extLst>
            </p:cNvPr>
            <p:cNvSpPr>
              <a:spLocks noChangeShapeType="1"/>
            </p:cNvSpPr>
            <p:nvPr/>
          </p:nvSpPr>
          <p:spPr bwMode="auto">
            <a:xfrm flipH="1">
              <a:off x="191" y="208"/>
              <a:ext cx="17"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FFFFFF"/>
                </a:solidFill>
                <a:latin typeface="Segoe UI Semilight"/>
              </a:endParaRPr>
            </a:p>
          </p:txBody>
        </p:sp>
        <p:sp>
          <p:nvSpPr>
            <p:cNvPr id="130" name="Line 42">
              <a:extLst>
                <a:ext uri="{FF2B5EF4-FFF2-40B4-BE49-F238E27FC236}">
                  <a16:creationId xmlns:a16="http://schemas.microsoft.com/office/drawing/2014/main" id="{95078DFB-44A7-42EE-9F4C-6C675C846B55}"/>
                </a:ext>
              </a:extLst>
            </p:cNvPr>
            <p:cNvSpPr>
              <a:spLocks noChangeShapeType="1"/>
            </p:cNvSpPr>
            <p:nvPr/>
          </p:nvSpPr>
          <p:spPr bwMode="auto">
            <a:xfrm flipH="1">
              <a:off x="157" y="208"/>
              <a:ext cx="17"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FFFFFF"/>
                </a:solidFill>
                <a:latin typeface="Segoe UI Semilight"/>
              </a:endParaRPr>
            </a:p>
          </p:txBody>
        </p:sp>
        <p:sp>
          <p:nvSpPr>
            <p:cNvPr id="131" name="Line 43">
              <a:extLst>
                <a:ext uri="{FF2B5EF4-FFF2-40B4-BE49-F238E27FC236}">
                  <a16:creationId xmlns:a16="http://schemas.microsoft.com/office/drawing/2014/main" id="{F60172DD-6C1F-4BDD-AD68-7CFAA6AD99D9}"/>
                </a:ext>
              </a:extLst>
            </p:cNvPr>
            <p:cNvSpPr>
              <a:spLocks noChangeShapeType="1"/>
            </p:cNvSpPr>
            <p:nvPr/>
          </p:nvSpPr>
          <p:spPr bwMode="auto">
            <a:xfrm flipH="1">
              <a:off x="54" y="208"/>
              <a:ext cx="69"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FFFFFF"/>
                </a:solidFill>
                <a:latin typeface="Segoe UI Semilight"/>
              </a:endParaRPr>
            </a:p>
          </p:txBody>
        </p:sp>
        <p:sp>
          <p:nvSpPr>
            <p:cNvPr id="132" name="Line 44">
              <a:extLst>
                <a:ext uri="{FF2B5EF4-FFF2-40B4-BE49-F238E27FC236}">
                  <a16:creationId xmlns:a16="http://schemas.microsoft.com/office/drawing/2014/main" id="{62D5BECD-74CF-45FE-AF47-34C8B8BD970A}"/>
                </a:ext>
              </a:extLst>
            </p:cNvPr>
            <p:cNvSpPr>
              <a:spLocks noChangeShapeType="1"/>
            </p:cNvSpPr>
            <p:nvPr/>
          </p:nvSpPr>
          <p:spPr bwMode="auto">
            <a:xfrm flipV="1">
              <a:off x="165" y="127"/>
              <a:ext cx="0" cy="25"/>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FFFFFF"/>
                </a:solidFill>
                <a:latin typeface="Segoe UI Semilight"/>
              </a:endParaRPr>
            </a:p>
          </p:txBody>
        </p:sp>
        <p:sp>
          <p:nvSpPr>
            <p:cNvPr id="134" name="Line 46">
              <a:extLst>
                <a:ext uri="{FF2B5EF4-FFF2-40B4-BE49-F238E27FC236}">
                  <a16:creationId xmlns:a16="http://schemas.microsoft.com/office/drawing/2014/main" id="{2C0FC7A9-5FB8-4514-86FA-CB4FE473D23B}"/>
                </a:ext>
              </a:extLst>
            </p:cNvPr>
            <p:cNvSpPr>
              <a:spLocks noChangeShapeType="1"/>
            </p:cNvSpPr>
            <p:nvPr/>
          </p:nvSpPr>
          <p:spPr bwMode="auto">
            <a:xfrm flipV="1">
              <a:off x="165" y="212"/>
              <a:ext cx="0" cy="26"/>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FFFFFF"/>
                </a:solidFill>
                <a:latin typeface="Segoe UI Semilight"/>
              </a:endParaRPr>
            </a:p>
          </p:txBody>
        </p:sp>
      </p:grpSp>
      <p:sp>
        <p:nvSpPr>
          <p:cNvPr id="2" name="TextBox 1">
            <a:extLst>
              <a:ext uri="{FF2B5EF4-FFF2-40B4-BE49-F238E27FC236}">
                <a16:creationId xmlns:a16="http://schemas.microsoft.com/office/drawing/2014/main" id="{509BB0A9-D649-4198-8E9A-72F311A27F40}"/>
              </a:ext>
            </a:extLst>
          </p:cNvPr>
          <p:cNvSpPr txBox="1"/>
          <p:nvPr/>
        </p:nvSpPr>
        <p:spPr>
          <a:xfrm>
            <a:off x="9684920" y="6042991"/>
            <a:ext cx="1539722" cy="369332"/>
          </a:xfrm>
          <a:prstGeom prst="rect">
            <a:avLst/>
          </a:prstGeom>
          <a:noFill/>
        </p:spPr>
        <p:txBody>
          <a:bodyPr wrap="square" lIns="0" tIns="0" rIns="0" bIns="0" rtlCol="0">
            <a:spAutoFit/>
          </a:bodyPr>
          <a:lstStyle/>
          <a:p>
            <a:pPr algn="l"/>
            <a:r>
              <a:rPr lang="en-US" sz="1200">
                <a:latin typeface="+mj-lt"/>
                <a:ea typeface="Segoe UI Black" panose="020B0A02040204020203" pitchFamily="34" charset="0"/>
              </a:rPr>
              <a:t>virtual or </a:t>
            </a:r>
          </a:p>
          <a:p>
            <a:pPr algn="l"/>
            <a:r>
              <a:rPr lang="en-US" sz="1200">
                <a:latin typeface="+mj-lt"/>
                <a:ea typeface="Segoe UI Black" panose="020B0A02040204020203" pitchFamily="34" charset="0"/>
              </a:rPr>
              <a:t>physical machines</a:t>
            </a:r>
          </a:p>
        </p:txBody>
      </p:sp>
    </p:spTree>
    <p:extLst>
      <p:ext uri="{BB962C8B-B14F-4D97-AF65-F5344CB8AC3E}">
        <p14:creationId xmlns:p14="http://schemas.microsoft.com/office/powerpoint/2010/main" val="955748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3.33333E-6 0 L -3.33333E-6 0.02569 " pathEditMode="relative" rAng="0" ptsTypes="AA">
                                      <p:cBhvr>
                                        <p:cTn id="9" dur="500" spd="-100000" fill="hold"/>
                                        <p:tgtEl>
                                          <p:spTgt spid="22"/>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p:txBody>
          <a:bodyPr/>
          <a:lstStyle/>
          <a:p>
            <a:r>
              <a:rPr lang="en-US"/>
              <a:t>Sidecar model</a:t>
            </a:r>
          </a:p>
        </p:txBody>
      </p:sp>
      <p:grpSp>
        <p:nvGrpSpPr>
          <p:cNvPr id="15" name="!!AppA">
            <a:extLst>
              <a:ext uri="{FF2B5EF4-FFF2-40B4-BE49-F238E27FC236}">
                <a16:creationId xmlns:a16="http://schemas.microsoft.com/office/drawing/2014/main" id="{7051EE5C-1131-4B4C-B80E-36ABE1587CB4}"/>
              </a:ext>
            </a:extLst>
          </p:cNvPr>
          <p:cNvGrpSpPr/>
          <p:nvPr/>
        </p:nvGrpSpPr>
        <p:grpSpPr>
          <a:xfrm>
            <a:off x="2535434" y="1697366"/>
            <a:ext cx="1666465" cy="1944207"/>
            <a:chOff x="3444424" y="1954650"/>
            <a:chExt cx="1400542" cy="1633964"/>
          </a:xfrm>
        </p:grpSpPr>
        <p:pic>
          <p:nvPicPr>
            <p:cNvPr id="6" name="Graphic 5">
              <a:extLst>
                <a:ext uri="{FF2B5EF4-FFF2-40B4-BE49-F238E27FC236}">
                  <a16:creationId xmlns:a16="http://schemas.microsoft.com/office/drawing/2014/main" id="{027F6AB3-CC82-4861-840F-4BA77310E4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44424" y="1954650"/>
              <a:ext cx="1400542" cy="1633964"/>
            </a:xfrm>
            <a:prstGeom prst="rect">
              <a:avLst/>
            </a:prstGeom>
          </p:spPr>
        </p:pic>
        <p:sp>
          <p:nvSpPr>
            <p:cNvPr id="8" name="TextBox 7">
              <a:extLst>
                <a:ext uri="{FF2B5EF4-FFF2-40B4-BE49-F238E27FC236}">
                  <a16:creationId xmlns:a16="http://schemas.microsoft.com/office/drawing/2014/main" id="{218B87FA-1B54-4B02-A9F9-6BE2989627CF}"/>
                </a:ext>
              </a:extLst>
            </p:cNvPr>
            <p:cNvSpPr txBox="1"/>
            <p:nvPr/>
          </p:nvSpPr>
          <p:spPr>
            <a:xfrm>
              <a:off x="3720250" y="2525411"/>
              <a:ext cx="770603" cy="2586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My App</a:t>
              </a:r>
            </a:p>
          </p:txBody>
        </p:sp>
      </p:grpSp>
      <p:cxnSp>
        <p:nvCxnSpPr>
          <p:cNvPr id="19" name="Straight Arrow Connector 18">
            <a:extLst>
              <a:ext uri="{FF2B5EF4-FFF2-40B4-BE49-F238E27FC236}">
                <a16:creationId xmlns:a16="http://schemas.microsoft.com/office/drawing/2014/main" id="{82064AC5-A5C4-45E2-AA47-3AFCBE56DBC2}"/>
              </a:ext>
            </a:extLst>
          </p:cNvPr>
          <p:cNvCxnSpPr>
            <a:cxnSpLocks/>
            <a:stCxn id="6" idx="3"/>
          </p:cNvCxnSpPr>
          <p:nvPr/>
        </p:nvCxnSpPr>
        <p:spPr>
          <a:xfrm>
            <a:off x="4201899" y="2669470"/>
            <a:ext cx="4096699" cy="14805"/>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3" name="!!Sidecar">
            <a:extLst>
              <a:ext uri="{FF2B5EF4-FFF2-40B4-BE49-F238E27FC236}">
                <a16:creationId xmlns:a16="http://schemas.microsoft.com/office/drawing/2014/main" id="{0B0D300A-A0C9-4191-9136-F0664083CF33}"/>
              </a:ext>
            </a:extLst>
          </p:cNvPr>
          <p:cNvGrpSpPr/>
          <p:nvPr/>
        </p:nvGrpSpPr>
        <p:grpSpPr>
          <a:xfrm>
            <a:off x="8298598" y="1991138"/>
            <a:ext cx="1186830" cy="1389573"/>
            <a:chOff x="8298598" y="2543027"/>
            <a:chExt cx="1186830" cy="1389573"/>
          </a:xfrm>
        </p:grpSpPr>
        <p:sp>
          <p:nvSpPr>
            <p:cNvPr id="24" name="Freeform: Shape 23">
              <a:extLst>
                <a:ext uri="{FF2B5EF4-FFF2-40B4-BE49-F238E27FC236}">
                  <a16:creationId xmlns:a16="http://schemas.microsoft.com/office/drawing/2014/main" id="{86E071D5-1384-46DA-A5E8-A3163BCCA556}"/>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7681FDCC-2BF0-468D-80EB-D3CC66D53E74}"/>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aphic 11">
              <a:extLst>
                <a:ext uri="{FF2B5EF4-FFF2-40B4-BE49-F238E27FC236}">
                  <a16:creationId xmlns:a16="http://schemas.microsoft.com/office/drawing/2014/main" id="{0B0D300A-A0C9-4191-9136-F0664083CF33}"/>
                </a:ext>
              </a:extLst>
            </p:cNvPr>
            <p:cNvGrpSpPr/>
            <p:nvPr/>
          </p:nvGrpSpPr>
          <p:grpSpPr>
            <a:xfrm>
              <a:off x="8386477" y="2846026"/>
              <a:ext cx="952402" cy="699902"/>
              <a:chOff x="8386477" y="2846026"/>
              <a:chExt cx="952402" cy="699902"/>
            </a:xfrm>
          </p:grpSpPr>
          <p:sp>
            <p:nvSpPr>
              <p:cNvPr id="27" name="Freeform: Shape 26">
                <a:extLst>
                  <a:ext uri="{FF2B5EF4-FFF2-40B4-BE49-F238E27FC236}">
                    <a16:creationId xmlns:a16="http://schemas.microsoft.com/office/drawing/2014/main" id="{9887A359-30AD-4025-9F72-E6B5C14D2C95}"/>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11DDEEA0-222D-4E5D-936D-07E0093DFC30}"/>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2CAF38AB-BEBF-4AA9-9AEC-D52C432B639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92F91A1-FFB8-46E9-8243-92188880DC32}"/>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8D1A370-817E-45FA-946C-1940D06D17F8}"/>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E3CADC27-CEB4-4497-9F94-5C6D5A202D1E}"/>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4" name="TextBox 33">
            <a:extLst>
              <a:ext uri="{FF2B5EF4-FFF2-40B4-BE49-F238E27FC236}">
                <a16:creationId xmlns:a16="http://schemas.microsoft.com/office/drawing/2014/main" id="{53008F84-C694-4486-BB26-35440A6D1987}"/>
              </a:ext>
            </a:extLst>
          </p:cNvPr>
          <p:cNvSpPr txBox="1"/>
          <p:nvPr/>
        </p:nvSpPr>
        <p:spPr>
          <a:xfrm>
            <a:off x="5732478" y="2266667"/>
            <a:ext cx="1035540"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02192"/>
                </a:solidFill>
                <a:effectLst/>
                <a:uLnTx/>
                <a:uFillTx/>
                <a:latin typeface="Segoe UI Semibold"/>
                <a:ea typeface="+mn-ea"/>
                <a:cs typeface="+mn-cs"/>
              </a:rPr>
              <a:t>Dapr API</a:t>
            </a:r>
          </a:p>
        </p:txBody>
      </p:sp>
      <p:sp>
        <p:nvSpPr>
          <p:cNvPr id="36" name="TextBox 35">
            <a:extLst>
              <a:ext uri="{FF2B5EF4-FFF2-40B4-BE49-F238E27FC236}">
                <a16:creationId xmlns:a16="http://schemas.microsoft.com/office/drawing/2014/main" id="{D546A33C-267A-46ED-B49E-A20C2F9F9728}"/>
              </a:ext>
            </a:extLst>
          </p:cNvPr>
          <p:cNvSpPr txBox="1"/>
          <p:nvPr/>
        </p:nvSpPr>
        <p:spPr>
          <a:xfrm>
            <a:off x="2213902" y="4110181"/>
            <a:ext cx="8072692" cy="1900520"/>
          </a:xfrm>
          <a:prstGeom prst="rect">
            <a:avLst/>
          </a:prstGeom>
          <a:noFill/>
        </p:spPr>
        <p:txBody>
          <a:bodyPr wrap="square">
            <a:spAutoFit/>
          </a:bodyPr>
          <a:lstStyle/>
          <a:p>
            <a:pPr marL="0" marR="0" lvl="0" indent="0" algn="ctr" defTabSz="914367" rtl="0" eaLnBrk="1" fontAlgn="auto" latinLnBrk="0" hangingPunct="1">
              <a:lnSpc>
                <a:spcPct val="100000"/>
              </a:lnSpc>
              <a:spcBef>
                <a:spcPts val="300"/>
              </a:spcBef>
              <a:spcAft>
                <a:spcPts val="1200"/>
              </a:spcAft>
              <a:buClrTx/>
              <a:buSzTx/>
              <a:buFontTx/>
              <a:buNone/>
              <a:tabLst/>
              <a:defRPr/>
            </a:pPr>
            <a:r>
              <a:rPr kumimoji="0" lang="en-US" sz="1800" b="1" i="0" u="none" strike="noStrike" kern="0" cap="none" spc="0" normalizeH="0" baseline="0" noProof="0">
                <a:ln>
                  <a:noFill/>
                </a:ln>
                <a:solidFill>
                  <a:srgbClr val="0078D4"/>
                </a:solidFill>
                <a:effectLst/>
                <a:uLnTx/>
                <a:uFillTx/>
                <a:latin typeface="Consolas" panose="020B0609020204030204" pitchFamily="49" charset="0"/>
                <a:ea typeface="+mn-ea"/>
                <a:cs typeface="+mn-cs"/>
              </a:rPr>
              <a:t>POST</a:t>
            </a:r>
            <a:r>
              <a:rPr kumimoji="0" lang="en-US" sz="1800" b="0" i="0" u="none" strike="noStrike" kern="0" cap="none" spc="0" normalizeH="0" baseline="0" noProof="0">
                <a:ln>
                  <a:noFill/>
                </a:ln>
                <a:solidFill>
                  <a:srgbClr val="0078D4"/>
                </a:solidFill>
                <a:effectLst/>
                <a:uLnTx/>
                <a:uFillTx/>
                <a:latin typeface="Consolas" panose="020B0609020204030204" pitchFamily="49" charset="0"/>
                <a:ea typeface="+mn-ea"/>
                <a:cs typeface="+mn-cs"/>
              </a:rPr>
              <a:t> 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ea typeface="+mn-ea"/>
                <a:cs typeface="+mn-cs"/>
              </a:rPr>
              <a:t>invoke</a:t>
            </a:r>
            <a:r>
              <a:rPr kumimoji="0" lang="en-US" sz="1800" b="0" i="0" u="none" strike="noStrike" kern="0" cap="none" spc="0" normalizeH="0" baseline="0" noProof="0">
                <a:ln>
                  <a:noFill/>
                </a:ln>
                <a:solidFill>
                  <a:srgbClr val="0078D4"/>
                </a:solidFill>
                <a:effectLst/>
                <a:uLnTx/>
                <a:uFillTx/>
                <a:latin typeface="Consolas" panose="020B0609020204030204" pitchFamily="49" charset="0"/>
                <a:ea typeface="+mn-ea"/>
                <a:cs typeface="+mn-cs"/>
              </a:rPr>
              <a:t>/cart/method/neworder</a:t>
            </a:r>
          </a:p>
          <a:p>
            <a:pPr marL="0" marR="0" lvl="0" indent="0" algn="ctr" defTabSz="914367" rtl="0" eaLnBrk="1" fontAlgn="auto" latinLnBrk="0" hangingPunct="1">
              <a:lnSpc>
                <a:spcPct val="100000"/>
              </a:lnSpc>
              <a:spcBef>
                <a:spcPts val="300"/>
              </a:spcBef>
              <a:spcAft>
                <a:spcPts val="1200"/>
              </a:spcAft>
              <a:buClrTx/>
              <a:buSzTx/>
              <a:buFontTx/>
              <a:buNone/>
              <a:tabLst/>
              <a:defRPr/>
            </a:pPr>
            <a:r>
              <a:rPr kumimoji="0" lang="en-US" sz="1800" b="1" i="0" u="none" strike="noStrike" kern="0" cap="none" spc="0" normalizeH="0" baseline="0" noProof="0">
                <a:ln>
                  <a:noFill/>
                </a:ln>
                <a:solidFill>
                  <a:srgbClr val="0078D4"/>
                </a:solidFill>
                <a:effectLst/>
                <a:uLnTx/>
                <a:uFillTx/>
                <a:latin typeface="Consolas" panose="020B0609020204030204" pitchFamily="49" charset="0"/>
                <a:ea typeface="+mn-ea"/>
                <a:cs typeface="+mn-cs"/>
              </a:rPr>
              <a:t>GET</a:t>
            </a:r>
            <a:r>
              <a:rPr kumimoji="0" lang="en-US" sz="1800" b="0" i="0" u="none" strike="noStrike" kern="0" cap="none" spc="0" normalizeH="0" baseline="0" noProof="0">
                <a:ln>
                  <a:noFill/>
                </a:ln>
                <a:solidFill>
                  <a:srgbClr val="0078D4"/>
                </a:solidFill>
                <a:effectLst/>
                <a:uLnTx/>
                <a:uFillTx/>
                <a:latin typeface="Consolas" panose="020B0609020204030204" pitchFamily="49" charset="0"/>
                <a:ea typeface="+mn-ea"/>
                <a:cs typeface="+mn-cs"/>
              </a:rPr>
              <a:t> 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ea typeface="+mn-ea"/>
                <a:cs typeface="+mn-cs"/>
              </a:rPr>
              <a:t>state</a:t>
            </a:r>
            <a:r>
              <a:rPr kumimoji="0" lang="en-US" sz="1800" b="0" i="0" u="none" strike="noStrike" kern="0" cap="none" spc="0" normalizeH="0" baseline="0" noProof="0">
                <a:ln>
                  <a:noFill/>
                </a:ln>
                <a:solidFill>
                  <a:srgbClr val="0078D4"/>
                </a:solidFill>
                <a:effectLst/>
                <a:uLnTx/>
                <a:uFillTx/>
                <a:latin typeface="Consolas" panose="020B0609020204030204" pitchFamily="49" charset="0"/>
                <a:ea typeface="+mn-ea"/>
                <a:cs typeface="+mn-cs"/>
              </a:rPr>
              <a:t>/inventory/item67</a:t>
            </a:r>
          </a:p>
          <a:p>
            <a:pPr marL="0" marR="0" lvl="0" indent="0" algn="ctr" defTabSz="914367" rtl="0" eaLnBrk="1" fontAlgn="auto" latinLnBrk="0" hangingPunct="1">
              <a:lnSpc>
                <a:spcPct val="100000"/>
              </a:lnSpc>
              <a:spcBef>
                <a:spcPts val="300"/>
              </a:spcBef>
              <a:spcAft>
                <a:spcPts val="1200"/>
              </a:spcAft>
              <a:buClrTx/>
              <a:buSzTx/>
              <a:buFontTx/>
              <a:buNone/>
              <a:tabLst/>
              <a:defRPr/>
            </a:pPr>
            <a:r>
              <a:rPr kumimoji="0" lang="en-US" sz="1800" b="1" i="0" u="none" strike="noStrike" kern="0" cap="none" spc="0" normalizeH="0" baseline="0" noProof="0">
                <a:ln>
                  <a:noFill/>
                </a:ln>
                <a:solidFill>
                  <a:srgbClr val="0078D4"/>
                </a:solidFill>
                <a:effectLst/>
                <a:uLnTx/>
                <a:uFillTx/>
                <a:latin typeface="Consolas" panose="020B0609020204030204" pitchFamily="49" charset="0"/>
                <a:ea typeface="+mn-ea"/>
                <a:cs typeface="+mn-cs"/>
              </a:rPr>
              <a:t>POST</a:t>
            </a:r>
            <a:r>
              <a:rPr kumimoji="0" lang="en-US" sz="1800" b="0" i="0" u="none" strike="noStrike" kern="0" cap="none" spc="0" normalizeH="0" baseline="0" noProof="0">
                <a:ln>
                  <a:noFill/>
                </a:ln>
                <a:solidFill>
                  <a:srgbClr val="0078D4"/>
                </a:solidFill>
                <a:effectLst/>
                <a:uLnTx/>
                <a:uFillTx/>
                <a:latin typeface="Consolas" panose="020B0609020204030204" pitchFamily="49" charset="0"/>
                <a:ea typeface="+mn-ea"/>
                <a:cs typeface="+mn-cs"/>
              </a:rPr>
              <a:t> 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ea typeface="+mn-ea"/>
                <a:cs typeface="+mn-cs"/>
              </a:rPr>
              <a:t>publish</a:t>
            </a:r>
            <a:r>
              <a:rPr kumimoji="0" lang="en-US" sz="1800" b="0" i="0" u="none" strike="noStrike" kern="0" cap="none" spc="0" normalizeH="0" baseline="0" noProof="0">
                <a:ln>
                  <a:noFill/>
                </a:ln>
                <a:solidFill>
                  <a:srgbClr val="0078D4"/>
                </a:solidFill>
                <a:effectLst/>
                <a:uLnTx/>
                <a:uFillTx/>
                <a:latin typeface="Consolas" panose="020B0609020204030204" pitchFamily="49" charset="0"/>
                <a:ea typeface="+mn-ea"/>
                <a:cs typeface="+mn-cs"/>
              </a:rPr>
              <a:t>/shipping/orders</a:t>
            </a:r>
          </a:p>
          <a:p>
            <a:pPr marL="0" marR="0" lvl="0" indent="0" algn="ctr" defTabSz="914367" rtl="0" eaLnBrk="1" fontAlgn="auto" latinLnBrk="0" hangingPunct="1">
              <a:lnSpc>
                <a:spcPct val="100000"/>
              </a:lnSpc>
              <a:spcBef>
                <a:spcPts val="300"/>
              </a:spcBef>
              <a:spcAft>
                <a:spcPts val="1200"/>
              </a:spcAft>
              <a:buClrTx/>
              <a:buSzTx/>
              <a:buFontTx/>
              <a:buNone/>
              <a:tabLst/>
              <a:defRPr/>
            </a:pPr>
            <a:r>
              <a:rPr kumimoji="0" lang="en-US" sz="1800" b="1" i="0" u="none" strike="noStrike" kern="0" cap="none" spc="0" normalizeH="0" baseline="0" noProof="0">
                <a:ln>
                  <a:noFill/>
                </a:ln>
                <a:solidFill>
                  <a:srgbClr val="0078D4"/>
                </a:solidFill>
                <a:effectLst/>
                <a:uLnTx/>
                <a:uFillTx/>
                <a:latin typeface="Consolas" panose="020B0609020204030204" pitchFamily="49" charset="0"/>
                <a:ea typeface="+mn-ea"/>
                <a:cs typeface="+mn-cs"/>
              </a:rPr>
              <a:t>GET</a:t>
            </a:r>
            <a:r>
              <a:rPr kumimoji="0" lang="en-US" sz="1800" b="0" i="0" u="none" strike="noStrike" kern="0" cap="none" spc="0" normalizeH="0" baseline="0" noProof="0">
                <a:ln>
                  <a:noFill/>
                </a:ln>
                <a:solidFill>
                  <a:srgbClr val="0078D4"/>
                </a:solidFill>
                <a:effectLst/>
                <a:uLnTx/>
                <a:uFillTx/>
                <a:latin typeface="Consolas" panose="020B0609020204030204" pitchFamily="49" charset="0"/>
                <a:ea typeface="+mn-ea"/>
                <a:cs typeface="+mn-cs"/>
              </a:rPr>
              <a:t> 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ea typeface="+mn-ea"/>
                <a:cs typeface="+mn-cs"/>
              </a:rPr>
              <a:t>secrets</a:t>
            </a:r>
            <a:r>
              <a:rPr kumimoji="0" lang="en-US" sz="1800" b="0" i="0" u="none" strike="noStrike" kern="0" cap="none" spc="0" normalizeH="0" baseline="0" noProof="0">
                <a:ln>
                  <a:noFill/>
                </a:ln>
                <a:solidFill>
                  <a:srgbClr val="0078D4"/>
                </a:solidFill>
                <a:effectLst/>
                <a:uLnTx/>
                <a:uFillTx/>
                <a:latin typeface="Consolas" panose="020B0609020204030204" pitchFamily="49" charset="0"/>
                <a:ea typeface="+mn-ea"/>
                <a:cs typeface="+mn-cs"/>
              </a:rPr>
              <a:t>/keyvault/password</a:t>
            </a:r>
          </a:p>
        </p:txBody>
      </p:sp>
      <p:sp>
        <p:nvSpPr>
          <p:cNvPr id="38" name="TextBox 37">
            <a:extLst>
              <a:ext uri="{FF2B5EF4-FFF2-40B4-BE49-F238E27FC236}">
                <a16:creationId xmlns:a16="http://schemas.microsoft.com/office/drawing/2014/main" id="{B540879F-B5ED-4593-8094-E0E82ACA1103}"/>
              </a:ext>
            </a:extLst>
          </p:cNvPr>
          <p:cNvSpPr txBox="1"/>
          <p:nvPr/>
        </p:nvSpPr>
        <p:spPr>
          <a:xfrm>
            <a:off x="5776400" y="2780351"/>
            <a:ext cx="947695"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02192"/>
                </a:solidFill>
                <a:effectLst/>
                <a:uLnTx/>
                <a:uFillTx/>
                <a:latin typeface="Segoe UI Semibold"/>
                <a:ea typeface="+mn-ea"/>
                <a:cs typeface="+mn-cs"/>
              </a:rPr>
              <a:t>HTTP/gRPC</a:t>
            </a:r>
          </a:p>
        </p:txBody>
      </p:sp>
      <p:sp>
        <p:nvSpPr>
          <p:cNvPr id="22" name="TextBox 21">
            <a:extLst>
              <a:ext uri="{FF2B5EF4-FFF2-40B4-BE49-F238E27FC236}">
                <a16:creationId xmlns:a16="http://schemas.microsoft.com/office/drawing/2014/main" id="{B1808541-E4BA-4F8C-AF13-6F5B168D77AF}"/>
              </a:ext>
            </a:extLst>
          </p:cNvPr>
          <p:cNvSpPr txBox="1"/>
          <p:nvPr/>
        </p:nvSpPr>
        <p:spPr>
          <a:xfrm>
            <a:off x="2070082" y="1228758"/>
            <a:ext cx="250401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Application</a:t>
            </a:r>
          </a:p>
        </p:txBody>
      </p:sp>
      <p:sp>
        <p:nvSpPr>
          <p:cNvPr id="33" name="TextBox 32">
            <a:extLst>
              <a:ext uri="{FF2B5EF4-FFF2-40B4-BE49-F238E27FC236}">
                <a16:creationId xmlns:a16="http://schemas.microsoft.com/office/drawing/2014/main" id="{E7BBD5D1-9A42-40A0-8B5E-0E3656F011BA}"/>
              </a:ext>
            </a:extLst>
          </p:cNvPr>
          <p:cNvSpPr txBox="1"/>
          <p:nvPr/>
        </p:nvSpPr>
        <p:spPr>
          <a:xfrm>
            <a:off x="7619843" y="1508160"/>
            <a:ext cx="250401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202192"/>
                </a:solidFill>
                <a:effectLst/>
                <a:uLnTx/>
                <a:uFillTx/>
                <a:latin typeface="Segoe UI Semibold" panose="020B0702040204020203" pitchFamily="34" charset="0"/>
                <a:ea typeface="+mn-ea"/>
                <a:cs typeface="Segoe UI Semibold" panose="020B0702040204020203" pitchFamily="34" charset="0"/>
              </a:rPr>
              <a:t>Dapr sidecar</a:t>
            </a:r>
          </a:p>
        </p:txBody>
      </p:sp>
    </p:spTree>
    <p:extLst>
      <p:ext uri="{BB962C8B-B14F-4D97-AF65-F5344CB8AC3E}">
        <p14:creationId xmlns:p14="http://schemas.microsoft.com/office/powerpoint/2010/main" val="1386743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outVertical)">
                                      <p:cBhvr>
                                        <p:cTn id="26" dur="500"/>
                                        <p:tgtEl>
                                          <p:spTgt spid="19"/>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xEl>
                                              <p:pRg st="0" end="0"/>
                                            </p:txEl>
                                          </p:spTgt>
                                        </p:tgtEl>
                                        <p:attrNameLst>
                                          <p:attrName>style.visibility</p:attrName>
                                        </p:attrNameLst>
                                      </p:cBhvr>
                                      <p:to>
                                        <p:strVal val="visible"/>
                                      </p:to>
                                    </p:set>
                                    <p:animEffect transition="in" filter="fade">
                                      <p:cBhvr>
                                        <p:cTn id="37" dur="500"/>
                                        <p:tgtEl>
                                          <p:spTgt spid="3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xEl>
                                              <p:pRg st="1" end="1"/>
                                            </p:txEl>
                                          </p:spTgt>
                                        </p:tgtEl>
                                        <p:attrNameLst>
                                          <p:attrName>style.visibility</p:attrName>
                                        </p:attrNameLst>
                                      </p:cBhvr>
                                      <p:to>
                                        <p:strVal val="visible"/>
                                      </p:to>
                                    </p:set>
                                    <p:animEffect transition="in" filter="fade">
                                      <p:cBhvr>
                                        <p:cTn id="42" dur="500"/>
                                        <p:tgtEl>
                                          <p:spTgt spid="3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6">
                                            <p:txEl>
                                              <p:pRg st="2" end="2"/>
                                            </p:txEl>
                                          </p:spTgt>
                                        </p:tgtEl>
                                        <p:attrNameLst>
                                          <p:attrName>style.visibility</p:attrName>
                                        </p:attrNameLst>
                                      </p:cBhvr>
                                      <p:to>
                                        <p:strVal val="visible"/>
                                      </p:to>
                                    </p:set>
                                    <p:animEffect transition="in" filter="fade">
                                      <p:cBhvr>
                                        <p:cTn id="47" dur="500"/>
                                        <p:tgtEl>
                                          <p:spTgt spid="3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xEl>
                                              <p:pRg st="3" end="3"/>
                                            </p:txEl>
                                          </p:spTgt>
                                        </p:tgtEl>
                                        <p:attrNameLst>
                                          <p:attrName>style.visibility</p:attrName>
                                        </p:attrNameLst>
                                      </p:cBhvr>
                                      <p:to>
                                        <p:strVal val="visible"/>
                                      </p:to>
                                    </p:set>
                                    <p:animEffect transition="in" filter="fade">
                                      <p:cBhvr>
                                        <p:cTn id="52" dur="500"/>
                                        <p:tgtEl>
                                          <p:spTgt spid="3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build="p"/>
      <p:bldP spid="38" grpId="0"/>
      <p:bldP spid="22"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45C93B5-7F36-494A-B11A-1D4B7EECF274}"/>
              </a:ext>
            </a:extLst>
          </p:cNvPr>
          <p:cNvGrpSpPr/>
          <p:nvPr/>
        </p:nvGrpSpPr>
        <p:grpSpPr>
          <a:xfrm>
            <a:off x="589895" y="5754824"/>
            <a:ext cx="8563610" cy="553998"/>
            <a:chOff x="586740" y="5847893"/>
            <a:chExt cx="8563610" cy="553998"/>
          </a:xfrm>
        </p:grpSpPr>
        <p:sp>
          <p:nvSpPr>
            <p:cNvPr id="29" name="Rectangle 28">
              <a:extLst>
                <a:ext uri="{FF2B5EF4-FFF2-40B4-BE49-F238E27FC236}">
                  <a16:creationId xmlns:a16="http://schemas.microsoft.com/office/drawing/2014/main" id="{E6333C26-D84B-42B6-BA50-1EC00E07AC58}"/>
                </a:ext>
              </a:extLst>
            </p:cNvPr>
            <p:cNvSpPr/>
            <p:nvPr/>
          </p:nvSpPr>
          <p:spPr bwMode="auto">
            <a:xfrm>
              <a:off x="586740" y="5847893"/>
              <a:ext cx="8563610" cy="55399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tx1"/>
                  </a:solidFill>
                  <a:latin typeface="+mj-lt"/>
                  <a:ea typeface="Segoe UI" pitchFamily="34" charset="0"/>
                  <a:cs typeface="Segoe UI" pitchFamily="34" charset="0"/>
                </a:rPr>
                <a:t>Local dev machine or virtual machine</a:t>
              </a:r>
            </a:p>
          </p:txBody>
        </p:sp>
        <p:pic>
          <p:nvPicPr>
            <p:cNvPr id="3074" name="Picture 2" descr="Windows logo">
              <a:extLst>
                <a:ext uri="{FF2B5EF4-FFF2-40B4-BE49-F238E27FC236}">
                  <a16:creationId xmlns:a16="http://schemas.microsoft.com/office/drawing/2014/main" id="{EEDAEBD2-DA78-4F65-8C5D-07C990808B2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5422" y="6010733"/>
              <a:ext cx="1017146" cy="22831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642AE83-FE01-4526-805A-13253FDA3F7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36830" y="6046187"/>
              <a:ext cx="666992" cy="15741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ee the source image">
              <a:extLst>
                <a:ext uri="{FF2B5EF4-FFF2-40B4-BE49-F238E27FC236}">
                  <a16:creationId xmlns:a16="http://schemas.microsoft.com/office/drawing/2014/main" id="{618E8C61-EC34-49FB-9F1D-F7C6A817139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02592" y="5947574"/>
              <a:ext cx="716366" cy="35463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ee the source image">
              <a:extLst>
                <a:ext uri="{FF2B5EF4-FFF2-40B4-BE49-F238E27FC236}">
                  <a16:creationId xmlns:a16="http://schemas.microsoft.com/office/drawing/2014/main" id="{BC3FC83E-4366-4299-A015-DFC703F2324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196715" y="6036233"/>
              <a:ext cx="599384" cy="1773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DCCBD669-E836-42BD-9696-E752E55C4B64}"/>
              </a:ext>
            </a:extLst>
          </p:cNvPr>
          <p:cNvGrpSpPr/>
          <p:nvPr/>
        </p:nvGrpSpPr>
        <p:grpSpPr>
          <a:xfrm>
            <a:off x="588263" y="1699370"/>
            <a:ext cx="2356362" cy="3936978"/>
            <a:chOff x="7845445" y="1639428"/>
            <a:chExt cx="2356362" cy="3936978"/>
          </a:xfrm>
        </p:grpSpPr>
        <p:sp>
          <p:nvSpPr>
            <p:cNvPr id="4" name="Rectangle 3">
              <a:extLst>
                <a:ext uri="{FF2B5EF4-FFF2-40B4-BE49-F238E27FC236}">
                  <a16:creationId xmlns:a16="http://schemas.microsoft.com/office/drawing/2014/main" id="{24D2778A-2558-4C85-90EA-4CB12FE54FD4}"/>
                </a:ext>
              </a:extLst>
            </p:cNvPr>
            <p:cNvSpPr/>
            <p:nvPr/>
          </p:nvSpPr>
          <p:spPr bwMode="auto">
            <a:xfrm>
              <a:off x="7845445" y="1639428"/>
              <a:ext cx="2356362" cy="393697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ln>
                  <a:solidFill>
                    <a:srgbClr val="2395EC"/>
                  </a:solidFill>
                </a:ln>
                <a:solidFill>
                  <a:schemeClr val="tx1">
                    <a:lumMod val="75000"/>
                    <a:lumOff val="25000"/>
                  </a:schemeClr>
                </a:solidFill>
                <a:latin typeface="+mj-lt"/>
                <a:ea typeface="Segoe UI" pitchFamily="34" charset="0"/>
                <a:cs typeface="Segoe UI" pitchFamily="34" charset="0"/>
              </a:endParaRPr>
            </a:p>
          </p:txBody>
        </p:sp>
        <p:grpSp>
          <p:nvGrpSpPr>
            <p:cNvPr id="11" name="Group 10">
              <a:extLst>
                <a:ext uri="{FF2B5EF4-FFF2-40B4-BE49-F238E27FC236}">
                  <a16:creationId xmlns:a16="http://schemas.microsoft.com/office/drawing/2014/main" id="{95AEAF12-920C-4545-BCCE-564D334AC2D3}"/>
                </a:ext>
              </a:extLst>
            </p:cNvPr>
            <p:cNvGrpSpPr/>
            <p:nvPr/>
          </p:nvGrpSpPr>
          <p:grpSpPr>
            <a:xfrm>
              <a:off x="8251678" y="2523599"/>
              <a:ext cx="1575795" cy="835760"/>
              <a:chOff x="7082977" y="1690471"/>
              <a:chExt cx="1575795" cy="835760"/>
            </a:xfrm>
          </p:grpSpPr>
          <p:sp>
            <p:nvSpPr>
              <p:cNvPr id="5" name="TextBox 4">
                <a:extLst>
                  <a:ext uri="{FF2B5EF4-FFF2-40B4-BE49-F238E27FC236}">
                    <a16:creationId xmlns:a16="http://schemas.microsoft.com/office/drawing/2014/main" id="{7B65CAF6-9EEB-4F7D-86DA-5522EC3281AB}"/>
                  </a:ext>
                </a:extLst>
              </p:cNvPr>
              <p:cNvSpPr txBox="1"/>
              <p:nvPr/>
            </p:nvSpPr>
            <p:spPr>
              <a:xfrm>
                <a:off x="7874397" y="1918647"/>
                <a:ext cx="784375" cy="369332"/>
              </a:xfrm>
              <a:prstGeom prst="rect">
                <a:avLst/>
              </a:prstGeom>
              <a:noFill/>
            </p:spPr>
            <p:txBody>
              <a:bodyPr wrap="square" lIns="0" tIns="0" rIns="0" bIns="0" rtlCol="0" anchor="ctr">
                <a:spAutoFit/>
              </a:bodyPr>
              <a:lstStyle/>
              <a:p>
                <a:r>
                  <a:rPr lang="en-US" sz="1200">
                    <a:solidFill>
                      <a:srgbClr val="202192"/>
                    </a:solidFill>
                    <a:latin typeface="+mj-lt"/>
                  </a:rPr>
                  <a:t>Actor</a:t>
                </a:r>
              </a:p>
              <a:p>
                <a:r>
                  <a:rPr lang="en-US" sz="1200">
                    <a:solidFill>
                      <a:srgbClr val="202192"/>
                    </a:solidFill>
                    <a:latin typeface="+mj-lt"/>
                  </a:rPr>
                  <a:t>placement</a:t>
                </a:r>
              </a:p>
            </p:txBody>
          </p:sp>
          <p:grpSp>
            <p:nvGrpSpPr>
              <p:cNvPr id="6" name="Group 5">
                <a:extLst>
                  <a:ext uri="{FF2B5EF4-FFF2-40B4-BE49-F238E27FC236}">
                    <a16:creationId xmlns:a16="http://schemas.microsoft.com/office/drawing/2014/main" id="{94530036-7610-48E7-94EF-4D7534A91F0A}"/>
                  </a:ext>
                </a:extLst>
              </p:cNvPr>
              <p:cNvGrpSpPr/>
              <p:nvPr/>
            </p:nvGrpSpPr>
            <p:grpSpPr>
              <a:xfrm>
                <a:off x="7082977" y="1690471"/>
                <a:ext cx="716366" cy="835760"/>
                <a:chOff x="1021444" y="2381230"/>
                <a:chExt cx="843399" cy="983966"/>
              </a:xfrm>
            </p:grpSpPr>
            <p:grpSp>
              <p:nvGrpSpPr>
                <p:cNvPr id="7" name="Group 6">
                  <a:extLst>
                    <a:ext uri="{FF2B5EF4-FFF2-40B4-BE49-F238E27FC236}">
                      <a16:creationId xmlns:a16="http://schemas.microsoft.com/office/drawing/2014/main" id="{04C7A885-06BD-4CBF-AD62-A6F00EFF6194}"/>
                    </a:ext>
                  </a:extLst>
                </p:cNvPr>
                <p:cNvGrpSpPr/>
                <p:nvPr/>
              </p:nvGrpSpPr>
              <p:grpSpPr>
                <a:xfrm>
                  <a:off x="1021444" y="2381230"/>
                  <a:ext cx="843399" cy="983966"/>
                  <a:chOff x="4597460" y="1724939"/>
                  <a:chExt cx="843399" cy="983966"/>
                </a:xfrm>
              </p:grpSpPr>
              <p:pic>
                <p:nvPicPr>
                  <p:cNvPr id="9" name="Graphic 8">
                    <a:extLst>
                      <a:ext uri="{FF2B5EF4-FFF2-40B4-BE49-F238E27FC236}">
                        <a16:creationId xmlns:a16="http://schemas.microsoft.com/office/drawing/2014/main" id="{BC6FAD81-29A2-443D-9B54-A6BBB7602A0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10" name="Graphic 9">
                    <a:extLst>
                      <a:ext uri="{FF2B5EF4-FFF2-40B4-BE49-F238E27FC236}">
                        <a16:creationId xmlns:a16="http://schemas.microsoft.com/office/drawing/2014/main" id="{BDC71273-26DA-432A-9EAE-778A8D17DB3C}"/>
                      </a:ext>
                    </a:extLst>
                  </p:cNvPr>
                  <p:cNvPicPr>
                    <a:picLocks noChangeAspect="1"/>
                  </p:cNvPicPr>
                  <p:nvPr/>
                </p:nvPicPr>
                <p:blipFill rotWithShape="1">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t="10685" b="10685"/>
                  <a:stretch/>
                </p:blipFill>
                <p:spPr>
                  <a:xfrm>
                    <a:off x="4723538" y="1863350"/>
                    <a:ext cx="568128" cy="446718"/>
                  </a:xfrm>
                  <a:prstGeom prst="rect">
                    <a:avLst/>
                  </a:prstGeom>
                </p:spPr>
              </p:pic>
            </p:grpSp>
            <p:sp>
              <p:nvSpPr>
                <p:cNvPr id="8" name="TextBox 7">
                  <a:extLst>
                    <a:ext uri="{FF2B5EF4-FFF2-40B4-BE49-F238E27FC236}">
                      <a16:creationId xmlns:a16="http://schemas.microsoft.com/office/drawing/2014/main" id="{21E34CA3-E9F6-4FB1-AA8A-31E07C652BCA}"/>
                    </a:ext>
                  </a:extLst>
                </p:cNvPr>
                <p:cNvSpPr txBox="1"/>
                <p:nvPr/>
              </p:nvSpPr>
              <p:spPr>
                <a:xfrm>
                  <a:off x="1109808" y="2913183"/>
                  <a:ext cx="643556" cy="163059"/>
                </a:xfrm>
                <a:prstGeom prst="rect">
                  <a:avLst/>
                </a:prstGeom>
                <a:noFill/>
              </p:spPr>
              <p:txBody>
                <a:bodyPr wrap="none" lIns="0" tIns="0" rIns="0" bIns="0" rtlCol="0">
                  <a:spAutoFit/>
                </a:bodyPr>
                <a:lstStyle/>
                <a:p>
                  <a:pPr algn="ctr"/>
                  <a:r>
                    <a:rPr lang="en-US" sz="900">
                      <a:solidFill>
                        <a:srgbClr val="202192"/>
                      </a:solidFill>
                      <a:latin typeface="+mj-lt"/>
                    </a:rPr>
                    <a:t>Placement</a:t>
                  </a:r>
                </a:p>
              </p:txBody>
            </p:sp>
          </p:grpSp>
        </p:grpSp>
        <p:grpSp>
          <p:nvGrpSpPr>
            <p:cNvPr id="12" name="Group 11">
              <a:extLst>
                <a:ext uri="{FF2B5EF4-FFF2-40B4-BE49-F238E27FC236}">
                  <a16:creationId xmlns:a16="http://schemas.microsoft.com/office/drawing/2014/main" id="{47DE247A-CC3F-4F6C-94FD-39503379CEEC}"/>
                </a:ext>
              </a:extLst>
            </p:cNvPr>
            <p:cNvGrpSpPr/>
            <p:nvPr/>
          </p:nvGrpSpPr>
          <p:grpSpPr>
            <a:xfrm>
              <a:off x="8251678" y="3518184"/>
              <a:ext cx="1292712" cy="835760"/>
              <a:chOff x="7082977" y="2664572"/>
              <a:chExt cx="1292712" cy="835760"/>
            </a:xfrm>
          </p:grpSpPr>
          <p:sp>
            <p:nvSpPr>
              <p:cNvPr id="15" name="TextBox 14">
                <a:extLst>
                  <a:ext uri="{FF2B5EF4-FFF2-40B4-BE49-F238E27FC236}">
                    <a16:creationId xmlns:a16="http://schemas.microsoft.com/office/drawing/2014/main" id="{61BA95B4-B88F-44CF-B431-9A20DCFE4EBF}"/>
                  </a:ext>
                </a:extLst>
              </p:cNvPr>
              <p:cNvSpPr txBox="1"/>
              <p:nvPr/>
            </p:nvSpPr>
            <p:spPr>
              <a:xfrm>
                <a:off x="7874399" y="2919695"/>
                <a:ext cx="501290" cy="369332"/>
              </a:xfrm>
              <a:prstGeom prst="rect">
                <a:avLst/>
              </a:prstGeom>
              <a:noFill/>
            </p:spPr>
            <p:txBody>
              <a:bodyPr wrap="square" lIns="0" tIns="0" rIns="0" bIns="0" rtlCol="0" anchor="ctr">
                <a:spAutoFit/>
              </a:bodyPr>
              <a:lstStyle/>
              <a:p>
                <a:r>
                  <a:rPr lang="en-US" sz="1200">
                    <a:solidFill>
                      <a:srgbClr val="202192"/>
                    </a:solidFill>
                    <a:latin typeface="+mj-lt"/>
                  </a:rPr>
                  <a:t>Zipkin</a:t>
                </a:r>
              </a:p>
              <a:p>
                <a:r>
                  <a:rPr lang="en-US" sz="1200">
                    <a:solidFill>
                      <a:srgbClr val="202192"/>
                    </a:solidFill>
                    <a:latin typeface="+mj-lt"/>
                  </a:rPr>
                  <a:t>tracing</a:t>
                </a:r>
              </a:p>
            </p:txBody>
          </p:sp>
          <p:grpSp>
            <p:nvGrpSpPr>
              <p:cNvPr id="16" name="Group 15">
                <a:extLst>
                  <a:ext uri="{FF2B5EF4-FFF2-40B4-BE49-F238E27FC236}">
                    <a16:creationId xmlns:a16="http://schemas.microsoft.com/office/drawing/2014/main" id="{79ED5DF3-1E96-46CF-BFC3-107F4A18EB1B}"/>
                  </a:ext>
                </a:extLst>
              </p:cNvPr>
              <p:cNvGrpSpPr/>
              <p:nvPr/>
            </p:nvGrpSpPr>
            <p:grpSpPr>
              <a:xfrm>
                <a:off x="7082977" y="2664572"/>
                <a:ext cx="716366" cy="835760"/>
                <a:chOff x="1021444" y="2381230"/>
                <a:chExt cx="843399" cy="983966"/>
              </a:xfrm>
            </p:grpSpPr>
            <p:grpSp>
              <p:nvGrpSpPr>
                <p:cNvPr id="17" name="Group 16">
                  <a:extLst>
                    <a:ext uri="{FF2B5EF4-FFF2-40B4-BE49-F238E27FC236}">
                      <a16:creationId xmlns:a16="http://schemas.microsoft.com/office/drawing/2014/main" id="{5FC859D8-B3D3-4B91-93CD-5372C7CA1F18}"/>
                    </a:ext>
                  </a:extLst>
                </p:cNvPr>
                <p:cNvGrpSpPr/>
                <p:nvPr/>
              </p:nvGrpSpPr>
              <p:grpSpPr>
                <a:xfrm>
                  <a:off x="1021444" y="2381230"/>
                  <a:ext cx="843399" cy="983966"/>
                  <a:chOff x="4597460" y="1724939"/>
                  <a:chExt cx="843399" cy="983966"/>
                </a:xfrm>
              </p:grpSpPr>
              <p:pic>
                <p:nvPicPr>
                  <p:cNvPr id="19" name="Graphic 18">
                    <a:extLst>
                      <a:ext uri="{FF2B5EF4-FFF2-40B4-BE49-F238E27FC236}">
                        <a16:creationId xmlns:a16="http://schemas.microsoft.com/office/drawing/2014/main" id="{A78B04C4-7909-4A80-B0A5-8244ACC2EC6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20" name="Graphic 19">
                    <a:extLst>
                      <a:ext uri="{FF2B5EF4-FFF2-40B4-BE49-F238E27FC236}">
                        <a16:creationId xmlns:a16="http://schemas.microsoft.com/office/drawing/2014/main" id="{6027C28F-6F8D-45FC-A132-E056A7A7C7DE}"/>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719800" y="1861137"/>
                    <a:ext cx="568128" cy="410689"/>
                  </a:xfrm>
                  <a:prstGeom prst="rect">
                    <a:avLst/>
                  </a:prstGeom>
                </p:spPr>
              </p:pic>
            </p:grpSp>
            <p:sp>
              <p:nvSpPr>
                <p:cNvPr id="18" name="TextBox 17">
                  <a:extLst>
                    <a:ext uri="{FF2B5EF4-FFF2-40B4-BE49-F238E27FC236}">
                      <a16:creationId xmlns:a16="http://schemas.microsoft.com/office/drawing/2014/main" id="{CD50ACC9-9198-44E6-BB1C-5D78DB6B2A5D}"/>
                    </a:ext>
                  </a:extLst>
                </p:cNvPr>
                <p:cNvSpPr txBox="1"/>
                <p:nvPr/>
              </p:nvSpPr>
              <p:spPr>
                <a:xfrm>
                  <a:off x="1240031" y="2954302"/>
                  <a:ext cx="383115" cy="163059"/>
                </a:xfrm>
                <a:prstGeom prst="rect">
                  <a:avLst/>
                </a:prstGeom>
                <a:noFill/>
              </p:spPr>
              <p:txBody>
                <a:bodyPr wrap="none" lIns="0" tIns="0" rIns="0" bIns="0" rtlCol="0">
                  <a:spAutoFit/>
                </a:bodyPr>
                <a:lstStyle/>
                <a:p>
                  <a:pPr algn="ctr"/>
                  <a:r>
                    <a:rPr lang="en-US" sz="900">
                      <a:solidFill>
                        <a:srgbClr val="202192"/>
                      </a:solidFill>
                      <a:latin typeface="+mj-lt"/>
                    </a:rPr>
                    <a:t>Zipkin</a:t>
                  </a:r>
                </a:p>
              </p:txBody>
            </p:sp>
          </p:grpSp>
        </p:grpSp>
        <p:grpSp>
          <p:nvGrpSpPr>
            <p:cNvPr id="13" name="Group 12">
              <a:extLst>
                <a:ext uri="{FF2B5EF4-FFF2-40B4-BE49-F238E27FC236}">
                  <a16:creationId xmlns:a16="http://schemas.microsoft.com/office/drawing/2014/main" id="{5F70256B-7B89-423C-A7EA-8CB29178E1B8}"/>
                </a:ext>
              </a:extLst>
            </p:cNvPr>
            <p:cNvGrpSpPr/>
            <p:nvPr/>
          </p:nvGrpSpPr>
          <p:grpSpPr>
            <a:xfrm>
              <a:off x="8251678" y="4512769"/>
              <a:ext cx="1577805" cy="835760"/>
              <a:chOff x="7082977" y="3638673"/>
              <a:chExt cx="1577805" cy="835760"/>
            </a:xfrm>
          </p:grpSpPr>
          <p:sp>
            <p:nvSpPr>
              <p:cNvPr id="23" name="TextBox 22">
                <a:extLst>
                  <a:ext uri="{FF2B5EF4-FFF2-40B4-BE49-F238E27FC236}">
                    <a16:creationId xmlns:a16="http://schemas.microsoft.com/office/drawing/2014/main" id="{4780384E-19FB-4844-B2C2-30787994C355}"/>
                  </a:ext>
                </a:extLst>
              </p:cNvPr>
              <p:cNvSpPr txBox="1"/>
              <p:nvPr/>
            </p:nvSpPr>
            <p:spPr>
              <a:xfrm>
                <a:off x="7874398" y="3893796"/>
                <a:ext cx="786384" cy="369332"/>
              </a:xfrm>
              <a:prstGeom prst="rect">
                <a:avLst/>
              </a:prstGeom>
              <a:noFill/>
            </p:spPr>
            <p:txBody>
              <a:bodyPr wrap="square" lIns="0" tIns="0" rIns="0" bIns="0" rtlCol="0" anchor="ctr">
                <a:spAutoFit/>
              </a:bodyPr>
              <a:lstStyle/>
              <a:p>
                <a:r>
                  <a:rPr lang="en-US" sz="1200">
                    <a:solidFill>
                      <a:srgbClr val="202192"/>
                    </a:solidFill>
                    <a:latin typeface="+mj-lt"/>
                  </a:rPr>
                  <a:t>Redis</a:t>
                </a:r>
              </a:p>
              <a:p>
                <a:r>
                  <a:rPr lang="en-US" sz="1200">
                    <a:solidFill>
                      <a:srgbClr val="202192"/>
                    </a:solidFill>
                    <a:latin typeface="+mj-lt"/>
                  </a:rPr>
                  <a:t>state store</a:t>
                </a:r>
              </a:p>
            </p:txBody>
          </p:sp>
          <p:grpSp>
            <p:nvGrpSpPr>
              <p:cNvPr id="24" name="Group 23">
                <a:extLst>
                  <a:ext uri="{FF2B5EF4-FFF2-40B4-BE49-F238E27FC236}">
                    <a16:creationId xmlns:a16="http://schemas.microsoft.com/office/drawing/2014/main" id="{353F3CCB-BB53-4555-96B0-132C0AD0FAEA}"/>
                  </a:ext>
                </a:extLst>
              </p:cNvPr>
              <p:cNvGrpSpPr/>
              <p:nvPr/>
            </p:nvGrpSpPr>
            <p:grpSpPr>
              <a:xfrm>
                <a:off x="7082977" y="3638673"/>
                <a:ext cx="716366" cy="835760"/>
                <a:chOff x="1021444" y="2381230"/>
                <a:chExt cx="843399" cy="983966"/>
              </a:xfrm>
            </p:grpSpPr>
            <p:grpSp>
              <p:nvGrpSpPr>
                <p:cNvPr id="25" name="Group 24">
                  <a:extLst>
                    <a:ext uri="{FF2B5EF4-FFF2-40B4-BE49-F238E27FC236}">
                      <a16:creationId xmlns:a16="http://schemas.microsoft.com/office/drawing/2014/main" id="{4EE23CDD-E6A0-4CAB-88FF-A235004D0183}"/>
                    </a:ext>
                  </a:extLst>
                </p:cNvPr>
                <p:cNvGrpSpPr/>
                <p:nvPr/>
              </p:nvGrpSpPr>
              <p:grpSpPr>
                <a:xfrm>
                  <a:off x="1021444" y="2381230"/>
                  <a:ext cx="843399" cy="983966"/>
                  <a:chOff x="4597460" y="1724939"/>
                  <a:chExt cx="843399" cy="983966"/>
                </a:xfrm>
              </p:grpSpPr>
              <p:pic>
                <p:nvPicPr>
                  <p:cNvPr id="27" name="Graphic 26">
                    <a:extLst>
                      <a:ext uri="{FF2B5EF4-FFF2-40B4-BE49-F238E27FC236}">
                        <a16:creationId xmlns:a16="http://schemas.microsoft.com/office/drawing/2014/main" id="{C6CCD96B-436E-4E7F-8724-E9658E7F21C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28" name="Graphic 27">
                    <a:extLst>
                      <a:ext uri="{FF2B5EF4-FFF2-40B4-BE49-F238E27FC236}">
                        <a16:creationId xmlns:a16="http://schemas.microsoft.com/office/drawing/2014/main" id="{6589FFC4-4FFD-486E-AB50-057453E57D1F}"/>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t="3041" b="3041"/>
                  <a:stretch/>
                </p:blipFill>
                <p:spPr>
                  <a:xfrm>
                    <a:off x="4767419" y="1897854"/>
                    <a:ext cx="480365" cy="377711"/>
                  </a:xfrm>
                  <a:prstGeom prst="rect">
                    <a:avLst/>
                  </a:prstGeom>
                </p:spPr>
              </p:pic>
            </p:grpSp>
            <p:sp>
              <p:nvSpPr>
                <p:cNvPr id="26" name="TextBox 25">
                  <a:extLst>
                    <a:ext uri="{FF2B5EF4-FFF2-40B4-BE49-F238E27FC236}">
                      <a16:creationId xmlns:a16="http://schemas.microsoft.com/office/drawing/2014/main" id="{ED922EC9-C056-4112-9941-04A3BD490530}"/>
                    </a:ext>
                  </a:extLst>
                </p:cNvPr>
                <p:cNvSpPr txBox="1"/>
                <p:nvPr/>
              </p:nvSpPr>
              <p:spPr>
                <a:xfrm>
                  <a:off x="1265508" y="2972992"/>
                  <a:ext cx="332160" cy="163059"/>
                </a:xfrm>
                <a:prstGeom prst="rect">
                  <a:avLst/>
                </a:prstGeom>
                <a:noFill/>
              </p:spPr>
              <p:txBody>
                <a:bodyPr wrap="none" lIns="0" tIns="0" rIns="0" bIns="0" rtlCol="0">
                  <a:spAutoFit/>
                </a:bodyPr>
                <a:lstStyle/>
                <a:p>
                  <a:pPr algn="ctr"/>
                  <a:r>
                    <a:rPr lang="en-US" sz="900">
                      <a:solidFill>
                        <a:srgbClr val="202192"/>
                      </a:solidFill>
                      <a:latin typeface="+mj-lt"/>
                    </a:rPr>
                    <a:t>Redis</a:t>
                  </a:r>
                </a:p>
              </p:txBody>
            </p:sp>
          </p:grpSp>
        </p:grpSp>
        <p:pic>
          <p:nvPicPr>
            <p:cNvPr id="8194" name="Picture 2" descr="See the source image">
              <a:extLst>
                <a:ext uri="{FF2B5EF4-FFF2-40B4-BE49-F238E27FC236}">
                  <a16:creationId xmlns:a16="http://schemas.microsoft.com/office/drawing/2014/main" id="{6927D147-A9A5-4D4A-A6B8-7815ED7EBF3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8181069" y="1754577"/>
              <a:ext cx="1685112" cy="43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D98D00BE-AB39-460C-A94C-3E7DC7D63ECA}"/>
              </a:ext>
            </a:extLst>
          </p:cNvPr>
          <p:cNvGrpSpPr/>
          <p:nvPr/>
        </p:nvGrpSpPr>
        <p:grpSpPr>
          <a:xfrm>
            <a:off x="5730484" y="2798886"/>
            <a:ext cx="1375263" cy="1602049"/>
            <a:chOff x="4704310" y="2907296"/>
            <a:chExt cx="1120837" cy="1305667"/>
          </a:xfrm>
        </p:grpSpPr>
        <p:grpSp>
          <p:nvGrpSpPr>
            <p:cNvPr id="33" name="!!AppA">
              <a:extLst>
                <a:ext uri="{FF2B5EF4-FFF2-40B4-BE49-F238E27FC236}">
                  <a16:creationId xmlns:a16="http://schemas.microsoft.com/office/drawing/2014/main" id="{C2205192-12E1-4728-9818-D5F6936FEF4E}"/>
                </a:ext>
              </a:extLst>
            </p:cNvPr>
            <p:cNvGrpSpPr/>
            <p:nvPr/>
          </p:nvGrpSpPr>
          <p:grpSpPr>
            <a:xfrm>
              <a:off x="4704310" y="2907296"/>
              <a:ext cx="1041365" cy="1214927"/>
              <a:chOff x="3444425" y="1954650"/>
              <a:chExt cx="1400539" cy="1633964"/>
            </a:xfrm>
          </p:grpSpPr>
          <p:pic>
            <p:nvPicPr>
              <p:cNvPr id="34" name="Graphic 33">
                <a:extLst>
                  <a:ext uri="{FF2B5EF4-FFF2-40B4-BE49-F238E27FC236}">
                    <a16:creationId xmlns:a16="http://schemas.microsoft.com/office/drawing/2014/main" id="{9DF3C54A-2A9D-48C7-B3D9-D9D33E7176D2}"/>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3444425" y="1954650"/>
                <a:ext cx="1400539" cy="1633964"/>
              </a:xfrm>
              <a:prstGeom prst="rect">
                <a:avLst/>
              </a:prstGeom>
            </p:spPr>
          </p:pic>
          <p:sp>
            <p:nvSpPr>
              <p:cNvPr id="35" name="TextBox 34">
                <a:extLst>
                  <a:ext uri="{FF2B5EF4-FFF2-40B4-BE49-F238E27FC236}">
                    <a16:creationId xmlns:a16="http://schemas.microsoft.com/office/drawing/2014/main" id="{251290F2-86CF-4513-B3F7-80BE40F1089B}"/>
                  </a:ext>
                </a:extLst>
              </p:cNvPr>
              <p:cNvSpPr txBox="1"/>
              <p:nvPr/>
            </p:nvSpPr>
            <p:spPr>
              <a:xfrm>
                <a:off x="3700904" y="2429761"/>
                <a:ext cx="804727" cy="269882"/>
              </a:xfrm>
              <a:prstGeom prst="rect">
                <a:avLst/>
              </a:prstGeom>
              <a:noFill/>
            </p:spPr>
            <p:txBody>
              <a:bodyPr wrap="none" lIns="0" tIns="0" rIns="0" bIns="0" rtlCol="0">
                <a:spAutoFit/>
              </a:bodyPr>
              <a:lstStyle/>
              <a:p>
                <a:pPr algn="ctr"/>
                <a:r>
                  <a:rPr lang="en-US" sz="1600">
                    <a:solidFill>
                      <a:srgbClr val="202192"/>
                    </a:solidFill>
                    <a:latin typeface="+mj-lt"/>
                  </a:rPr>
                  <a:t>My App</a:t>
                </a:r>
              </a:p>
            </p:txBody>
          </p:sp>
        </p:grpSp>
        <p:grpSp>
          <p:nvGrpSpPr>
            <p:cNvPr id="36" name="!!Sidecar">
              <a:extLst>
                <a:ext uri="{FF2B5EF4-FFF2-40B4-BE49-F238E27FC236}">
                  <a16:creationId xmlns:a16="http://schemas.microsoft.com/office/drawing/2014/main" id="{59AAAF34-B6B9-47D5-9325-C3F8DCB50F30}"/>
                </a:ext>
              </a:extLst>
            </p:cNvPr>
            <p:cNvGrpSpPr/>
            <p:nvPr/>
          </p:nvGrpSpPr>
          <p:grpSpPr>
            <a:xfrm>
              <a:off x="5298110" y="3595894"/>
              <a:ext cx="527037" cy="617069"/>
              <a:chOff x="8298598" y="2543027"/>
              <a:chExt cx="1186830" cy="1389573"/>
            </a:xfrm>
          </p:grpSpPr>
          <p:sp>
            <p:nvSpPr>
              <p:cNvPr id="37" name="Freeform: Shape 36">
                <a:extLst>
                  <a:ext uri="{FF2B5EF4-FFF2-40B4-BE49-F238E27FC236}">
                    <a16:creationId xmlns:a16="http://schemas.microsoft.com/office/drawing/2014/main" id="{D88F4FF5-A4DC-4C0A-8497-3E17796C46DD}"/>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50A6E77-F558-4B40-BD6C-2595281BDB2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39" name="Graphic 11">
                <a:extLst>
                  <a:ext uri="{FF2B5EF4-FFF2-40B4-BE49-F238E27FC236}">
                    <a16:creationId xmlns:a16="http://schemas.microsoft.com/office/drawing/2014/main" id="{F42BBBE2-2773-4CE9-BE57-19C306F28023}"/>
                  </a:ext>
                </a:extLst>
              </p:cNvPr>
              <p:cNvGrpSpPr/>
              <p:nvPr/>
            </p:nvGrpSpPr>
            <p:grpSpPr>
              <a:xfrm>
                <a:off x="8386477" y="2846026"/>
                <a:ext cx="952402" cy="699902"/>
                <a:chOff x="8386477" y="2846026"/>
                <a:chExt cx="952402" cy="699902"/>
              </a:xfrm>
            </p:grpSpPr>
            <p:sp>
              <p:nvSpPr>
                <p:cNvPr id="40" name="Freeform: Shape 39">
                  <a:extLst>
                    <a:ext uri="{FF2B5EF4-FFF2-40B4-BE49-F238E27FC236}">
                      <a16:creationId xmlns:a16="http://schemas.microsoft.com/office/drawing/2014/main" id="{FB5F0AF5-AF18-4291-9E34-62E8F87CC020}"/>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89DF9EA-94CA-4B43-9243-91A5ACEF835B}"/>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5900614-8663-41A7-B9E5-65256BD42BF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0429320-D256-4C82-B6DB-95A0103EB856}"/>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BA1DDE8-D297-42F1-BFC9-FDA75E99BF03}"/>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0A018C9-E1E4-48A0-859B-DFFC490E51DA}"/>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sp>
          <p:nvSpPr>
            <p:cNvPr id="46" name="Rectangle 45">
              <a:extLst>
                <a:ext uri="{FF2B5EF4-FFF2-40B4-BE49-F238E27FC236}">
                  <a16:creationId xmlns:a16="http://schemas.microsoft.com/office/drawing/2014/main" id="{753929BA-5B2E-4144-ADC6-661A945DEFE4}"/>
                </a:ext>
              </a:extLst>
            </p:cNvPr>
            <p:cNvSpPr/>
            <p:nvPr/>
          </p:nvSpPr>
          <p:spPr bwMode="auto">
            <a:xfrm>
              <a:off x="5294856" y="3591425"/>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800" err="1">
                <a:solidFill>
                  <a:srgbClr val="FFFFFF"/>
                </a:solidFill>
                <a:ea typeface="Segoe UI" pitchFamily="34" charset="0"/>
                <a:cs typeface="Segoe UI" pitchFamily="34" charset="0"/>
              </a:endParaRPr>
            </a:p>
          </p:txBody>
        </p:sp>
      </p:grpSp>
      <p:sp>
        <p:nvSpPr>
          <p:cNvPr id="101" name="TextBox 100">
            <a:extLst>
              <a:ext uri="{FF2B5EF4-FFF2-40B4-BE49-F238E27FC236}">
                <a16:creationId xmlns:a16="http://schemas.microsoft.com/office/drawing/2014/main" id="{E9A2046F-EB75-4AD9-B314-D7FC3D410F79}"/>
              </a:ext>
            </a:extLst>
          </p:cNvPr>
          <p:cNvSpPr txBox="1"/>
          <p:nvPr/>
        </p:nvSpPr>
        <p:spPr>
          <a:xfrm>
            <a:off x="5778234" y="1646871"/>
            <a:ext cx="1974901" cy="307777"/>
          </a:xfrm>
          <a:prstGeom prst="rect">
            <a:avLst/>
          </a:prstGeom>
          <a:noFill/>
        </p:spPr>
        <p:txBody>
          <a:bodyPr wrap="none" lIns="0" tIns="0" rIns="0" bIns="0" rtlCol="0">
            <a:spAutoFit/>
          </a:bodyPr>
          <a:lstStyle/>
          <a:p>
            <a:pPr algn="ctr"/>
            <a:r>
              <a:rPr lang="en-US" sz="2000" dirty="0">
                <a:solidFill>
                  <a:srgbClr val="202192"/>
                </a:solidFill>
                <a:latin typeface="Consolas" panose="020B0609020204030204" pitchFamily="49" charset="0"/>
              </a:rPr>
              <a:t>dapr run </a:t>
            </a:r>
            <a:r>
              <a:rPr lang="en-US" sz="2000" dirty="0" err="1">
                <a:solidFill>
                  <a:srgbClr val="202192"/>
                </a:solidFill>
                <a:latin typeface="Consolas" panose="020B0609020204030204" pitchFamily="49" charset="0"/>
              </a:rPr>
              <a:t>myapp</a:t>
            </a:r>
            <a:endParaRPr lang="en-US" sz="2000" dirty="0">
              <a:solidFill>
                <a:srgbClr val="202192"/>
              </a:solidFill>
              <a:latin typeface="Consolas" panose="020B0609020204030204" pitchFamily="49" charset="0"/>
            </a:endParaRPr>
          </a:p>
        </p:txBody>
      </p:sp>
      <p:cxnSp>
        <p:nvCxnSpPr>
          <p:cNvPr id="7173" name="Straight Arrow Connector 139">
            <a:extLst>
              <a:ext uri="{FF2B5EF4-FFF2-40B4-BE49-F238E27FC236}">
                <a16:creationId xmlns:a16="http://schemas.microsoft.com/office/drawing/2014/main" id="{DEE09774-5E57-4880-8225-643ECB2AD039}"/>
              </a:ext>
            </a:extLst>
          </p:cNvPr>
          <p:cNvCxnSpPr>
            <a:cxnSpLocks/>
            <a:stCxn id="101" idx="2"/>
            <a:endCxn id="38" idx="0"/>
          </p:cNvCxnSpPr>
          <p:nvPr/>
        </p:nvCxnSpPr>
        <p:spPr>
          <a:xfrm>
            <a:off x="6765685" y="1954648"/>
            <a:ext cx="8700" cy="1689145"/>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7177" name="TextBox 7176">
            <a:extLst>
              <a:ext uri="{FF2B5EF4-FFF2-40B4-BE49-F238E27FC236}">
                <a16:creationId xmlns:a16="http://schemas.microsoft.com/office/drawing/2014/main" id="{B0FB31E9-2BA6-4F5F-B9A2-FD907F8F8BFC}"/>
              </a:ext>
            </a:extLst>
          </p:cNvPr>
          <p:cNvSpPr txBox="1"/>
          <p:nvPr/>
        </p:nvSpPr>
        <p:spPr>
          <a:xfrm>
            <a:off x="7376958" y="3747917"/>
            <a:ext cx="1974138" cy="161583"/>
          </a:xfrm>
          <a:prstGeom prst="rect">
            <a:avLst/>
          </a:prstGeom>
          <a:noFill/>
        </p:spPr>
        <p:txBody>
          <a:bodyPr wrap="square" lIns="0" tIns="0" rIns="0" bIns="0" rtlCol="0" anchor="ctr">
            <a:spAutoFit/>
          </a:bodyPr>
          <a:lstStyle/>
          <a:p>
            <a:pPr algn="ctr"/>
            <a:r>
              <a:rPr lang="en-US" sz="1050">
                <a:latin typeface="+mj-lt"/>
              </a:rPr>
              <a:t>Use components</a:t>
            </a:r>
          </a:p>
        </p:txBody>
      </p:sp>
      <p:sp>
        <p:nvSpPr>
          <p:cNvPr id="109" name="TextBox 108">
            <a:extLst>
              <a:ext uri="{FF2B5EF4-FFF2-40B4-BE49-F238E27FC236}">
                <a16:creationId xmlns:a16="http://schemas.microsoft.com/office/drawing/2014/main" id="{556752FC-CE31-4272-99A5-9DA46F06C808}"/>
              </a:ext>
            </a:extLst>
          </p:cNvPr>
          <p:cNvSpPr txBox="1"/>
          <p:nvPr/>
        </p:nvSpPr>
        <p:spPr>
          <a:xfrm>
            <a:off x="6861529" y="2220275"/>
            <a:ext cx="1974138" cy="638636"/>
          </a:xfrm>
          <a:prstGeom prst="rect">
            <a:avLst/>
          </a:prstGeom>
          <a:noFill/>
        </p:spPr>
        <p:txBody>
          <a:bodyPr wrap="square" lIns="0" tIns="0" rIns="0" bIns="0" rtlCol="0" anchor="ctr">
            <a:spAutoFit/>
          </a:bodyPr>
          <a:lstStyle/>
          <a:p>
            <a:pPr>
              <a:spcAft>
                <a:spcPts val="600"/>
              </a:spcAft>
            </a:pPr>
            <a:r>
              <a:rPr lang="en-US" sz="1050">
                <a:latin typeface="+mj-lt"/>
              </a:rPr>
              <a:t>Launch application</a:t>
            </a:r>
          </a:p>
          <a:p>
            <a:pPr>
              <a:spcAft>
                <a:spcPts val="600"/>
              </a:spcAft>
            </a:pPr>
            <a:r>
              <a:rPr lang="en-US" sz="1050">
                <a:latin typeface="+mj-lt"/>
              </a:rPr>
              <a:t>Launch sidecar process</a:t>
            </a:r>
          </a:p>
          <a:p>
            <a:pPr>
              <a:spcAft>
                <a:spcPts val="600"/>
              </a:spcAft>
            </a:pPr>
            <a:r>
              <a:rPr lang="en-US" sz="1050">
                <a:latin typeface="+mj-lt"/>
              </a:rPr>
              <a:t>Set env variables</a:t>
            </a:r>
          </a:p>
        </p:txBody>
      </p:sp>
      <p:cxnSp>
        <p:nvCxnSpPr>
          <p:cNvPr id="7178" name="Straight Arrow Connector 139">
            <a:extLst>
              <a:ext uri="{FF2B5EF4-FFF2-40B4-BE49-F238E27FC236}">
                <a16:creationId xmlns:a16="http://schemas.microsoft.com/office/drawing/2014/main" id="{A20D82C0-28BE-446F-99E9-115918B19827}"/>
              </a:ext>
            </a:extLst>
          </p:cNvPr>
          <p:cNvCxnSpPr>
            <a:cxnSpLocks/>
            <a:stCxn id="46" idx="1"/>
            <a:endCxn id="5" idx="3"/>
          </p:cNvCxnSpPr>
          <p:nvPr/>
        </p:nvCxnSpPr>
        <p:spPr>
          <a:xfrm rot="10800000">
            <a:off x="2570292" y="2996383"/>
            <a:ext cx="3884791" cy="1021892"/>
          </a:xfrm>
          <a:prstGeom prst="bentConnector3">
            <a:avLst>
              <a:gd name="adj1" fmla="val 32216"/>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81" name="Straight Arrow Connector 139">
            <a:extLst>
              <a:ext uri="{FF2B5EF4-FFF2-40B4-BE49-F238E27FC236}">
                <a16:creationId xmlns:a16="http://schemas.microsoft.com/office/drawing/2014/main" id="{50404A2E-CFF6-47A6-8FFC-8B5A3A155F4F}"/>
              </a:ext>
            </a:extLst>
          </p:cNvPr>
          <p:cNvCxnSpPr>
            <a:cxnSpLocks/>
            <a:stCxn id="46" idx="1"/>
            <a:endCxn id="23" idx="3"/>
          </p:cNvCxnSpPr>
          <p:nvPr/>
        </p:nvCxnSpPr>
        <p:spPr>
          <a:xfrm rot="10800000" flipV="1">
            <a:off x="2572302" y="4018274"/>
            <a:ext cx="3882781" cy="994225"/>
          </a:xfrm>
          <a:prstGeom prst="bentConnector3">
            <a:avLst>
              <a:gd name="adj1" fmla="val 32207"/>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85" name="Straight Arrow Connector 139">
            <a:extLst>
              <a:ext uri="{FF2B5EF4-FFF2-40B4-BE49-F238E27FC236}">
                <a16:creationId xmlns:a16="http://schemas.microsoft.com/office/drawing/2014/main" id="{BB841656-2F31-4A18-8079-BC0838BB52E6}"/>
              </a:ext>
            </a:extLst>
          </p:cNvPr>
          <p:cNvCxnSpPr>
            <a:cxnSpLocks/>
            <a:stCxn id="46" idx="1"/>
            <a:endCxn id="15" idx="3"/>
          </p:cNvCxnSpPr>
          <p:nvPr/>
        </p:nvCxnSpPr>
        <p:spPr>
          <a:xfrm flipH="1" flipV="1">
            <a:off x="2287208" y="4017915"/>
            <a:ext cx="4167874" cy="36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5A39C556-2B47-431E-B24D-7EAC185155B8}"/>
              </a:ext>
            </a:extLst>
          </p:cNvPr>
          <p:cNvSpPr txBox="1"/>
          <p:nvPr/>
        </p:nvSpPr>
        <p:spPr>
          <a:xfrm>
            <a:off x="3076719" y="5085084"/>
            <a:ext cx="2292841" cy="400110"/>
          </a:xfrm>
          <a:prstGeom prst="rect">
            <a:avLst/>
          </a:prstGeom>
          <a:noFill/>
        </p:spPr>
        <p:txBody>
          <a:bodyPr wrap="square" lIns="0" tIns="0" rIns="0" bIns="0" rtlCol="0" anchor="ctr">
            <a:spAutoFit/>
          </a:bodyPr>
          <a:lstStyle/>
          <a:p>
            <a:pPr>
              <a:spcAft>
                <a:spcPts val="600"/>
              </a:spcAft>
            </a:pPr>
            <a:r>
              <a:rPr lang="en-US" sz="1050">
                <a:latin typeface="+mj-lt"/>
              </a:rPr>
              <a:t>Save and retrieve state</a:t>
            </a:r>
          </a:p>
          <a:p>
            <a:pPr>
              <a:spcAft>
                <a:spcPts val="600"/>
              </a:spcAft>
            </a:pPr>
            <a:r>
              <a:rPr lang="en-US" sz="1050">
                <a:latin typeface="+mj-lt"/>
              </a:rPr>
              <a:t>Publish and subscribe to messages</a:t>
            </a:r>
          </a:p>
        </p:txBody>
      </p:sp>
      <p:sp>
        <p:nvSpPr>
          <p:cNvPr id="7190" name="TextBox 7189">
            <a:extLst>
              <a:ext uri="{FF2B5EF4-FFF2-40B4-BE49-F238E27FC236}">
                <a16:creationId xmlns:a16="http://schemas.microsoft.com/office/drawing/2014/main" id="{61182353-23E4-44DA-B20A-F7CBC970FDC7}"/>
              </a:ext>
            </a:extLst>
          </p:cNvPr>
          <p:cNvSpPr txBox="1"/>
          <p:nvPr/>
        </p:nvSpPr>
        <p:spPr>
          <a:xfrm>
            <a:off x="3072284" y="3069463"/>
            <a:ext cx="1649179" cy="307777"/>
          </a:xfrm>
          <a:prstGeom prst="rect">
            <a:avLst/>
          </a:prstGeom>
          <a:noFill/>
        </p:spPr>
        <p:txBody>
          <a:bodyPr wrap="square" lIns="0" tIns="0" rIns="0" bIns="0" rtlCol="0" anchor="t">
            <a:spAutoFit/>
          </a:bodyPr>
          <a:lstStyle/>
          <a:p>
            <a:pPr>
              <a:spcAft>
                <a:spcPts val="600"/>
              </a:spcAft>
            </a:pPr>
            <a:r>
              <a:rPr lang="en-US" sz="1000">
                <a:latin typeface="+mj-lt"/>
              </a:rPr>
              <a:t>Create mapping table of actor instances</a:t>
            </a:r>
          </a:p>
        </p:txBody>
      </p:sp>
      <p:sp>
        <p:nvSpPr>
          <p:cNvPr id="130" name="TextBox 129">
            <a:extLst>
              <a:ext uri="{FF2B5EF4-FFF2-40B4-BE49-F238E27FC236}">
                <a16:creationId xmlns:a16="http://schemas.microsoft.com/office/drawing/2014/main" id="{B330C6C9-4CFC-4F43-801C-63999064C1E4}"/>
              </a:ext>
            </a:extLst>
          </p:cNvPr>
          <p:cNvSpPr txBox="1"/>
          <p:nvPr/>
        </p:nvSpPr>
        <p:spPr>
          <a:xfrm>
            <a:off x="3072284" y="4121252"/>
            <a:ext cx="1649179" cy="153888"/>
          </a:xfrm>
          <a:prstGeom prst="rect">
            <a:avLst/>
          </a:prstGeom>
          <a:noFill/>
        </p:spPr>
        <p:txBody>
          <a:bodyPr wrap="square" lIns="0" tIns="0" rIns="0" bIns="0" rtlCol="0" anchor="t">
            <a:spAutoFit/>
          </a:bodyPr>
          <a:lstStyle/>
          <a:p>
            <a:pPr>
              <a:spcAft>
                <a:spcPts val="600"/>
              </a:spcAft>
            </a:pPr>
            <a:r>
              <a:rPr lang="en-US" sz="1000">
                <a:latin typeface="+mj-lt"/>
              </a:rPr>
              <a:t>Send distributed tracing</a:t>
            </a:r>
          </a:p>
        </p:txBody>
      </p:sp>
      <p:grpSp>
        <p:nvGrpSpPr>
          <p:cNvPr id="7176" name="Group 7175">
            <a:extLst>
              <a:ext uri="{FF2B5EF4-FFF2-40B4-BE49-F238E27FC236}">
                <a16:creationId xmlns:a16="http://schemas.microsoft.com/office/drawing/2014/main" id="{D54B098E-1E1C-4BCF-A439-E5F063176087}"/>
              </a:ext>
            </a:extLst>
          </p:cNvPr>
          <p:cNvGrpSpPr/>
          <p:nvPr/>
        </p:nvGrpSpPr>
        <p:grpSpPr>
          <a:xfrm>
            <a:off x="7105321" y="1403602"/>
            <a:ext cx="3138910" cy="4950524"/>
            <a:chOff x="7105321" y="1403602"/>
            <a:chExt cx="3138910" cy="4950524"/>
          </a:xfrm>
        </p:grpSpPr>
        <p:grpSp>
          <p:nvGrpSpPr>
            <p:cNvPr id="7174" name="Group 7173">
              <a:extLst>
                <a:ext uri="{FF2B5EF4-FFF2-40B4-BE49-F238E27FC236}">
                  <a16:creationId xmlns:a16="http://schemas.microsoft.com/office/drawing/2014/main" id="{C7742E95-C601-47F8-87A3-A7FDD0237986}"/>
                </a:ext>
              </a:extLst>
            </p:cNvPr>
            <p:cNvGrpSpPr/>
            <p:nvPr/>
          </p:nvGrpSpPr>
          <p:grpSpPr>
            <a:xfrm>
              <a:off x="7105321" y="1403602"/>
              <a:ext cx="3138910" cy="4103164"/>
              <a:chOff x="7105321" y="1403602"/>
              <a:chExt cx="3138910" cy="4103164"/>
            </a:xfrm>
          </p:grpSpPr>
          <p:cxnSp>
            <p:nvCxnSpPr>
              <p:cNvPr id="22" name="Straight Arrow Connector 139">
                <a:extLst>
                  <a:ext uri="{FF2B5EF4-FFF2-40B4-BE49-F238E27FC236}">
                    <a16:creationId xmlns:a16="http://schemas.microsoft.com/office/drawing/2014/main" id="{8F6B80A8-2888-4B6A-8AD7-7E86EEF0C9FF}"/>
                  </a:ext>
                </a:extLst>
              </p:cNvPr>
              <p:cNvCxnSpPr>
                <a:cxnSpLocks/>
                <a:endCxn id="46" idx="3"/>
              </p:cNvCxnSpPr>
              <p:nvPr/>
            </p:nvCxnSpPr>
            <p:spPr>
              <a:xfrm flipH="1">
                <a:off x="7105321" y="4018275"/>
                <a:ext cx="2509451" cy="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689765-9FE1-4512-B57D-E10ED9DFE29D}"/>
                  </a:ext>
                </a:extLst>
              </p:cNvPr>
              <p:cNvCxnSpPr>
                <a:cxnSpLocks/>
                <a:stCxn id="70" idx="1"/>
                <a:endCxn id="59" idx="6"/>
              </p:cNvCxnSpPr>
              <p:nvPr/>
            </p:nvCxnSpPr>
            <p:spPr>
              <a:xfrm flipH="1">
                <a:off x="9933035" y="1504046"/>
                <a:ext cx="309855" cy="174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28">
                <a:extLst>
                  <a:ext uri="{FF2B5EF4-FFF2-40B4-BE49-F238E27FC236}">
                    <a16:creationId xmlns:a16="http://schemas.microsoft.com/office/drawing/2014/main" id="{C70A069C-81F6-4250-B079-4D5B5B7BD03E}"/>
                  </a:ext>
                </a:extLst>
              </p:cNvPr>
              <p:cNvSpPr/>
              <p:nvPr/>
            </p:nvSpPr>
            <p:spPr bwMode="auto">
              <a:xfrm rot="5400000">
                <a:off x="7756807" y="3368913"/>
                <a:ext cx="3899750" cy="182416"/>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52" name="Straight Arrow Connector 51">
                <a:extLst>
                  <a:ext uri="{FF2B5EF4-FFF2-40B4-BE49-F238E27FC236}">
                    <a16:creationId xmlns:a16="http://schemas.microsoft.com/office/drawing/2014/main" id="{D2E6789F-B3DD-4F56-8DC4-271651EE44C5}"/>
                  </a:ext>
                </a:extLst>
              </p:cNvPr>
              <p:cNvCxnSpPr>
                <a:cxnSpLocks/>
                <a:endCxn id="61" idx="3"/>
              </p:cNvCxnSpPr>
              <p:nvPr/>
            </p:nvCxnSpPr>
            <p:spPr>
              <a:xfrm>
                <a:off x="9615474" y="2478532"/>
                <a:ext cx="175815"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6D557D6-1A75-4D78-9F51-1DD0088EE61A}"/>
                  </a:ext>
                </a:extLst>
              </p:cNvPr>
              <p:cNvCxnSpPr>
                <a:cxnSpLocks/>
                <a:endCxn id="64" idx="3"/>
              </p:cNvCxnSpPr>
              <p:nvPr/>
            </p:nvCxnSpPr>
            <p:spPr>
              <a:xfrm>
                <a:off x="9625423" y="4421225"/>
                <a:ext cx="169213" cy="426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B74527F1-193C-498A-9FB6-124D3208EAB3}"/>
                  </a:ext>
                </a:extLst>
              </p:cNvPr>
              <p:cNvGrpSpPr/>
              <p:nvPr/>
            </p:nvGrpSpPr>
            <p:grpSpPr>
              <a:xfrm>
                <a:off x="9791289" y="3350598"/>
                <a:ext cx="188418" cy="204368"/>
                <a:chOff x="6207667" y="1018040"/>
                <a:chExt cx="248285" cy="269304"/>
              </a:xfrm>
            </p:grpSpPr>
            <p:sp>
              <p:nvSpPr>
                <p:cNvPr id="55" name="Freeform: Shape 54">
                  <a:extLst>
                    <a:ext uri="{FF2B5EF4-FFF2-40B4-BE49-F238E27FC236}">
                      <a16:creationId xmlns:a16="http://schemas.microsoft.com/office/drawing/2014/main" id="{281568A6-24B1-4833-BE5B-A343A3E8BDE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E243B87C-CFD2-4377-8A38-C32CBCB19DE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7" name="Group 56">
                <a:extLst>
                  <a:ext uri="{FF2B5EF4-FFF2-40B4-BE49-F238E27FC236}">
                    <a16:creationId xmlns:a16="http://schemas.microsoft.com/office/drawing/2014/main" id="{17655560-9583-4C52-8771-221DFB87EFC7}"/>
                  </a:ext>
                </a:extLst>
              </p:cNvPr>
              <p:cNvGrpSpPr/>
              <p:nvPr/>
            </p:nvGrpSpPr>
            <p:grpSpPr>
              <a:xfrm>
                <a:off x="9791289" y="1403602"/>
                <a:ext cx="188418" cy="204368"/>
                <a:chOff x="6207667" y="1018040"/>
                <a:chExt cx="248285" cy="269304"/>
              </a:xfrm>
            </p:grpSpPr>
            <p:sp>
              <p:nvSpPr>
                <p:cNvPr id="58" name="Freeform: Shape 57">
                  <a:extLst>
                    <a:ext uri="{FF2B5EF4-FFF2-40B4-BE49-F238E27FC236}">
                      <a16:creationId xmlns:a16="http://schemas.microsoft.com/office/drawing/2014/main" id="{69C37815-70BE-479F-874B-CF9631CF1020}"/>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29182251-EA15-4762-A148-1081FAC1D0D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AA54ACCD-FEA9-4AF4-A8A6-C59F328460D9}"/>
                  </a:ext>
                </a:extLst>
              </p:cNvPr>
              <p:cNvGrpSpPr/>
              <p:nvPr/>
            </p:nvGrpSpPr>
            <p:grpSpPr>
              <a:xfrm>
                <a:off x="9791289" y="2376732"/>
                <a:ext cx="188418" cy="204368"/>
                <a:chOff x="6207667" y="1018040"/>
                <a:chExt cx="248285" cy="269304"/>
              </a:xfrm>
            </p:grpSpPr>
            <p:sp>
              <p:nvSpPr>
                <p:cNvPr id="61" name="Freeform: Shape 60">
                  <a:extLst>
                    <a:ext uri="{FF2B5EF4-FFF2-40B4-BE49-F238E27FC236}">
                      <a16:creationId xmlns:a16="http://schemas.microsoft.com/office/drawing/2014/main" id="{EBCEF51A-942A-4A78-B7CB-9164EF1CC387}"/>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2" name="Oval 61">
                  <a:extLst>
                    <a:ext uri="{FF2B5EF4-FFF2-40B4-BE49-F238E27FC236}">
                      <a16:creationId xmlns:a16="http://schemas.microsoft.com/office/drawing/2014/main" id="{BAB2FEAE-BA7E-45F7-97AA-F4BAE87E561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8F409F8-9E52-45BF-8C90-08925651F632}"/>
                  </a:ext>
                </a:extLst>
              </p:cNvPr>
              <p:cNvGrpSpPr/>
              <p:nvPr/>
            </p:nvGrpSpPr>
            <p:grpSpPr>
              <a:xfrm>
                <a:off x="9794636" y="4323305"/>
                <a:ext cx="188418" cy="204368"/>
                <a:chOff x="6207667" y="1018040"/>
                <a:chExt cx="248285" cy="269304"/>
              </a:xfrm>
            </p:grpSpPr>
            <p:sp>
              <p:nvSpPr>
                <p:cNvPr id="64" name="Freeform: Shape 63">
                  <a:extLst>
                    <a:ext uri="{FF2B5EF4-FFF2-40B4-BE49-F238E27FC236}">
                      <a16:creationId xmlns:a16="http://schemas.microsoft.com/office/drawing/2014/main" id="{9C45F9D9-8989-4A43-BB61-1B604AFA592A}"/>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5" name="Oval 64">
                  <a:extLst>
                    <a:ext uri="{FF2B5EF4-FFF2-40B4-BE49-F238E27FC236}">
                      <a16:creationId xmlns:a16="http://schemas.microsoft.com/office/drawing/2014/main" id="{653D8EE2-9EC3-4B67-95AD-B97270AF6A45}"/>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3B361BEF-F957-4C46-B5D9-892A19354146}"/>
                  </a:ext>
                </a:extLst>
              </p:cNvPr>
              <p:cNvGrpSpPr/>
              <p:nvPr/>
            </p:nvGrpSpPr>
            <p:grpSpPr>
              <a:xfrm>
                <a:off x="9797890" y="5302398"/>
                <a:ext cx="188418" cy="204368"/>
                <a:chOff x="6207667" y="1018040"/>
                <a:chExt cx="248285" cy="269304"/>
              </a:xfrm>
            </p:grpSpPr>
            <p:sp>
              <p:nvSpPr>
                <p:cNvPr id="67" name="Freeform: Shape 66">
                  <a:extLst>
                    <a:ext uri="{FF2B5EF4-FFF2-40B4-BE49-F238E27FC236}">
                      <a16:creationId xmlns:a16="http://schemas.microsoft.com/office/drawing/2014/main" id="{594E9DF7-90F4-4B8A-80B0-9BA39BEEEC9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Oval 67">
                  <a:extLst>
                    <a:ext uri="{FF2B5EF4-FFF2-40B4-BE49-F238E27FC236}">
                      <a16:creationId xmlns:a16="http://schemas.microsoft.com/office/drawing/2014/main" id="{2BA2382A-2EE1-4455-8E24-6A5AEE870F29}"/>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84" name="Straight Arrow Connector 83">
                <a:extLst>
                  <a:ext uri="{FF2B5EF4-FFF2-40B4-BE49-F238E27FC236}">
                    <a16:creationId xmlns:a16="http://schemas.microsoft.com/office/drawing/2014/main" id="{47CA51BF-E0E0-49D7-8F73-9EC25441C52D}"/>
                  </a:ext>
                </a:extLst>
              </p:cNvPr>
              <p:cNvCxnSpPr>
                <a:cxnSpLocks/>
                <a:stCxn id="65" idx="6"/>
                <a:endCxn id="76" idx="1"/>
              </p:cNvCxnSpPr>
              <p:nvPr/>
            </p:nvCxnSpPr>
            <p:spPr>
              <a:xfrm flipV="1">
                <a:off x="9936382" y="4425137"/>
                <a:ext cx="306508" cy="352"/>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985173F-4D76-4FBB-8DE2-F738CED7B9A4}"/>
                  </a:ext>
                </a:extLst>
              </p:cNvPr>
              <p:cNvCxnSpPr>
                <a:cxnSpLocks/>
                <a:stCxn id="62" idx="6"/>
                <a:endCxn id="73" idx="1"/>
              </p:cNvCxnSpPr>
              <p:nvPr/>
            </p:nvCxnSpPr>
            <p:spPr>
              <a:xfrm flipV="1">
                <a:off x="9933035" y="2477743"/>
                <a:ext cx="309855" cy="1173"/>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2A2662F-768C-482E-9BA6-3957E190938F}"/>
                  </a:ext>
                </a:extLst>
              </p:cNvPr>
              <p:cNvCxnSpPr>
                <a:cxnSpLocks/>
                <a:endCxn id="55" idx="3"/>
              </p:cNvCxnSpPr>
              <p:nvPr/>
            </p:nvCxnSpPr>
            <p:spPr>
              <a:xfrm>
                <a:off x="9625423" y="3452782"/>
                <a:ext cx="165866"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EC9007D-3CA9-44E1-8A53-21EF8BA26ABF}"/>
                  </a:ext>
                </a:extLst>
              </p:cNvPr>
              <p:cNvCxnSpPr>
                <a:cxnSpLocks/>
                <a:stCxn id="56" idx="6"/>
                <a:endCxn id="79" idx="1"/>
              </p:cNvCxnSpPr>
              <p:nvPr/>
            </p:nvCxnSpPr>
            <p:spPr>
              <a:xfrm flipV="1">
                <a:off x="9933035" y="3451440"/>
                <a:ext cx="309855" cy="1342"/>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79F1A27-B04D-49B6-BF8F-050BBBA244CB}"/>
                  </a:ext>
                </a:extLst>
              </p:cNvPr>
              <p:cNvCxnSpPr>
                <a:cxnSpLocks/>
                <a:stCxn id="68" idx="6"/>
                <a:endCxn id="82" idx="1"/>
              </p:cNvCxnSpPr>
              <p:nvPr/>
            </p:nvCxnSpPr>
            <p:spPr>
              <a:xfrm>
                <a:off x="9939636" y="5404582"/>
                <a:ext cx="304595" cy="783"/>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B35A80EC-7EBB-4384-83A5-13A455DF544D}"/>
                  </a:ext>
                </a:extLst>
              </p:cNvPr>
              <p:cNvSpPr/>
              <p:nvPr/>
            </p:nvSpPr>
            <p:spPr bwMode="auto">
              <a:xfrm>
                <a:off x="9614773" y="4779373"/>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C81D342E-2139-4084-96FC-DD9AAA1896FC}"/>
                  </a:ext>
                </a:extLst>
              </p:cNvPr>
              <p:cNvSpPr/>
              <p:nvPr/>
            </p:nvSpPr>
            <p:spPr bwMode="auto">
              <a:xfrm>
                <a:off x="9614773" y="2806861"/>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134" name="Straight Arrow Connector 133">
              <a:extLst>
                <a:ext uri="{FF2B5EF4-FFF2-40B4-BE49-F238E27FC236}">
                  <a16:creationId xmlns:a16="http://schemas.microsoft.com/office/drawing/2014/main" id="{8CB428DF-D3B5-4E61-90AB-AC7D8CCC9A92}"/>
                </a:ext>
              </a:extLst>
            </p:cNvPr>
            <p:cNvCxnSpPr>
              <a:cxnSpLocks/>
              <a:stCxn id="7172" idx="1"/>
              <a:endCxn id="137" idx="6"/>
            </p:cNvCxnSpPr>
            <p:nvPr/>
          </p:nvCxnSpPr>
          <p:spPr>
            <a:xfrm flipH="1" flipV="1">
              <a:off x="9933035" y="6251942"/>
              <a:ext cx="296887" cy="4991"/>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769BFB9E-6C40-42A8-8AB5-7A57AD5E1D01}"/>
                </a:ext>
              </a:extLst>
            </p:cNvPr>
            <p:cNvGrpSpPr/>
            <p:nvPr/>
          </p:nvGrpSpPr>
          <p:grpSpPr>
            <a:xfrm>
              <a:off x="9791289" y="6149758"/>
              <a:ext cx="188418" cy="204368"/>
              <a:chOff x="6207667" y="1018040"/>
              <a:chExt cx="248285" cy="269304"/>
            </a:xfrm>
          </p:grpSpPr>
          <p:sp>
            <p:nvSpPr>
              <p:cNvPr id="136" name="Freeform: Shape 135">
                <a:extLst>
                  <a:ext uri="{FF2B5EF4-FFF2-40B4-BE49-F238E27FC236}">
                    <a16:creationId xmlns:a16="http://schemas.microsoft.com/office/drawing/2014/main" id="{7642A08E-0444-469E-9ADE-98C09216FC60}"/>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7" name="Oval 136">
                <a:extLst>
                  <a:ext uri="{FF2B5EF4-FFF2-40B4-BE49-F238E27FC236}">
                    <a16:creationId xmlns:a16="http://schemas.microsoft.com/office/drawing/2014/main" id="{0D22EAD3-B246-45E9-B7BF-17F9DD15E93B}"/>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0" name="Rectangle 28">
              <a:extLst>
                <a:ext uri="{FF2B5EF4-FFF2-40B4-BE49-F238E27FC236}">
                  <a16:creationId xmlns:a16="http://schemas.microsoft.com/office/drawing/2014/main" id="{FEE42656-33A7-412D-9677-14381042598C}"/>
                </a:ext>
              </a:extLst>
            </p:cNvPr>
            <p:cNvSpPr/>
            <p:nvPr/>
          </p:nvSpPr>
          <p:spPr bwMode="auto">
            <a:xfrm rot="5400000">
              <a:off x="9277721" y="5745522"/>
              <a:ext cx="845881" cy="171779"/>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7179" name="Group 7178">
            <a:extLst>
              <a:ext uri="{FF2B5EF4-FFF2-40B4-BE49-F238E27FC236}">
                <a16:creationId xmlns:a16="http://schemas.microsoft.com/office/drawing/2014/main" id="{8E0453A8-017A-443A-93F3-485006021E8E}"/>
              </a:ext>
            </a:extLst>
          </p:cNvPr>
          <p:cNvGrpSpPr/>
          <p:nvPr/>
        </p:nvGrpSpPr>
        <p:grpSpPr>
          <a:xfrm>
            <a:off x="9908209" y="383410"/>
            <a:ext cx="2123979" cy="6193492"/>
            <a:chOff x="9908209" y="383410"/>
            <a:chExt cx="2123979" cy="6193492"/>
          </a:xfrm>
        </p:grpSpPr>
        <p:grpSp>
          <p:nvGrpSpPr>
            <p:cNvPr id="7175" name="Group 7174">
              <a:extLst>
                <a:ext uri="{FF2B5EF4-FFF2-40B4-BE49-F238E27FC236}">
                  <a16:creationId xmlns:a16="http://schemas.microsoft.com/office/drawing/2014/main" id="{2ABC605A-96A3-43DF-A3D5-4966A3107787}"/>
                </a:ext>
              </a:extLst>
            </p:cNvPr>
            <p:cNvGrpSpPr/>
            <p:nvPr/>
          </p:nvGrpSpPr>
          <p:grpSpPr>
            <a:xfrm>
              <a:off x="9908209" y="383410"/>
              <a:ext cx="2123979" cy="6193492"/>
              <a:chOff x="9908209" y="383410"/>
              <a:chExt cx="2123979" cy="6193492"/>
            </a:xfrm>
          </p:grpSpPr>
          <p:grpSp>
            <p:nvGrpSpPr>
              <p:cNvPr id="7191" name="Group 7190">
                <a:extLst>
                  <a:ext uri="{FF2B5EF4-FFF2-40B4-BE49-F238E27FC236}">
                    <a16:creationId xmlns:a16="http://schemas.microsoft.com/office/drawing/2014/main" id="{5E96AAB9-8CF3-430F-BD6A-47D726EA0FCA}"/>
                  </a:ext>
                </a:extLst>
              </p:cNvPr>
              <p:cNvGrpSpPr/>
              <p:nvPr/>
            </p:nvGrpSpPr>
            <p:grpSpPr>
              <a:xfrm>
                <a:off x="9908209" y="383410"/>
                <a:ext cx="2123979" cy="5341924"/>
                <a:chOff x="9869107" y="930143"/>
                <a:chExt cx="2123979" cy="5341924"/>
              </a:xfrm>
            </p:grpSpPr>
            <p:grpSp>
              <p:nvGrpSpPr>
                <p:cNvPr id="69" name="Group 68">
                  <a:extLst>
                    <a:ext uri="{FF2B5EF4-FFF2-40B4-BE49-F238E27FC236}">
                      <a16:creationId xmlns:a16="http://schemas.microsoft.com/office/drawing/2014/main" id="{5C64B7C1-8A7A-4A13-95CA-23BC45F33D4C}"/>
                    </a:ext>
                  </a:extLst>
                </p:cNvPr>
                <p:cNvGrpSpPr/>
                <p:nvPr/>
              </p:nvGrpSpPr>
              <p:grpSpPr>
                <a:xfrm>
                  <a:off x="10203788" y="1730810"/>
                  <a:ext cx="1718387" cy="639938"/>
                  <a:chOff x="9924112" y="485174"/>
                  <a:chExt cx="1718387" cy="639938"/>
                </a:xfrm>
              </p:grpSpPr>
              <p:sp>
                <p:nvSpPr>
                  <p:cNvPr id="70" name="Rounded Rectangle 5">
                    <a:extLst>
                      <a:ext uri="{FF2B5EF4-FFF2-40B4-BE49-F238E27FC236}">
                        <a16:creationId xmlns:a16="http://schemas.microsoft.com/office/drawing/2014/main" id="{9D3DF164-6F37-4F7E-BEF4-107D81ED2739}"/>
                      </a:ext>
                    </a:extLst>
                  </p:cNvPr>
                  <p:cNvSpPr/>
                  <p:nvPr/>
                </p:nvSpPr>
                <p:spPr bwMode="auto">
                  <a:xfrm>
                    <a:off x="9924112" y="485174"/>
                    <a:ext cx="1718387"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State Stores</a:t>
                    </a:r>
                  </a:p>
                </p:txBody>
              </p:sp>
              <p:pic>
                <p:nvPicPr>
                  <p:cNvPr id="71" name="Graphic 70">
                    <a:extLst>
                      <a:ext uri="{FF2B5EF4-FFF2-40B4-BE49-F238E27FC236}">
                        <a16:creationId xmlns:a16="http://schemas.microsoft.com/office/drawing/2014/main" id="{D562C9F6-D75D-43D8-A6BC-B6FA453246CF}"/>
                      </a:ext>
                    </a:extLst>
                  </p:cNvPr>
                  <p:cNvPicPr>
                    <a:picLocks noChangeAspect="1"/>
                  </p:cNvPicPr>
                  <p:nvPr/>
                </p:nvPicPr>
                <p: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102326" y="563829"/>
                    <a:ext cx="298842" cy="489176"/>
                  </a:xfrm>
                  <a:prstGeom prst="rect">
                    <a:avLst/>
                  </a:prstGeom>
                </p:spPr>
              </p:pic>
            </p:grpSp>
            <p:grpSp>
              <p:nvGrpSpPr>
                <p:cNvPr id="72" name="Group 71">
                  <a:extLst>
                    <a:ext uri="{FF2B5EF4-FFF2-40B4-BE49-F238E27FC236}">
                      <a16:creationId xmlns:a16="http://schemas.microsoft.com/office/drawing/2014/main" id="{32D62C0D-FE1D-4F9F-9B86-812E9509E81B}"/>
                    </a:ext>
                  </a:extLst>
                </p:cNvPr>
                <p:cNvGrpSpPr/>
                <p:nvPr/>
              </p:nvGrpSpPr>
              <p:grpSpPr>
                <a:xfrm>
                  <a:off x="10203788" y="2704507"/>
                  <a:ext cx="1718388" cy="639938"/>
                  <a:chOff x="9924112" y="1688138"/>
                  <a:chExt cx="1718388" cy="639938"/>
                </a:xfrm>
              </p:grpSpPr>
              <p:sp>
                <p:nvSpPr>
                  <p:cNvPr id="73" name="Rounded Rectangle 5">
                    <a:extLst>
                      <a:ext uri="{FF2B5EF4-FFF2-40B4-BE49-F238E27FC236}">
                        <a16:creationId xmlns:a16="http://schemas.microsoft.com/office/drawing/2014/main" id="{CC768A82-5C6C-41A0-81CD-71C555C362E9}"/>
                      </a:ext>
                    </a:extLst>
                  </p:cNvPr>
                  <p:cNvSpPr/>
                  <p:nvPr/>
                </p:nvSpPr>
                <p:spPr bwMode="auto">
                  <a:xfrm>
                    <a:off x="9924112" y="1688138"/>
                    <a:ext cx="1718388"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PubSub</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dirty="0">
                        <a:solidFill>
                          <a:srgbClr val="000000"/>
                        </a:solidFill>
                        <a:latin typeface="Segoe UI Semibold"/>
                      </a:rPr>
                      <a:t>Brokers</a:t>
                    </a:r>
                    <a:endParaRPr kumimoji="0" lang="en-US" sz="12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74" name="Graphic 73">
                    <a:extLst>
                      <a:ext uri="{FF2B5EF4-FFF2-40B4-BE49-F238E27FC236}">
                        <a16:creationId xmlns:a16="http://schemas.microsoft.com/office/drawing/2014/main" id="{3BD928D1-AAD0-4B8D-8A12-38C8E84BA2A3}"/>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rcRect/>
                  <a:stretch/>
                </p:blipFill>
                <p:spPr>
                  <a:xfrm>
                    <a:off x="10036536" y="1910025"/>
                    <a:ext cx="430421" cy="218797"/>
                  </a:xfrm>
                  <a:prstGeom prst="rect">
                    <a:avLst/>
                  </a:prstGeom>
                </p:spPr>
              </p:pic>
            </p:grpSp>
            <p:grpSp>
              <p:nvGrpSpPr>
                <p:cNvPr id="75" name="Group 74">
                  <a:extLst>
                    <a:ext uri="{FF2B5EF4-FFF2-40B4-BE49-F238E27FC236}">
                      <a16:creationId xmlns:a16="http://schemas.microsoft.com/office/drawing/2014/main" id="{DFF2EFAE-C44D-488A-9CE1-A292E7FA4389}"/>
                    </a:ext>
                  </a:extLst>
                </p:cNvPr>
                <p:cNvGrpSpPr/>
                <p:nvPr/>
              </p:nvGrpSpPr>
              <p:grpSpPr>
                <a:xfrm>
                  <a:off x="10203788" y="4651901"/>
                  <a:ext cx="1719726" cy="639938"/>
                  <a:chOff x="9922477" y="4094066"/>
                  <a:chExt cx="1719726" cy="639938"/>
                </a:xfrm>
              </p:grpSpPr>
              <p:sp>
                <p:nvSpPr>
                  <p:cNvPr id="76" name="Rounded Rectangle 5">
                    <a:extLst>
                      <a:ext uri="{FF2B5EF4-FFF2-40B4-BE49-F238E27FC236}">
                        <a16:creationId xmlns:a16="http://schemas.microsoft.com/office/drawing/2014/main" id="{508350BF-302D-4581-B1AC-226DBC8584A1}"/>
                      </a:ext>
                    </a:extLst>
                  </p:cNvPr>
                  <p:cNvSpPr/>
                  <p:nvPr/>
                </p:nvSpPr>
                <p:spPr bwMode="auto">
                  <a:xfrm>
                    <a:off x="9922477" y="4094066"/>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Secret </a:t>
                    </a:r>
                    <a:r>
                      <a:rPr lang="en-US" sz="1200">
                        <a:solidFill>
                          <a:srgbClr val="000000"/>
                        </a:solidFill>
                        <a:latin typeface="Segoe UI Semibold"/>
                      </a:rPr>
                      <a:t>Stores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7" name="Graphic 76">
                    <a:extLst>
                      <a:ext uri="{FF2B5EF4-FFF2-40B4-BE49-F238E27FC236}">
                        <a16:creationId xmlns:a16="http://schemas.microsoft.com/office/drawing/2014/main" id="{7DC256E8-36C1-4F4C-8264-C66D141B4885}"/>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asvg="http://schemas.microsoft.com/office/drawing/2016/SVG/main" r:embed="rId21"/>
                      </a:ext>
                    </a:extLst>
                  </a:blip>
                  <a:srcRect/>
                  <a:stretch/>
                </p:blipFill>
                <p:spPr>
                  <a:xfrm>
                    <a:off x="10054571" y="4204576"/>
                    <a:ext cx="352530" cy="441552"/>
                  </a:xfrm>
                  <a:prstGeom prst="rect">
                    <a:avLst/>
                  </a:prstGeom>
                </p:spPr>
              </p:pic>
            </p:grpSp>
            <p:grpSp>
              <p:nvGrpSpPr>
                <p:cNvPr id="78" name="Group 77">
                  <a:extLst>
                    <a:ext uri="{FF2B5EF4-FFF2-40B4-BE49-F238E27FC236}">
                      <a16:creationId xmlns:a16="http://schemas.microsoft.com/office/drawing/2014/main" id="{AEAFB903-7BB3-421E-ADB2-8D8C2FAD4B8B}"/>
                    </a:ext>
                  </a:extLst>
                </p:cNvPr>
                <p:cNvGrpSpPr/>
                <p:nvPr/>
              </p:nvGrpSpPr>
              <p:grpSpPr>
                <a:xfrm>
                  <a:off x="10203788" y="3678204"/>
                  <a:ext cx="1719726" cy="639938"/>
                  <a:chOff x="9922479" y="2891102"/>
                  <a:chExt cx="1719726" cy="639938"/>
                </a:xfrm>
              </p:grpSpPr>
              <p:sp>
                <p:nvSpPr>
                  <p:cNvPr id="79" name="Rounded Rectangle 5">
                    <a:extLst>
                      <a:ext uri="{FF2B5EF4-FFF2-40B4-BE49-F238E27FC236}">
                        <a16:creationId xmlns:a16="http://schemas.microsoft.com/office/drawing/2014/main" id="{F7ACE5E0-3790-4011-9B45-E5977513D65D}"/>
                      </a:ext>
                    </a:extLst>
                  </p:cNvPr>
                  <p:cNvSpPr/>
                  <p:nvPr/>
                </p:nvSpPr>
                <p:spPr bwMode="auto">
                  <a:xfrm>
                    <a:off x="9922479" y="2891102"/>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&amp; Triggers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80" name="Graphic 79">
                    <a:extLst>
                      <a:ext uri="{FF2B5EF4-FFF2-40B4-BE49-F238E27FC236}">
                        <a16:creationId xmlns:a16="http://schemas.microsoft.com/office/drawing/2014/main" id="{199BEFDC-5E1B-4F28-A996-14DEC9659C4F}"/>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rcRect/>
                  <a:stretch/>
                </p:blipFill>
                <p:spPr>
                  <a:xfrm>
                    <a:off x="9986967" y="3030645"/>
                    <a:ext cx="479990" cy="383486"/>
                  </a:xfrm>
                  <a:prstGeom prst="rect">
                    <a:avLst/>
                  </a:prstGeom>
                </p:spPr>
              </p:pic>
            </p:grpSp>
            <p:grpSp>
              <p:nvGrpSpPr>
                <p:cNvPr id="81" name="Group 80">
                  <a:extLst>
                    <a:ext uri="{FF2B5EF4-FFF2-40B4-BE49-F238E27FC236}">
                      <a16:creationId xmlns:a16="http://schemas.microsoft.com/office/drawing/2014/main" id="{FC6EE9DC-150D-4B12-8041-2BFF1EC50F03}"/>
                    </a:ext>
                  </a:extLst>
                </p:cNvPr>
                <p:cNvGrpSpPr/>
                <p:nvPr/>
              </p:nvGrpSpPr>
              <p:grpSpPr>
                <a:xfrm>
                  <a:off x="10205129" y="5632129"/>
                  <a:ext cx="1718385" cy="639938"/>
                  <a:chOff x="9924113" y="5303560"/>
                  <a:chExt cx="1718385" cy="639938"/>
                </a:xfrm>
              </p:grpSpPr>
              <p:sp>
                <p:nvSpPr>
                  <p:cNvPr id="82" name="Rounded Rectangle 5">
                    <a:extLst>
                      <a:ext uri="{FF2B5EF4-FFF2-40B4-BE49-F238E27FC236}">
                        <a16:creationId xmlns:a16="http://schemas.microsoft.com/office/drawing/2014/main" id="{8EE676BE-7585-403C-B58D-A79A89D7BDB1}"/>
                      </a:ext>
                    </a:extLst>
                  </p:cNvPr>
                  <p:cNvSpPr/>
                  <p:nvPr/>
                </p:nvSpPr>
                <p:spPr bwMode="auto">
                  <a:xfrm>
                    <a:off x="9924113" y="5303560"/>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Observability</a:t>
                    </a:r>
                  </a:p>
                </p:txBody>
              </p:sp>
              <p:pic>
                <p:nvPicPr>
                  <p:cNvPr id="83" name="Graphic 82">
                    <a:extLst>
                      <a:ext uri="{FF2B5EF4-FFF2-40B4-BE49-F238E27FC236}">
                        <a16:creationId xmlns:a16="http://schemas.microsoft.com/office/drawing/2014/main" id="{357CB65C-9877-4D68-B816-6CA6BA6DEDB5}"/>
                      </a:ext>
                    </a:extLst>
                  </p:cNvPr>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rcRect/>
                  <a:stretch/>
                </p:blipFill>
                <p:spPr>
                  <a:xfrm>
                    <a:off x="10008418" y="5403615"/>
                    <a:ext cx="486655" cy="416934"/>
                  </a:xfrm>
                  <a:prstGeom prst="rect">
                    <a:avLst/>
                  </a:prstGeom>
                </p:spPr>
              </p:pic>
            </p:grpSp>
            <p:sp>
              <p:nvSpPr>
                <p:cNvPr id="90" name="TextBox 89">
                  <a:extLst>
                    <a:ext uri="{FF2B5EF4-FFF2-40B4-BE49-F238E27FC236}">
                      <a16:creationId xmlns:a16="http://schemas.microsoft.com/office/drawing/2014/main" id="{59CD608F-D9DD-4217-AEF4-429234295539}"/>
                    </a:ext>
                  </a:extLst>
                </p:cNvPr>
                <p:cNvSpPr txBox="1"/>
                <p:nvPr/>
              </p:nvSpPr>
              <p:spPr>
                <a:xfrm>
                  <a:off x="9869107" y="930143"/>
                  <a:ext cx="2123979" cy="615553"/>
                </a:xfrm>
                <a:prstGeom prst="rect">
                  <a:avLst/>
                </a:prstGeom>
                <a:noFill/>
              </p:spPr>
              <p:txBody>
                <a:bodyPr wrap="none" lIns="0" tIns="0" rIns="0" bIns="0" rtlCol="0">
                  <a:spAutoFit/>
                </a:bodyPr>
                <a:lstStyle/>
                <a:p>
                  <a:pPr algn="ctr"/>
                  <a:endParaRPr lang="en-US" sz="2000" dirty="0">
                    <a:solidFill>
                      <a:srgbClr val="202192"/>
                    </a:solidFill>
                    <a:latin typeface="+mj-lt"/>
                  </a:endParaRPr>
                </a:p>
                <a:p>
                  <a:pPr algn="ctr"/>
                  <a:r>
                    <a:rPr lang="en-US" sz="2000" dirty="0">
                      <a:solidFill>
                        <a:srgbClr val="202192"/>
                      </a:solidFill>
                      <a:latin typeface="+mj-lt"/>
                    </a:rPr>
                    <a:t>Dapr Components</a:t>
                  </a:r>
                </a:p>
              </p:txBody>
            </p:sp>
          </p:grpSp>
          <p:sp>
            <p:nvSpPr>
              <p:cNvPr id="7172" name="Rounded Rectangle 5">
                <a:extLst>
                  <a:ext uri="{FF2B5EF4-FFF2-40B4-BE49-F238E27FC236}">
                    <a16:creationId xmlns:a16="http://schemas.microsoft.com/office/drawing/2014/main" id="{3768E1D0-A85C-4A7B-86D4-B9F57C0F4C8C}"/>
                  </a:ext>
                </a:extLst>
              </p:cNvPr>
              <p:cNvSpPr/>
              <p:nvPr/>
            </p:nvSpPr>
            <p:spPr bwMode="auto">
              <a:xfrm>
                <a:off x="10229922" y="5936964"/>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Configuration</a:t>
                </a:r>
              </a:p>
            </p:txBody>
          </p:sp>
        </p:grpSp>
        <p:grpSp>
          <p:nvGrpSpPr>
            <p:cNvPr id="147" name="Group 146">
              <a:extLst>
                <a:ext uri="{FF2B5EF4-FFF2-40B4-BE49-F238E27FC236}">
                  <a16:creationId xmlns:a16="http://schemas.microsoft.com/office/drawing/2014/main" id="{5579A161-EF84-4EA7-A588-2D71F1CDE34A}"/>
                </a:ext>
              </a:extLst>
            </p:cNvPr>
            <p:cNvGrpSpPr/>
            <p:nvPr/>
          </p:nvGrpSpPr>
          <p:grpSpPr>
            <a:xfrm>
              <a:off x="10400445" y="6130886"/>
              <a:ext cx="314386" cy="283038"/>
              <a:chOff x="10615894" y="4992237"/>
              <a:chExt cx="269485" cy="266401"/>
            </a:xfrm>
          </p:grpSpPr>
          <p:sp>
            <p:nvSpPr>
              <p:cNvPr id="148" name="Freeform: Shape 147">
                <a:extLst>
                  <a:ext uri="{FF2B5EF4-FFF2-40B4-BE49-F238E27FC236}">
                    <a16:creationId xmlns:a16="http://schemas.microsoft.com/office/drawing/2014/main" id="{456A7D36-FBB6-4883-BD5D-EC99B2590A36}"/>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202192"/>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D3954518-4C7F-4E5C-841E-9B530B60E67B}"/>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202192"/>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33721C58-F3F1-479A-A8DA-CC423D76A191}"/>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202192"/>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3DAB327B-7BB6-4D85-819A-9F64C23B8D2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16" name="Title 1">
            <a:extLst>
              <a:ext uri="{FF2B5EF4-FFF2-40B4-BE49-F238E27FC236}">
                <a16:creationId xmlns:a16="http://schemas.microsoft.com/office/drawing/2014/main" id="{0CA1199E-2222-42A8-B9A8-12495762F5D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t>Dapr in self-hosted Docker mode</a:t>
            </a:r>
          </a:p>
        </p:txBody>
      </p:sp>
    </p:spTree>
    <p:extLst>
      <p:ext uri="{BB962C8B-B14F-4D97-AF65-F5344CB8AC3E}">
        <p14:creationId xmlns:p14="http://schemas.microsoft.com/office/powerpoint/2010/main" val="3823173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2.59259E-6 L 3.75E-6 0.03773 " pathEditMode="relative" rAng="0" ptsTypes="AA">
                                      <p:cBhvr>
                                        <p:cTn id="9" dur="750" spd="-100000" fill="hold"/>
                                        <p:tgtEl>
                                          <p:spTgt spid="3"/>
                                        </p:tgtEl>
                                        <p:attrNameLst>
                                          <p:attrName>ppt_x</p:attrName>
                                          <p:attrName>ppt_y</p:attrName>
                                        </p:attrNameLst>
                                      </p:cBhvr>
                                      <p:rCtr x="0" y="187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42" presetClass="path" presetSubtype="0" decel="100000" fill="hold" nodeType="withEffect">
                                  <p:stCondLst>
                                    <p:cond delay="0"/>
                                  </p:stCondLst>
                                  <p:childTnLst>
                                    <p:animMotion origin="layout" path="M 3.75E-6 2.59259E-6 L 3.75E-6 0.03773 " pathEditMode="relative" rAng="0" ptsTypes="AA">
                                      <p:cBhvr>
                                        <p:cTn id="16" dur="750" spd="-100000" fill="hold"/>
                                        <p:tgtEl>
                                          <p:spTgt spid="14"/>
                                        </p:tgtEl>
                                        <p:attrNameLst>
                                          <p:attrName>ppt_x</p:attrName>
                                          <p:attrName>ppt_y</p:attrName>
                                        </p:attrNameLst>
                                      </p:cBhvr>
                                      <p:rCtr x="0" y="187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animEffect transition="in" filter="fade">
                                      <p:cBhvr>
                                        <p:cTn id="21" dur="500"/>
                                        <p:tgtEl>
                                          <p:spTgt spid="101"/>
                                        </p:tgtEl>
                                      </p:cBhvr>
                                    </p:animEffect>
                                  </p:childTnLst>
                                </p:cTn>
                              </p:par>
                              <p:par>
                                <p:cTn id="22" presetID="42" presetClass="path" presetSubtype="0" decel="100000" fill="hold" grpId="1" nodeType="withEffect">
                                  <p:stCondLst>
                                    <p:cond delay="0"/>
                                  </p:stCondLst>
                                  <p:childTnLst>
                                    <p:animMotion origin="layout" path="M 3.75E-6 2.59259E-6 L 3.75E-6 0.03773 " pathEditMode="relative" rAng="0" ptsTypes="AA">
                                      <p:cBhvr>
                                        <p:cTn id="23" dur="750" spd="-100000" fill="hold"/>
                                        <p:tgtEl>
                                          <p:spTgt spid="101"/>
                                        </p:tgtEl>
                                        <p:attrNameLst>
                                          <p:attrName>ppt_x</p:attrName>
                                          <p:attrName>ppt_y</p:attrName>
                                        </p:attrNameLst>
                                      </p:cBhvr>
                                      <p:rCtr x="0" y="1875"/>
                                    </p:animMotion>
                                  </p:childTnLst>
                                </p:cTn>
                              </p:par>
                            </p:childTnLst>
                          </p:cTn>
                        </p:par>
                        <p:par>
                          <p:cTn id="24" fill="hold">
                            <p:stCondLst>
                              <p:cond delay="750"/>
                            </p:stCondLst>
                            <p:childTnLst>
                              <p:par>
                                <p:cTn id="25" presetID="22" presetClass="entr" presetSubtype="1" fill="hold" nodeType="afterEffect">
                                  <p:stCondLst>
                                    <p:cond delay="0"/>
                                  </p:stCondLst>
                                  <p:childTnLst>
                                    <p:set>
                                      <p:cBhvr>
                                        <p:cTn id="26" dur="1" fill="hold">
                                          <p:stCondLst>
                                            <p:cond delay="0"/>
                                          </p:stCondLst>
                                        </p:cTn>
                                        <p:tgtEl>
                                          <p:spTgt spid="7173"/>
                                        </p:tgtEl>
                                        <p:attrNameLst>
                                          <p:attrName>style.visibility</p:attrName>
                                        </p:attrNameLst>
                                      </p:cBhvr>
                                      <p:to>
                                        <p:strVal val="visible"/>
                                      </p:to>
                                    </p:set>
                                    <p:animEffect transition="in" filter="wipe(up)">
                                      <p:cBhvr>
                                        <p:cTn id="27" dur="500"/>
                                        <p:tgtEl>
                                          <p:spTgt spid="717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9"/>
                                        </p:tgtEl>
                                        <p:attrNameLst>
                                          <p:attrName>style.visibility</p:attrName>
                                        </p:attrNameLst>
                                      </p:cBhvr>
                                      <p:to>
                                        <p:strVal val="visible"/>
                                      </p:to>
                                    </p:set>
                                    <p:animEffect transition="in" filter="fade">
                                      <p:cBhvr>
                                        <p:cTn id="30" dur="500"/>
                                        <p:tgtEl>
                                          <p:spTgt spid="109"/>
                                        </p:tgtEl>
                                      </p:cBhvr>
                                    </p:animEffect>
                                  </p:childTnLst>
                                </p:cTn>
                              </p:par>
                              <p:par>
                                <p:cTn id="31" presetID="53" presetClass="entr" presetSubtype="16"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7185"/>
                                        </p:tgtEl>
                                        <p:attrNameLst>
                                          <p:attrName>style.visibility</p:attrName>
                                        </p:attrNameLst>
                                      </p:cBhvr>
                                      <p:to>
                                        <p:strVal val="visible"/>
                                      </p:to>
                                    </p:set>
                                    <p:animEffect transition="in" filter="wipe(right)">
                                      <p:cBhvr>
                                        <p:cTn id="40" dur="500"/>
                                        <p:tgtEl>
                                          <p:spTgt spid="7185"/>
                                        </p:tgtEl>
                                      </p:cBhvr>
                                    </p:animEffect>
                                  </p:childTnLst>
                                </p:cTn>
                              </p:par>
                              <p:par>
                                <p:cTn id="41" presetID="22" presetClass="entr" presetSubtype="2" fill="hold" nodeType="withEffect">
                                  <p:stCondLst>
                                    <p:cond delay="0"/>
                                  </p:stCondLst>
                                  <p:childTnLst>
                                    <p:set>
                                      <p:cBhvr>
                                        <p:cTn id="42" dur="1" fill="hold">
                                          <p:stCondLst>
                                            <p:cond delay="0"/>
                                          </p:stCondLst>
                                        </p:cTn>
                                        <p:tgtEl>
                                          <p:spTgt spid="7178"/>
                                        </p:tgtEl>
                                        <p:attrNameLst>
                                          <p:attrName>style.visibility</p:attrName>
                                        </p:attrNameLst>
                                      </p:cBhvr>
                                      <p:to>
                                        <p:strVal val="visible"/>
                                      </p:to>
                                    </p:set>
                                    <p:animEffect transition="in" filter="wipe(right)">
                                      <p:cBhvr>
                                        <p:cTn id="43" dur="500"/>
                                        <p:tgtEl>
                                          <p:spTgt spid="7178"/>
                                        </p:tgtEl>
                                      </p:cBhvr>
                                    </p:animEffect>
                                  </p:childTnLst>
                                </p:cTn>
                              </p:par>
                              <p:par>
                                <p:cTn id="44" presetID="22" presetClass="entr" presetSubtype="2" fill="hold" nodeType="withEffect">
                                  <p:stCondLst>
                                    <p:cond delay="0"/>
                                  </p:stCondLst>
                                  <p:childTnLst>
                                    <p:set>
                                      <p:cBhvr>
                                        <p:cTn id="45" dur="1" fill="hold">
                                          <p:stCondLst>
                                            <p:cond delay="0"/>
                                          </p:stCondLst>
                                        </p:cTn>
                                        <p:tgtEl>
                                          <p:spTgt spid="7181"/>
                                        </p:tgtEl>
                                        <p:attrNameLst>
                                          <p:attrName>style.visibility</p:attrName>
                                        </p:attrNameLst>
                                      </p:cBhvr>
                                      <p:to>
                                        <p:strVal val="visible"/>
                                      </p:to>
                                    </p:set>
                                    <p:animEffect transition="in" filter="wipe(right)">
                                      <p:cBhvr>
                                        <p:cTn id="46" dur="500"/>
                                        <p:tgtEl>
                                          <p:spTgt spid="7181"/>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7190"/>
                                        </p:tgtEl>
                                        <p:attrNameLst>
                                          <p:attrName>style.visibility</p:attrName>
                                        </p:attrNameLst>
                                      </p:cBhvr>
                                      <p:to>
                                        <p:strVal val="visible"/>
                                      </p:to>
                                    </p:set>
                                    <p:animEffect transition="in" filter="fade">
                                      <p:cBhvr>
                                        <p:cTn id="49" dur="500"/>
                                        <p:tgtEl>
                                          <p:spTgt spid="7190"/>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126"/>
                                        </p:tgtEl>
                                        <p:attrNameLst>
                                          <p:attrName>style.visibility</p:attrName>
                                        </p:attrNameLst>
                                      </p:cBhvr>
                                      <p:to>
                                        <p:strVal val="visible"/>
                                      </p:to>
                                    </p:set>
                                    <p:animEffect transition="in" filter="fade">
                                      <p:cBhvr>
                                        <p:cTn id="55" dur="500"/>
                                        <p:tgtEl>
                                          <p:spTgt spid="12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7177"/>
                                        </p:tgtEl>
                                        <p:attrNameLst>
                                          <p:attrName>style.visibility</p:attrName>
                                        </p:attrNameLst>
                                      </p:cBhvr>
                                      <p:to>
                                        <p:strVal val="visible"/>
                                      </p:to>
                                    </p:set>
                                    <p:animEffect transition="in" filter="fade">
                                      <p:cBhvr>
                                        <p:cTn id="58" dur="5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1" grpId="1"/>
      <p:bldP spid="7177" grpId="0"/>
      <p:bldP spid="109" grpId="0"/>
      <p:bldP spid="126" grpId="0"/>
      <p:bldP spid="7190" grpId="0"/>
      <p:bldP spid="1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7" name="Group 496">
            <a:extLst>
              <a:ext uri="{FF2B5EF4-FFF2-40B4-BE49-F238E27FC236}">
                <a16:creationId xmlns:a16="http://schemas.microsoft.com/office/drawing/2014/main" id="{AED0B172-6A3D-4573-A088-6B22B1FE454B}"/>
              </a:ext>
            </a:extLst>
          </p:cNvPr>
          <p:cNvGrpSpPr/>
          <p:nvPr/>
        </p:nvGrpSpPr>
        <p:grpSpPr>
          <a:xfrm>
            <a:off x="106524" y="141547"/>
            <a:ext cx="9338043" cy="6027213"/>
            <a:chOff x="586740" y="1330503"/>
            <a:chExt cx="8563610" cy="4506953"/>
          </a:xfrm>
        </p:grpSpPr>
        <p:sp>
          <p:nvSpPr>
            <p:cNvPr id="498" name="Rectangle 497">
              <a:extLst>
                <a:ext uri="{FF2B5EF4-FFF2-40B4-BE49-F238E27FC236}">
                  <a16:creationId xmlns:a16="http://schemas.microsoft.com/office/drawing/2014/main" id="{7F1370D9-1305-4595-802B-A27ED9A25416}"/>
                </a:ext>
              </a:extLst>
            </p:cNvPr>
            <p:cNvSpPr/>
            <p:nvPr/>
          </p:nvSpPr>
          <p:spPr bwMode="auto">
            <a:xfrm>
              <a:off x="586740" y="1330503"/>
              <a:ext cx="8563610" cy="4506953"/>
            </a:xfrm>
            <a:prstGeom prst="rect">
              <a:avLst/>
            </a:prstGeom>
            <a:solidFill>
              <a:schemeClr val="bg1"/>
            </a:solidFill>
            <a:ln w="28575">
              <a:noFill/>
              <a:headEnd type="none" w="med" len="med"/>
              <a:tailEnd type="none" w="med" len="med"/>
            </a:ln>
            <a:effectLst>
              <a:glow rad="101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0" name="Rectangle 499">
              <a:extLst>
                <a:ext uri="{FF2B5EF4-FFF2-40B4-BE49-F238E27FC236}">
                  <a16:creationId xmlns:a16="http://schemas.microsoft.com/office/drawing/2014/main" id="{7C8DB650-40AC-412D-9EE8-3A62B7BC2E0D}"/>
                </a:ext>
              </a:extLst>
            </p:cNvPr>
            <p:cNvSpPr/>
            <p:nvPr/>
          </p:nvSpPr>
          <p:spPr bwMode="auto">
            <a:xfrm>
              <a:off x="716616" y="1490021"/>
              <a:ext cx="2372986" cy="290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4" name="Rectangle 3">
            <a:extLst>
              <a:ext uri="{FF2B5EF4-FFF2-40B4-BE49-F238E27FC236}">
                <a16:creationId xmlns:a16="http://schemas.microsoft.com/office/drawing/2014/main" id="{24D2778A-2558-4C85-90EA-4CB12FE54FD4}"/>
              </a:ext>
            </a:extLst>
          </p:cNvPr>
          <p:cNvSpPr/>
          <p:nvPr/>
        </p:nvSpPr>
        <p:spPr bwMode="auto">
          <a:xfrm>
            <a:off x="184815" y="293230"/>
            <a:ext cx="2356362" cy="4885099"/>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ln>
                <a:solidFill>
                  <a:srgbClr val="2395EC"/>
                </a:solidFill>
              </a:ln>
              <a:solidFill>
                <a:schemeClr val="tx1">
                  <a:lumMod val="75000"/>
                  <a:lumOff val="25000"/>
                </a:schemeClr>
              </a:solidFill>
              <a:latin typeface="+mj-lt"/>
              <a:ea typeface="Segoe UI" pitchFamily="34" charset="0"/>
              <a:cs typeface="Segoe UI" pitchFamily="34" charset="0"/>
            </a:endParaRPr>
          </a:p>
        </p:txBody>
      </p:sp>
      <p:grpSp>
        <p:nvGrpSpPr>
          <p:cNvPr id="11" name="Group 10">
            <a:extLst>
              <a:ext uri="{FF2B5EF4-FFF2-40B4-BE49-F238E27FC236}">
                <a16:creationId xmlns:a16="http://schemas.microsoft.com/office/drawing/2014/main" id="{95AEAF12-920C-4545-BCCE-564D334AC2D3}"/>
              </a:ext>
            </a:extLst>
          </p:cNvPr>
          <p:cNvGrpSpPr/>
          <p:nvPr/>
        </p:nvGrpSpPr>
        <p:grpSpPr>
          <a:xfrm>
            <a:off x="665236" y="2775281"/>
            <a:ext cx="1575795" cy="835760"/>
            <a:chOff x="7082977" y="1690471"/>
            <a:chExt cx="1575795" cy="835760"/>
          </a:xfrm>
        </p:grpSpPr>
        <p:sp>
          <p:nvSpPr>
            <p:cNvPr id="5" name="TextBox 4">
              <a:extLst>
                <a:ext uri="{FF2B5EF4-FFF2-40B4-BE49-F238E27FC236}">
                  <a16:creationId xmlns:a16="http://schemas.microsoft.com/office/drawing/2014/main" id="{7B65CAF6-9EEB-4F7D-86DA-5522EC3281AB}"/>
                </a:ext>
              </a:extLst>
            </p:cNvPr>
            <p:cNvSpPr txBox="1"/>
            <p:nvPr/>
          </p:nvSpPr>
          <p:spPr>
            <a:xfrm>
              <a:off x="7874397" y="1918647"/>
              <a:ext cx="784375" cy="369332"/>
            </a:xfrm>
            <a:prstGeom prst="rect">
              <a:avLst/>
            </a:prstGeom>
            <a:noFill/>
          </p:spPr>
          <p:txBody>
            <a:bodyPr wrap="square" lIns="0" tIns="0" rIns="0" bIns="0" rtlCol="0" anchor="ctr">
              <a:spAutoFit/>
            </a:bodyPr>
            <a:lstStyle/>
            <a:p>
              <a:r>
                <a:rPr lang="en-US" sz="1200">
                  <a:solidFill>
                    <a:srgbClr val="202192"/>
                  </a:solidFill>
                  <a:latin typeface="+mj-lt"/>
                </a:rPr>
                <a:t>Actor</a:t>
              </a:r>
            </a:p>
            <a:p>
              <a:r>
                <a:rPr lang="en-US" sz="1200">
                  <a:solidFill>
                    <a:srgbClr val="202192"/>
                  </a:solidFill>
                  <a:latin typeface="+mj-lt"/>
                </a:rPr>
                <a:t>placement</a:t>
              </a:r>
            </a:p>
          </p:txBody>
        </p:sp>
        <p:grpSp>
          <p:nvGrpSpPr>
            <p:cNvPr id="6" name="Group 5">
              <a:extLst>
                <a:ext uri="{FF2B5EF4-FFF2-40B4-BE49-F238E27FC236}">
                  <a16:creationId xmlns:a16="http://schemas.microsoft.com/office/drawing/2014/main" id="{94530036-7610-48E7-94EF-4D7534A91F0A}"/>
                </a:ext>
              </a:extLst>
            </p:cNvPr>
            <p:cNvGrpSpPr/>
            <p:nvPr/>
          </p:nvGrpSpPr>
          <p:grpSpPr>
            <a:xfrm>
              <a:off x="7082977" y="1690471"/>
              <a:ext cx="716366" cy="835760"/>
              <a:chOff x="1021444" y="2381230"/>
              <a:chExt cx="843399" cy="983966"/>
            </a:xfrm>
          </p:grpSpPr>
          <p:grpSp>
            <p:nvGrpSpPr>
              <p:cNvPr id="7" name="Group 6">
                <a:extLst>
                  <a:ext uri="{FF2B5EF4-FFF2-40B4-BE49-F238E27FC236}">
                    <a16:creationId xmlns:a16="http://schemas.microsoft.com/office/drawing/2014/main" id="{04C7A885-06BD-4CBF-AD62-A6F00EFF6194}"/>
                  </a:ext>
                </a:extLst>
              </p:cNvPr>
              <p:cNvGrpSpPr/>
              <p:nvPr/>
            </p:nvGrpSpPr>
            <p:grpSpPr>
              <a:xfrm>
                <a:off x="1021444" y="2381230"/>
                <a:ext cx="843399" cy="983966"/>
                <a:chOff x="4597460" y="1724939"/>
                <a:chExt cx="843399" cy="983966"/>
              </a:xfrm>
            </p:grpSpPr>
            <p:pic>
              <p:nvPicPr>
                <p:cNvPr id="9" name="Graphic 8">
                  <a:extLst>
                    <a:ext uri="{FF2B5EF4-FFF2-40B4-BE49-F238E27FC236}">
                      <a16:creationId xmlns:a16="http://schemas.microsoft.com/office/drawing/2014/main" id="{BC6FAD81-29A2-443D-9B54-A6BBB7602A0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97460" y="1724939"/>
                  <a:ext cx="843399" cy="983966"/>
                </a:xfrm>
                <a:prstGeom prst="rect">
                  <a:avLst/>
                </a:prstGeom>
                <a:effectLst/>
              </p:spPr>
            </p:pic>
            <p:pic>
              <p:nvPicPr>
                <p:cNvPr id="10" name="Graphic 9">
                  <a:extLst>
                    <a:ext uri="{FF2B5EF4-FFF2-40B4-BE49-F238E27FC236}">
                      <a16:creationId xmlns:a16="http://schemas.microsoft.com/office/drawing/2014/main" id="{BDC71273-26DA-432A-9EAE-778A8D17DB3C}"/>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10685" b="10685"/>
                <a:stretch/>
              </p:blipFill>
              <p:spPr>
                <a:xfrm>
                  <a:off x="4723538" y="1863350"/>
                  <a:ext cx="568128" cy="446718"/>
                </a:xfrm>
                <a:prstGeom prst="rect">
                  <a:avLst/>
                </a:prstGeom>
              </p:spPr>
            </p:pic>
          </p:grpSp>
          <p:sp>
            <p:nvSpPr>
              <p:cNvPr id="8" name="TextBox 7">
                <a:extLst>
                  <a:ext uri="{FF2B5EF4-FFF2-40B4-BE49-F238E27FC236}">
                    <a16:creationId xmlns:a16="http://schemas.microsoft.com/office/drawing/2014/main" id="{21E34CA3-E9F6-4FB1-AA8A-31E07C652BCA}"/>
                  </a:ext>
                </a:extLst>
              </p:cNvPr>
              <p:cNvSpPr txBox="1"/>
              <p:nvPr/>
            </p:nvSpPr>
            <p:spPr>
              <a:xfrm>
                <a:off x="1109808" y="2913183"/>
                <a:ext cx="643556" cy="163059"/>
              </a:xfrm>
              <a:prstGeom prst="rect">
                <a:avLst/>
              </a:prstGeom>
              <a:noFill/>
            </p:spPr>
            <p:txBody>
              <a:bodyPr wrap="none" lIns="0" tIns="0" rIns="0" bIns="0" rtlCol="0">
                <a:spAutoFit/>
              </a:bodyPr>
              <a:lstStyle/>
              <a:p>
                <a:pPr algn="ctr"/>
                <a:r>
                  <a:rPr lang="en-US" sz="900">
                    <a:solidFill>
                      <a:srgbClr val="202192"/>
                    </a:solidFill>
                    <a:latin typeface="+mj-lt"/>
                  </a:rPr>
                  <a:t>Placement</a:t>
                </a:r>
              </a:p>
            </p:txBody>
          </p:sp>
        </p:grpSp>
      </p:grpSp>
      <p:sp>
        <p:nvSpPr>
          <p:cNvPr id="23" name="TextBox 22">
            <a:extLst>
              <a:ext uri="{FF2B5EF4-FFF2-40B4-BE49-F238E27FC236}">
                <a16:creationId xmlns:a16="http://schemas.microsoft.com/office/drawing/2014/main" id="{4780384E-19FB-4844-B2C2-30787994C355}"/>
              </a:ext>
            </a:extLst>
          </p:cNvPr>
          <p:cNvSpPr txBox="1"/>
          <p:nvPr/>
        </p:nvSpPr>
        <p:spPr>
          <a:xfrm>
            <a:off x="1418591" y="1924515"/>
            <a:ext cx="1103057" cy="369332"/>
          </a:xfrm>
          <a:prstGeom prst="rect">
            <a:avLst/>
          </a:prstGeom>
          <a:noFill/>
        </p:spPr>
        <p:txBody>
          <a:bodyPr wrap="square" lIns="0" tIns="0" rIns="0" bIns="0" rtlCol="0" anchor="ctr">
            <a:spAutoFit/>
          </a:bodyPr>
          <a:lstStyle/>
          <a:p>
            <a:r>
              <a:rPr lang="en-US" sz="1200" dirty="0">
                <a:solidFill>
                  <a:srgbClr val="202192"/>
                </a:solidFill>
                <a:latin typeface="+mj-lt"/>
              </a:rPr>
              <a:t>Consul agent server (leader)</a:t>
            </a:r>
          </a:p>
        </p:txBody>
      </p:sp>
      <p:sp>
        <p:nvSpPr>
          <p:cNvPr id="126" name="TextBox 125">
            <a:extLst>
              <a:ext uri="{FF2B5EF4-FFF2-40B4-BE49-F238E27FC236}">
                <a16:creationId xmlns:a16="http://schemas.microsoft.com/office/drawing/2014/main" id="{5A39C556-2B47-431E-B24D-7EAC185155B8}"/>
              </a:ext>
            </a:extLst>
          </p:cNvPr>
          <p:cNvSpPr txBox="1"/>
          <p:nvPr/>
        </p:nvSpPr>
        <p:spPr>
          <a:xfrm>
            <a:off x="2683693" y="2117019"/>
            <a:ext cx="877196" cy="484748"/>
          </a:xfrm>
          <a:prstGeom prst="rect">
            <a:avLst/>
          </a:prstGeom>
          <a:noFill/>
        </p:spPr>
        <p:txBody>
          <a:bodyPr wrap="square" lIns="0" tIns="0" rIns="0" bIns="0" rtlCol="0" anchor="ctr">
            <a:spAutoFit/>
          </a:bodyPr>
          <a:lstStyle/>
          <a:p>
            <a:pPr>
              <a:spcAft>
                <a:spcPts val="600"/>
              </a:spcAft>
            </a:pPr>
            <a:r>
              <a:rPr lang="en-US" sz="1050">
                <a:latin typeface="+mj-lt"/>
              </a:rPr>
              <a:t>Consul used for DNS name resolution</a:t>
            </a:r>
          </a:p>
        </p:txBody>
      </p:sp>
      <p:sp>
        <p:nvSpPr>
          <p:cNvPr id="7190" name="TextBox 7189">
            <a:extLst>
              <a:ext uri="{FF2B5EF4-FFF2-40B4-BE49-F238E27FC236}">
                <a16:creationId xmlns:a16="http://schemas.microsoft.com/office/drawing/2014/main" id="{61182353-23E4-44DA-B20A-F7CBC970FDC7}"/>
              </a:ext>
            </a:extLst>
          </p:cNvPr>
          <p:cNvSpPr txBox="1"/>
          <p:nvPr/>
        </p:nvSpPr>
        <p:spPr>
          <a:xfrm>
            <a:off x="2695021" y="3181219"/>
            <a:ext cx="816611" cy="615553"/>
          </a:xfrm>
          <a:prstGeom prst="rect">
            <a:avLst/>
          </a:prstGeom>
          <a:noFill/>
        </p:spPr>
        <p:txBody>
          <a:bodyPr wrap="square" lIns="0" tIns="0" rIns="0" bIns="0" rtlCol="0" anchor="t">
            <a:spAutoFit/>
          </a:bodyPr>
          <a:lstStyle/>
          <a:p>
            <a:pPr>
              <a:spcAft>
                <a:spcPts val="600"/>
              </a:spcAft>
            </a:pPr>
            <a:r>
              <a:rPr lang="en-US" sz="1000">
                <a:latin typeface="+mj-lt"/>
              </a:rPr>
              <a:t>Create mapping table of actor instances</a:t>
            </a:r>
          </a:p>
        </p:txBody>
      </p:sp>
      <p:sp>
        <p:nvSpPr>
          <p:cNvPr id="15" name="TextBox 14">
            <a:extLst>
              <a:ext uri="{FF2B5EF4-FFF2-40B4-BE49-F238E27FC236}">
                <a16:creationId xmlns:a16="http://schemas.microsoft.com/office/drawing/2014/main" id="{61BA95B4-B88F-44CF-B431-9A20DCFE4EBF}"/>
              </a:ext>
            </a:extLst>
          </p:cNvPr>
          <p:cNvSpPr txBox="1"/>
          <p:nvPr/>
        </p:nvSpPr>
        <p:spPr>
          <a:xfrm>
            <a:off x="1545102" y="4114609"/>
            <a:ext cx="850037" cy="553998"/>
          </a:xfrm>
          <a:prstGeom prst="rect">
            <a:avLst/>
          </a:prstGeom>
          <a:noFill/>
        </p:spPr>
        <p:txBody>
          <a:bodyPr wrap="squar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Cert authority</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&amp; identity</a:t>
            </a:r>
          </a:p>
        </p:txBody>
      </p:sp>
      <p:pic>
        <p:nvPicPr>
          <p:cNvPr id="19" name="Graphic 18">
            <a:extLst>
              <a:ext uri="{FF2B5EF4-FFF2-40B4-BE49-F238E27FC236}">
                <a16:creationId xmlns:a16="http://schemas.microsoft.com/office/drawing/2014/main" id="{A78B04C4-7909-4A80-B0A5-8244ACC2EC6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54412" y="3996245"/>
            <a:ext cx="716366" cy="835760"/>
          </a:xfrm>
          <a:prstGeom prst="rect">
            <a:avLst/>
          </a:prstGeom>
          <a:effectLst/>
        </p:spPr>
      </p:pic>
      <p:grpSp>
        <p:nvGrpSpPr>
          <p:cNvPr id="7195" name="Group 7194">
            <a:extLst>
              <a:ext uri="{FF2B5EF4-FFF2-40B4-BE49-F238E27FC236}">
                <a16:creationId xmlns:a16="http://schemas.microsoft.com/office/drawing/2014/main" id="{E2FFDC09-ACCE-43A2-9D6D-C64098137A2A}"/>
              </a:ext>
            </a:extLst>
          </p:cNvPr>
          <p:cNvGrpSpPr/>
          <p:nvPr/>
        </p:nvGrpSpPr>
        <p:grpSpPr>
          <a:xfrm>
            <a:off x="761500" y="4159035"/>
            <a:ext cx="482556" cy="460506"/>
            <a:chOff x="1157954" y="3712171"/>
            <a:chExt cx="482556" cy="460506"/>
          </a:xfrm>
        </p:grpSpPr>
        <p:pic>
          <p:nvPicPr>
            <p:cNvPr id="31" name="Graphic 30">
              <a:extLst>
                <a:ext uri="{FF2B5EF4-FFF2-40B4-BE49-F238E27FC236}">
                  <a16:creationId xmlns:a16="http://schemas.microsoft.com/office/drawing/2014/main" id="{1A61E0F4-CAF7-4478-B681-12696906F72F}"/>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10685" b="10685"/>
            <a:stretch/>
          </p:blipFill>
          <p:spPr>
            <a:xfrm>
              <a:off x="1157954" y="3712171"/>
              <a:ext cx="482556" cy="379433"/>
            </a:xfrm>
            <a:prstGeom prst="rect">
              <a:avLst/>
            </a:prstGeom>
          </p:spPr>
        </p:pic>
        <p:sp>
          <p:nvSpPr>
            <p:cNvPr id="32" name="TextBox 31">
              <a:extLst>
                <a:ext uri="{FF2B5EF4-FFF2-40B4-BE49-F238E27FC236}">
                  <a16:creationId xmlns:a16="http://schemas.microsoft.com/office/drawing/2014/main" id="{6F25CD09-5F3F-4DE7-986E-62F399D86E27}"/>
                </a:ext>
              </a:extLst>
            </p:cNvPr>
            <p:cNvSpPr txBox="1"/>
            <p:nvPr/>
          </p:nvSpPr>
          <p:spPr>
            <a:xfrm>
              <a:off x="1234502" y="4034178"/>
              <a:ext cx="335028" cy="138499"/>
            </a:xfrm>
            <a:prstGeom prst="rect">
              <a:avLst/>
            </a:prstGeom>
            <a:noFill/>
          </p:spPr>
          <p:txBody>
            <a:bodyPr wrap="none" lIns="0" tIns="0" rIns="0" bIns="0" rtlCol="0">
              <a:spAutoFit/>
            </a:bodyPr>
            <a:lstStyle/>
            <a:p>
              <a:pPr algn="ctr"/>
              <a:r>
                <a:rPr lang="en-US" sz="900">
                  <a:solidFill>
                    <a:srgbClr val="202192"/>
                  </a:solidFill>
                  <a:latin typeface="+mj-lt"/>
                </a:rPr>
                <a:t>Sentry</a:t>
              </a:r>
            </a:p>
          </p:txBody>
        </p:sp>
      </p:grpSp>
      <p:grpSp>
        <p:nvGrpSpPr>
          <p:cNvPr id="7194" name="Group 7193">
            <a:extLst>
              <a:ext uri="{FF2B5EF4-FFF2-40B4-BE49-F238E27FC236}">
                <a16:creationId xmlns:a16="http://schemas.microsoft.com/office/drawing/2014/main" id="{0DF25FE9-0F07-4691-8A6F-9FB6EB7F91FF}"/>
              </a:ext>
            </a:extLst>
          </p:cNvPr>
          <p:cNvGrpSpPr/>
          <p:nvPr/>
        </p:nvGrpSpPr>
        <p:grpSpPr>
          <a:xfrm>
            <a:off x="680657" y="1763126"/>
            <a:ext cx="645237" cy="677413"/>
            <a:chOff x="1055126" y="4626949"/>
            <a:chExt cx="645237" cy="677413"/>
          </a:xfrm>
        </p:grpSpPr>
        <p:sp>
          <p:nvSpPr>
            <p:cNvPr id="7183" name="Hexagon 7182">
              <a:extLst>
                <a:ext uri="{FF2B5EF4-FFF2-40B4-BE49-F238E27FC236}">
                  <a16:creationId xmlns:a16="http://schemas.microsoft.com/office/drawing/2014/main" id="{8088931A-415A-4D5F-A4BE-F78CCCFE0673}"/>
                </a:ext>
              </a:extLst>
            </p:cNvPr>
            <p:cNvSpPr/>
            <p:nvPr/>
          </p:nvSpPr>
          <p:spPr bwMode="auto">
            <a:xfrm rot="5400000">
              <a:off x="1039038" y="4643037"/>
              <a:ext cx="677413" cy="645237"/>
            </a:xfrm>
            <a:prstGeom prst="hexagon">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26" name="Picture 2" descr="Image result for hashicorp consul">
              <a:extLst>
                <a:ext uri="{FF2B5EF4-FFF2-40B4-BE49-F238E27FC236}">
                  <a16:creationId xmlns:a16="http://schemas.microsoft.com/office/drawing/2014/main" id="{B1F2292A-0432-4857-8ED0-D7CAC6D547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8533" y="4755784"/>
              <a:ext cx="392017" cy="429215"/>
            </a:xfrm>
            <a:prstGeom prst="rect">
              <a:avLst/>
            </a:prstGeom>
            <a:noFill/>
            <a:extLst>
              <a:ext uri="{909E8E84-426E-40DD-AFC4-6F175D3DCCD1}">
                <a14:hiddenFill xmlns:a14="http://schemas.microsoft.com/office/drawing/2010/main">
                  <a:solidFill>
                    <a:srgbClr val="FFFFFF"/>
                  </a:solidFill>
                </a14:hiddenFill>
              </a:ext>
            </a:extLst>
          </p:spPr>
        </p:pic>
      </p:grpSp>
      <p:sp>
        <p:nvSpPr>
          <p:cNvPr id="142" name="TextBox 141">
            <a:extLst>
              <a:ext uri="{FF2B5EF4-FFF2-40B4-BE49-F238E27FC236}">
                <a16:creationId xmlns:a16="http://schemas.microsoft.com/office/drawing/2014/main" id="{506680D9-1D3A-46D9-9819-7D2D90B84696}"/>
              </a:ext>
            </a:extLst>
          </p:cNvPr>
          <p:cNvSpPr txBox="1"/>
          <p:nvPr/>
        </p:nvSpPr>
        <p:spPr>
          <a:xfrm>
            <a:off x="2648677" y="4688185"/>
            <a:ext cx="960088" cy="1077218"/>
          </a:xfrm>
          <a:prstGeom prst="rect">
            <a:avLst/>
          </a:prstGeom>
          <a:noFill/>
        </p:spPr>
        <p:txBody>
          <a:bodyPr wrap="square" lIns="0" tIns="0" rIns="0" bIns="0" rtlCol="0" anchor="t">
            <a:spAutoFit/>
          </a:bodyPr>
          <a:lstStyle/>
          <a:p>
            <a:pPr lvl="0">
              <a:spcAft>
                <a:spcPts val="600"/>
              </a:spcAft>
              <a:defRPr/>
            </a:pPr>
            <a:r>
              <a:rPr lang="en-US" sz="1000" dirty="0">
                <a:solidFill>
                  <a:srgbClr val="000000"/>
                </a:solidFill>
                <a:latin typeface="Segoe UI Semibold"/>
              </a:rPr>
              <a:t>Assign Spiffe identity </a:t>
            </a:r>
          </a:p>
          <a:p>
            <a:pPr lvl="0">
              <a:spcAft>
                <a:spcPts val="600"/>
              </a:spcAft>
              <a:defRPr/>
            </a:pPr>
            <a:r>
              <a:rPr lang="en-US" sz="1000" dirty="0">
                <a:solidFill>
                  <a:srgbClr val="000000"/>
                </a:solidFill>
                <a:latin typeface="Segoe UI Semibold"/>
              </a:rPr>
              <a:t>Manage </a:t>
            </a:r>
            <a:r>
              <a:rPr kumimoji="0" lang="en-US" sz="1000" b="0" i="0" u="none" strike="noStrike" kern="1200" cap="none" spc="0" normalizeH="0" baseline="0" noProof="0" dirty="0">
                <a:ln>
                  <a:noFill/>
                </a:ln>
                <a:solidFill>
                  <a:srgbClr val="000000"/>
                </a:solidFill>
                <a:effectLst/>
                <a:uLnTx/>
                <a:uFillTx/>
                <a:latin typeface="Segoe UI Semibold"/>
                <a:ea typeface="+mn-ea"/>
                <a:cs typeface="+mn-cs"/>
              </a:rPr>
              <a:t>mTLS between services</a:t>
            </a:r>
          </a:p>
          <a:p>
            <a:pPr marL="0" marR="0" lvl="0" indent="0" algn="r" defTabSz="914400" rtl="0" eaLnBrk="1" fontAlgn="auto" latinLnBrk="0" hangingPunct="1">
              <a:lnSpc>
                <a:spcPct val="100000"/>
              </a:lnSpc>
              <a:spcBef>
                <a:spcPts val="0"/>
              </a:spcBef>
              <a:spcAft>
                <a:spcPts val="60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7189" name="Graphic 7188" descr="Safe">
            <a:extLst>
              <a:ext uri="{FF2B5EF4-FFF2-40B4-BE49-F238E27FC236}">
                <a16:creationId xmlns:a16="http://schemas.microsoft.com/office/drawing/2014/main" id="{E5C7CC80-154B-41A8-8378-1FD2352D78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1762" y="5196140"/>
            <a:ext cx="850038" cy="850038"/>
          </a:xfrm>
          <a:prstGeom prst="rect">
            <a:avLst/>
          </a:prstGeom>
        </p:spPr>
      </p:pic>
      <p:sp>
        <p:nvSpPr>
          <p:cNvPr id="189" name="Rectangle 188">
            <a:extLst>
              <a:ext uri="{FF2B5EF4-FFF2-40B4-BE49-F238E27FC236}">
                <a16:creationId xmlns:a16="http://schemas.microsoft.com/office/drawing/2014/main" id="{45C69A38-8B21-4C05-8B87-79DD1E717336}"/>
              </a:ext>
            </a:extLst>
          </p:cNvPr>
          <p:cNvSpPr/>
          <p:nvPr/>
        </p:nvSpPr>
        <p:spPr bwMode="auto">
          <a:xfrm>
            <a:off x="3558980" y="270996"/>
            <a:ext cx="2356362" cy="4925287"/>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ln>
                <a:solidFill>
                  <a:srgbClr val="2395EC"/>
                </a:solidFill>
              </a:ln>
              <a:solidFill>
                <a:schemeClr val="tx1">
                  <a:lumMod val="75000"/>
                  <a:lumOff val="25000"/>
                </a:schemeClr>
              </a:solidFill>
              <a:latin typeface="+mj-lt"/>
              <a:ea typeface="Segoe UI" pitchFamily="34" charset="0"/>
              <a:cs typeface="Segoe UI" pitchFamily="34" charset="0"/>
            </a:endParaRPr>
          </a:p>
        </p:txBody>
      </p:sp>
      <p:grpSp>
        <p:nvGrpSpPr>
          <p:cNvPr id="190" name="Group 189">
            <a:extLst>
              <a:ext uri="{FF2B5EF4-FFF2-40B4-BE49-F238E27FC236}">
                <a16:creationId xmlns:a16="http://schemas.microsoft.com/office/drawing/2014/main" id="{52B20492-FDA0-4F76-8F0C-8786679214D4}"/>
              </a:ext>
            </a:extLst>
          </p:cNvPr>
          <p:cNvGrpSpPr/>
          <p:nvPr/>
        </p:nvGrpSpPr>
        <p:grpSpPr>
          <a:xfrm>
            <a:off x="4039401" y="2756150"/>
            <a:ext cx="1575795" cy="835760"/>
            <a:chOff x="7082977" y="1690471"/>
            <a:chExt cx="1575795" cy="835760"/>
          </a:xfrm>
        </p:grpSpPr>
        <p:sp>
          <p:nvSpPr>
            <p:cNvPr id="191" name="TextBox 190">
              <a:extLst>
                <a:ext uri="{FF2B5EF4-FFF2-40B4-BE49-F238E27FC236}">
                  <a16:creationId xmlns:a16="http://schemas.microsoft.com/office/drawing/2014/main" id="{B58B014F-36A9-4128-B74E-2F0D29C70074}"/>
                </a:ext>
              </a:extLst>
            </p:cNvPr>
            <p:cNvSpPr txBox="1"/>
            <p:nvPr/>
          </p:nvSpPr>
          <p:spPr>
            <a:xfrm>
              <a:off x="7874397" y="1918647"/>
              <a:ext cx="784375" cy="369332"/>
            </a:xfrm>
            <a:prstGeom prst="rect">
              <a:avLst/>
            </a:prstGeom>
            <a:noFill/>
          </p:spPr>
          <p:txBody>
            <a:bodyPr wrap="square" lIns="0" tIns="0" rIns="0" bIns="0" rtlCol="0" anchor="ctr">
              <a:spAutoFit/>
            </a:bodyPr>
            <a:lstStyle/>
            <a:p>
              <a:r>
                <a:rPr lang="en-US" sz="1200">
                  <a:solidFill>
                    <a:srgbClr val="202192"/>
                  </a:solidFill>
                  <a:latin typeface="+mj-lt"/>
                </a:rPr>
                <a:t>Actor</a:t>
              </a:r>
            </a:p>
            <a:p>
              <a:r>
                <a:rPr lang="en-US" sz="1200">
                  <a:solidFill>
                    <a:srgbClr val="202192"/>
                  </a:solidFill>
                  <a:latin typeface="+mj-lt"/>
                </a:rPr>
                <a:t>placement</a:t>
              </a:r>
            </a:p>
          </p:txBody>
        </p:sp>
        <p:grpSp>
          <p:nvGrpSpPr>
            <p:cNvPr id="192" name="Group 191">
              <a:extLst>
                <a:ext uri="{FF2B5EF4-FFF2-40B4-BE49-F238E27FC236}">
                  <a16:creationId xmlns:a16="http://schemas.microsoft.com/office/drawing/2014/main" id="{00F3BAB7-58B5-4519-83BC-C16D2C660C1A}"/>
                </a:ext>
              </a:extLst>
            </p:cNvPr>
            <p:cNvGrpSpPr/>
            <p:nvPr/>
          </p:nvGrpSpPr>
          <p:grpSpPr>
            <a:xfrm>
              <a:off x="7082977" y="1690471"/>
              <a:ext cx="716366" cy="835760"/>
              <a:chOff x="1021444" y="2381230"/>
              <a:chExt cx="843399" cy="983966"/>
            </a:xfrm>
          </p:grpSpPr>
          <p:grpSp>
            <p:nvGrpSpPr>
              <p:cNvPr id="193" name="Group 192">
                <a:extLst>
                  <a:ext uri="{FF2B5EF4-FFF2-40B4-BE49-F238E27FC236}">
                    <a16:creationId xmlns:a16="http://schemas.microsoft.com/office/drawing/2014/main" id="{0EA84461-6FC3-4D05-A2AD-D356923BBC70}"/>
                  </a:ext>
                </a:extLst>
              </p:cNvPr>
              <p:cNvGrpSpPr/>
              <p:nvPr/>
            </p:nvGrpSpPr>
            <p:grpSpPr>
              <a:xfrm>
                <a:off x="1021444" y="2381230"/>
                <a:ext cx="843399" cy="983966"/>
                <a:chOff x="4597460" y="1724939"/>
                <a:chExt cx="843399" cy="983966"/>
              </a:xfrm>
            </p:grpSpPr>
            <p:pic>
              <p:nvPicPr>
                <p:cNvPr id="195" name="Graphic 194">
                  <a:extLst>
                    <a:ext uri="{FF2B5EF4-FFF2-40B4-BE49-F238E27FC236}">
                      <a16:creationId xmlns:a16="http://schemas.microsoft.com/office/drawing/2014/main" id="{090D9BDE-EF2B-45CF-B25D-18B4E3F6614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97460" y="1724939"/>
                  <a:ext cx="843399" cy="983966"/>
                </a:xfrm>
                <a:prstGeom prst="rect">
                  <a:avLst/>
                </a:prstGeom>
                <a:effectLst/>
              </p:spPr>
            </p:pic>
            <p:pic>
              <p:nvPicPr>
                <p:cNvPr id="196" name="Graphic 195">
                  <a:extLst>
                    <a:ext uri="{FF2B5EF4-FFF2-40B4-BE49-F238E27FC236}">
                      <a16:creationId xmlns:a16="http://schemas.microsoft.com/office/drawing/2014/main" id="{A760B441-F441-48FD-AB93-496084A327E6}"/>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10685" b="10685"/>
                <a:stretch/>
              </p:blipFill>
              <p:spPr>
                <a:xfrm>
                  <a:off x="4723538" y="1863350"/>
                  <a:ext cx="568128" cy="446718"/>
                </a:xfrm>
                <a:prstGeom prst="rect">
                  <a:avLst/>
                </a:prstGeom>
              </p:spPr>
            </p:pic>
          </p:grpSp>
          <p:sp>
            <p:nvSpPr>
              <p:cNvPr id="194" name="TextBox 193">
                <a:extLst>
                  <a:ext uri="{FF2B5EF4-FFF2-40B4-BE49-F238E27FC236}">
                    <a16:creationId xmlns:a16="http://schemas.microsoft.com/office/drawing/2014/main" id="{02A86AA3-82B1-430C-A2E8-54242E12A7E6}"/>
                  </a:ext>
                </a:extLst>
              </p:cNvPr>
              <p:cNvSpPr txBox="1"/>
              <p:nvPr/>
            </p:nvSpPr>
            <p:spPr>
              <a:xfrm>
                <a:off x="1109808" y="2913183"/>
                <a:ext cx="643556" cy="163059"/>
              </a:xfrm>
              <a:prstGeom prst="rect">
                <a:avLst/>
              </a:prstGeom>
              <a:noFill/>
            </p:spPr>
            <p:txBody>
              <a:bodyPr wrap="none" lIns="0" tIns="0" rIns="0" bIns="0" rtlCol="0">
                <a:spAutoFit/>
              </a:bodyPr>
              <a:lstStyle/>
              <a:p>
                <a:pPr algn="ctr"/>
                <a:r>
                  <a:rPr lang="en-US" sz="900">
                    <a:solidFill>
                      <a:srgbClr val="202192"/>
                    </a:solidFill>
                    <a:latin typeface="+mj-lt"/>
                  </a:rPr>
                  <a:t>Placement</a:t>
                </a:r>
              </a:p>
            </p:txBody>
          </p:sp>
        </p:grpSp>
      </p:grpSp>
      <p:sp>
        <p:nvSpPr>
          <p:cNvPr id="197" name="TextBox 196">
            <a:extLst>
              <a:ext uri="{FF2B5EF4-FFF2-40B4-BE49-F238E27FC236}">
                <a16:creationId xmlns:a16="http://schemas.microsoft.com/office/drawing/2014/main" id="{56CCDC56-FAEF-4A8E-99CA-17ED545FB158}"/>
              </a:ext>
            </a:extLst>
          </p:cNvPr>
          <p:cNvSpPr txBox="1"/>
          <p:nvPr/>
        </p:nvSpPr>
        <p:spPr>
          <a:xfrm>
            <a:off x="4770545" y="1872830"/>
            <a:ext cx="1168133" cy="369332"/>
          </a:xfrm>
          <a:prstGeom prst="rect">
            <a:avLst/>
          </a:prstGeom>
          <a:noFill/>
        </p:spPr>
        <p:txBody>
          <a:bodyPr wrap="square" lIns="0" tIns="0" rIns="0" bIns="0" rtlCol="0" anchor="ctr">
            <a:spAutoFit/>
          </a:bodyPr>
          <a:lstStyle/>
          <a:p>
            <a:r>
              <a:rPr lang="en-US" sz="1200" dirty="0">
                <a:solidFill>
                  <a:srgbClr val="202192"/>
                </a:solidFill>
                <a:latin typeface="+mj-lt"/>
              </a:rPr>
              <a:t>Consul agent server (follower)</a:t>
            </a:r>
          </a:p>
        </p:txBody>
      </p:sp>
      <p:sp>
        <p:nvSpPr>
          <p:cNvPr id="198" name="TextBox 197">
            <a:extLst>
              <a:ext uri="{FF2B5EF4-FFF2-40B4-BE49-F238E27FC236}">
                <a16:creationId xmlns:a16="http://schemas.microsoft.com/office/drawing/2014/main" id="{37F1045D-61E3-494F-AB59-61ADE627694D}"/>
              </a:ext>
            </a:extLst>
          </p:cNvPr>
          <p:cNvSpPr txBox="1"/>
          <p:nvPr/>
        </p:nvSpPr>
        <p:spPr>
          <a:xfrm>
            <a:off x="4919267" y="4095478"/>
            <a:ext cx="850037" cy="553998"/>
          </a:xfrm>
          <a:prstGeom prst="rect">
            <a:avLst/>
          </a:prstGeom>
          <a:noFill/>
        </p:spPr>
        <p:txBody>
          <a:bodyPr wrap="squar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Cert authority</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&amp; identity</a:t>
            </a:r>
          </a:p>
        </p:txBody>
      </p:sp>
      <p:pic>
        <p:nvPicPr>
          <p:cNvPr id="199" name="Graphic 198">
            <a:extLst>
              <a:ext uri="{FF2B5EF4-FFF2-40B4-BE49-F238E27FC236}">
                <a16:creationId xmlns:a16="http://schemas.microsoft.com/office/drawing/2014/main" id="{2349109F-12B6-4CCE-9642-FB3919D351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028577" y="3977114"/>
            <a:ext cx="716366" cy="835760"/>
          </a:xfrm>
          <a:prstGeom prst="rect">
            <a:avLst/>
          </a:prstGeom>
          <a:effectLst/>
        </p:spPr>
      </p:pic>
      <p:grpSp>
        <p:nvGrpSpPr>
          <p:cNvPr id="200" name="Group 199">
            <a:extLst>
              <a:ext uri="{FF2B5EF4-FFF2-40B4-BE49-F238E27FC236}">
                <a16:creationId xmlns:a16="http://schemas.microsoft.com/office/drawing/2014/main" id="{EC261268-3DA6-4961-967E-36EB25902C3F}"/>
              </a:ext>
            </a:extLst>
          </p:cNvPr>
          <p:cNvGrpSpPr/>
          <p:nvPr/>
        </p:nvGrpSpPr>
        <p:grpSpPr>
          <a:xfrm>
            <a:off x="4135665" y="4139904"/>
            <a:ext cx="482556" cy="460506"/>
            <a:chOff x="1157954" y="3712171"/>
            <a:chExt cx="482556" cy="460506"/>
          </a:xfrm>
        </p:grpSpPr>
        <p:pic>
          <p:nvPicPr>
            <p:cNvPr id="201" name="Graphic 200">
              <a:extLst>
                <a:ext uri="{FF2B5EF4-FFF2-40B4-BE49-F238E27FC236}">
                  <a16:creationId xmlns:a16="http://schemas.microsoft.com/office/drawing/2014/main" id="{2EF03785-A170-4220-AC36-80144D27BF04}"/>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10685" b="10685"/>
            <a:stretch/>
          </p:blipFill>
          <p:spPr>
            <a:xfrm>
              <a:off x="1157954" y="3712171"/>
              <a:ext cx="482556" cy="379433"/>
            </a:xfrm>
            <a:prstGeom prst="rect">
              <a:avLst/>
            </a:prstGeom>
          </p:spPr>
        </p:pic>
        <p:sp>
          <p:nvSpPr>
            <p:cNvPr id="202" name="TextBox 201">
              <a:extLst>
                <a:ext uri="{FF2B5EF4-FFF2-40B4-BE49-F238E27FC236}">
                  <a16:creationId xmlns:a16="http://schemas.microsoft.com/office/drawing/2014/main" id="{5D4C7F04-FAE9-4346-A258-6F4168F2FA64}"/>
                </a:ext>
              </a:extLst>
            </p:cNvPr>
            <p:cNvSpPr txBox="1"/>
            <p:nvPr/>
          </p:nvSpPr>
          <p:spPr>
            <a:xfrm>
              <a:off x="1234502" y="4034178"/>
              <a:ext cx="335028" cy="138499"/>
            </a:xfrm>
            <a:prstGeom prst="rect">
              <a:avLst/>
            </a:prstGeom>
            <a:noFill/>
          </p:spPr>
          <p:txBody>
            <a:bodyPr wrap="none" lIns="0" tIns="0" rIns="0" bIns="0" rtlCol="0">
              <a:spAutoFit/>
            </a:bodyPr>
            <a:lstStyle/>
            <a:p>
              <a:pPr algn="ctr"/>
              <a:r>
                <a:rPr lang="en-US" sz="900">
                  <a:solidFill>
                    <a:srgbClr val="202192"/>
                  </a:solidFill>
                  <a:latin typeface="+mj-lt"/>
                </a:rPr>
                <a:t>Sentry</a:t>
              </a:r>
            </a:p>
          </p:txBody>
        </p:sp>
      </p:grpSp>
      <p:grpSp>
        <p:nvGrpSpPr>
          <p:cNvPr id="203" name="Group 202">
            <a:extLst>
              <a:ext uri="{FF2B5EF4-FFF2-40B4-BE49-F238E27FC236}">
                <a16:creationId xmlns:a16="http://schemas.microsoft.com/office/drawing/2014/main" id="{5CA35029-2B59-4CEC-852B-0DD6EA144ABF}"/>
              </a:ext>
            </a:extLst>
          </p:cNvPr>
          <p:cNvGrpSpPr/>
          <p:nvPr/>
        </p:nvGrpSpPr>
        <p:grpSpPr>
          <a:xfrm>
            <a:off x="4054822" y="1743995"/>
            <a:ext cx="645237" cy="677413"/>
            <a:chOff x="1055126" y="4626949"/>
            <a:chExt cx="645237" cy="677413"/>
          </a:xfrm>
        </p:grpSpPr>
        <p:sp>
          <p:nvSpPr>
            <p:cNvPr id="204" name="Hexagon 203">
              <a:extLst>
                <a:ext uri="{FF2B5EF4-FFF2-40B4-BE49-F238E27FC236}">
                  <a16:creationId xmlns:a16="http://schemas.microsoft.com/office/drawing/2014/main" id="{8FF1E244-007E-4831-AD64-8C2F41700284}"/>
                </a:ext>
              </a:extLst>
            </p:cNvPr>
            <p:cNvSpPr/>
            <p:nvPr/>
          </p:nvSpPr>
          <p:spPr bwMode="auto">
            <a:xfrm rot="5400000">
              <a:off x="1039038" y="4643037"/>
              <a:ext cx="677413" cy="645237"/>
            </a:xfrm>
            <a:prstGeom prst="hexagon">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05" name="Picture 2" descr="Image result for hashicorp consul">
              <a:extLst>
                <a:ext uri="{FF2B5EF4-FFF2-40B4-BE49-F238E27FC236}">
                  <a16:creationId xmlns:a16="http://schemas.microsoft.com/office/drawing/2014/main" id="{84639F4E-E878-43F9-A60E-0868EDA126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8533" y="4755784"/>
              <a:ext cx="392017" cy="42921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178" name="Straight Arrow Connector 139">
            <a:extLst>
              <a:ext uri="{FF2B5EF4-FFF2-40B4-BE49-F238E27FC236}">
                <a16:creationId xmlns:a16="http://schemas.microsoft.com/office/drawing/2014/main" id="{A20D82C0-28BE-446F-99E9-115918B19827}"/>
              </a:ext>
            </a:extLst>
          </p:cNvPr>
          <p:cNvCxnSpPr>
            <a:cxnSpLocks/>
            <a:stCxn id="204" idx="0"/>
            <a:endCxn id="7183" idx="0"/>
          </p:cNvCxnSpPr>
          <p:nvPr/>
        </p:nvCxnSpPr>
        <p:spPr>
          <a:xfrm rot="5400000">
            <a:off x="2680793" y="743891"/>
            <a:ext cx="19131" cy="3374165"/>
          </a:xfrm>
          <a:prstGeom prst="bentConnector3">
            <a:avLst>
              <a:gd name="adj1" fmla="val 1241864"/>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A3D22BB1-2A42-4BA8-BC3E-314D9301BF1C}"/>
              </a:ext>
            </a:extLst>
          </p:cNvPr>
          <p:cNvSpPr/>
          <p:nvPr/>
        </p:nvSpPr>
        <p:spPr bwMode="auto">
          <a:xfrm>
            <a:off x="6964202" y="270996"/>
            <a:ext cx="2356362" cy="5008570"/>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ln>
                <a:solidFill>
                  <a:srgbClr val="2395EC"/>
                </a:solidFill>
              </a:ln>
              <a:solidFill>
                <a:schemeClr val="tx1">
                  <a:lumMod val="75000"/>
                  <a:lumOff val="25000"/>
                </a:schemeClr>
              </a:solidFill>
              <a:latin typeface="+mj-lt"/>
              <a:ea typeface="Segoe UI" pitchFamily="34" charset="0"/>
              <a:cs typeface="Segoe UI" pitchFamily="34" charset="0"/>
            </a:endParaRPr>
          </a:p>
        </p:txBody>
      </p:sp>
      <p:grpSp>
        <p:nvGrpSpPr>
          <p:cNvPr id="209" name="Group 208">
            <a:extLst>
              <a:ext uri="{FF2B5EF4-FFF2-40B4-BE49-F238E27FC236}">
                <a16:creationId xmlns:a16="http://schemas.microsoft.com/office/drawing/2014/main" id="{62B68D7C-2490-4423-936A-C2E5710DF9DA}"/>
              </a:ext>
            </a:extLst>
          </p:cNvPr>
          <p:cNvGrpSpPr/>
          <p:nvPr/>
        </p:nvGrpSpPr>
        <p:grpSpPr>
          <a:xfrm>
            <a:off x="7435281" y="2740812"/>
            <a:ext cx="1575795" cy="835760"/>
            <a:chOff x="7082977" y="1690471"/>
            <a:chExt cx="1575795" cy="835760"/>
          </a:xfrm>
        </p:grpSpPr>
        <p:sp>
          <p:nvSpPr>
            <p:cNvPr id="210" name="TextBox 209">
              <a:extLst>
                <a:ext uri="{FF2B5EF4-FFF2-40B4-BE49-F238E27FC236}">
                  <a16:creationId xmlns:a16="http://schemas.microsoft.com/office/drawing/2014/main" id="{53BF78F6-B96F-4818-A7BB-51DCABDA19AB}"/>
                </a:ext>
              </a:extLst>
            </p:cNvPr>
            <p:cNvSpPr txBox="1"/>
            <p:nvPr/>
          </p:nvSpPr>
          <p:spPr>
            <a:xfrm>
              <a:off x="7874397" y="1918647"/>
              <a:ext cx="784375" cy="369332"/>
            </a:xfrm>
            <a:prstGeom prst="rect">
              <a:avLst/>
            </a:prstGeom>
            <a:noFill/>
          </p:spPr>
          <p:txBody>
            <a:bodyPr wrap="square" lIns="0" tIns="0" rIns="0" bIns="0" rtlCol="0" anchor="ctr">
              <a:spAutoFit/>
            </a:bodyPr>
            <a:lstStyle/>
            <a:p>
              <a:r>
                <a:rPr lang="en-US" sz="1200">
                  <a:solidFill>
                    <a:srgbClr val="202192"/>
                  </a:solidFill>
                  <a:latin typeface="+mj-lt"/>
                </a:rPr>
                <a:t>Actor</a:t>
              </a:r>
            </a:p>
            <a:p>
              <a:r>
                <a:rPr lang="en-US" sz="1200">
                  <a:solidFill>
                    <a:srgbClr val="202192"/>
                  </a:solidFill>
                  <a:latin typeface="+mj-lt"/>
                </a:rPr>
                <a:t>placement</a:t>
              </a:r>
            </a:p>
          </p:txBody>
        </p:sp>
        <p:grpSp>
          <p:nvGrpSpPr>
            <p:cNvPr id="211" name="Group 210">
              <a:extLst>
                <a:ext uri="{FF2B5EF4-FFF2-40B4-BE49-F238E27FC236}">
                  <a16:creationId xmlns:a16="http://schemas.microsoft.com/office/drawing/2014/main" id="{A68844DF-376B-416C-9FFD-8D9B0F372358}"/>
                </a:ext>
              </a:extLst>
            </p:cNvPr>
            <p:cNvGrpSpPr/>
            <p:nvPr/>
          </p:nvGrpSpPr>
          <p:grpSpPr>
            <a:xfrm>
              <a:off x="7082977" y="1690471"/>
              <a:ext cx="716366" cy="835760"/>
              <a:chOff x="1021444" y="2381230"/>
              <a:chExt cx="843399" cy="983966"/>
            </a:xfrm>
          </p:grpSpPr>
          <p:grpSp>
            <p:nvGrpSpPr>
              <p:cNvPr id="212" name="Group 211">
                <a:extLst>
                  <a:ext uri="{FF2B5EF4-FFF2-40B4-BE49-F238E27FC236}">
                    <a16:creationId xmlns:a16="http://schemas.microsoft.com/office/drawing/2014/main" id="{81E0F47A-38DF-4B1B-9DD0-BEDDFA78DC30}"/>
                  </a:ext>
                </a:extLst>
              </p:cNvPr>
              <p:cNvGrpSpPr/>
              <p:nvPr/>
            </p:nvGrpSpPr>
            <p:grpSpPr>
              <a:xfrm>
                <a:off x="1021444" y="2381230"/>
                <a:ext cx="843399" cy="983966"/>
                <a:chOff x="4597460" y="1724939"/>
                <a:chExt cx="843399" cy="983966"/>
              </a:xfrm>
            </p:grpSpPr>
            <p:pic>
              <p:nvPicPr>
                <p:cNvPr id="214" name="Graphic 213">
                  <a:extLst>
                    <a:ext uri="{FF2B5EF4-FFF2-40B4-BE49-F238E27FC236}">
                      <a16:creationId xmlns:a16="http://schemas.microsoft.com/office/drawing/2014/main" id="{25379835-10AE-488C-9582-2CD097C9669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97460" y="1724939"/>
                  <a:ext cx="843399" cy="983966"/>
                </a:xfrm>
                <a:prstGeom prst="rect">
                  <a:avLst/>
                </a:prstGeom>
                <a:effectLst/>
              </p:spPr>
            </p:pic>
            <p:pic>
              <p:nvPicPr>
                <p:cNvPr id="215" name="Graphic 214">
                  <a:extLst>
                    <a:ext uri="{FF2B5EF4-FFF2-40B4-BE49-F238E27FC236}">
                      <a16:creationId xmlns:a16="http://schemas.microsoft.com/office/drawing/2014/main" id="{E0DB48F8-55B9-4BA2-848C-8AE67AC3646D}"/>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10685" b="10685"/>
                <a:stretch/>
              </p:blipFill>
              <p:spPr>
                <a:xfrm>
                  <a:off x="4723538" y="1863350"/>
                  <a:ext cx="568128" cy="446718"/>
                </a:xfrm>
                <a:prstGeom prst="rect">
                  <a:avLst/>
                </a:prstGeom>
              </p:spPr>
            </p:pic>
          </p:grpSp>
          <p:sp>
            <p:nvSpPr>
              <p:cNvPr id="213" name="TextBox 212">
                <a:extLst>
                  <a:ext uri="{FF2B5EF4-FFF2-40B4-BE49-F238E27FC236}">
                    <a16:creationId xmlns:a16="http://schemas.microsoft.com/office/drawing/2014/main" id="{7E1DE91E-042D-4D67-9C42-9261210ECFDE}"/>
                  </a:ext>
                </a:extLst>
              </p:cNvPr>
              <p:cNvSpPr txBox="1"/>
              <p:nvPr/>
            </p:nvSpPr>
            <p:spPr>
              <a:xfrm>
                <a:off x="1109808" y="2913183"/>
                <a:ext cx="643556" cy="163059"/>
              </a:xfrm>
              <a:prstGeom prst="rect">
                <a:avLst/>
              </a:prstGeom>
              <a:noFill/>
            </p:spPr>
            <p:txBody>
              <a:bodyPr wrap="none" lIns="0" tIns="0" rIns="0" bIns="0" rtlCol="0">
                <a:spAutoFit/>
              </a:bodyPr>
              <a:lstStyle/>
              <a:p>
                <a:pPr algn="ctr"/>
                <a:r>
                  <a:rPr lang="en-US" sz="900">
                    <a:solidFill>
                      <a:srgbClr val="202192"/>
                    </a:solidFill>
                    <a:latin typeface="+mj-lt"/>
                  </a:rPr>
                  <a:t>Placement</a:t>
                </a:r>
              </a:p>
            </p:txBody>
          </p:sp>
        </p:grpSp>
      </p:grpSp>
      <p:sp>
        <p:nvSpPr>
          <p:cNvPr id="216" name="TextBox 215">
            <a:extLst>
              <a:ext uri="{FF2B5EF4-FFF2-40B4-BE49-F238E27FC236}">
                <a16:creationId xmlns:a16="http://schemas.microsoft.com/office/drawing/2014/main" id="{9D464DE1-6587-4D3A-BE8E-59B19BAF4176}"/>
              </a:ext>
            </a:extLst>
          </p:cNvPr>
          <p:cNvSpPr txBox="1"/>
          <p:nvPr/>
        </p:nvSpPr>
        <p:spPr>
          <a:xfrm>
            <a:off x="8165276" y="1907464"/>
            <a:ext cx="1202329" cy="369332"/>
          </a:xfrm>
          <a:prstGeom prst="rect">
            <a:avLst/>
          </a:prstGeom>
          <a:noFill/>
        </p:spPr>
        <p:txBody>
          <a:bodyPr wrap="square" lIns="0" tIns="0" rIns="0" bIns="0" rtlCol="0" anchor="ctr">
            <a:spAutoFit/>
          </a:bodyPr>
          <a:lstStyle/>
          <a:p>
            <a:r>
              <a:rPr lang="en-US" sz="1200" dirty="0">
                <a:solidFill>
                  <a:srgbClr val="202192"/>
                </a:solidFill>
                <a:latin typeface="+mj-lt"/>
              </a:rPr>
              <a:t>Consul agent server (follower)</a:t>
            </a:r>
          </a:p>
        </p:txBody>
      </p:sp>
      <p:sp>
        <p:nvSpPr>
          <p:cNvPr id="217" name="TextBox 216">
            <a:extLst>
              <a:ext uri="{FF2B5EF4-FFF2-40B4-BE49-F238E27FC236}">
                <a16:creationId xmlns:a16="http://schemas.microsoft.com/office/drawing/2014/main" id="{2A613EEA-D577-4ACA-85B4-8EAF3EFE7F15}"/>
              </a:ext>
            </a:extLst>
          </p:cNvPr>
          <p:cNvSpPr txBox="1"/>
          <p:nvPr/>
        </p:nvSpPr>
        <p:spPr>
          <a:xfrm>
            <a:off x="8315147" y="4080140"/>
            <a:ext cx="850037" cy="553998"/>
          </a:xfrm>
          <a:prstGeom prst="rect">
            <a:avLst/>
          </a:prstGeom>
          <a:noFill/>
        </p:spPr>
        <p:txBody>
          <a:bodyPr wrap="squar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Cert authority</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&amp; identity</a:t>
            </a:r>
          </a:p>
        </p:txBody>
      </p:sp>
      <p:pic>
        <p:nvPicPr>
          <p:cNvPr id="218" name="Graphic 217">
            <a:extLst>
              <a:ext uri="{FF2B5EF4-FFF2-40B4-BE49-F238E27FC236}">
                <a16:creationId xmlns:a16="http://schemas.microsoft.com/office/drawing/2014/main" id="{05D128BA-FBB6-4C9D-B317-E16C8EAF14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424457" y="3961776"/>
            <a:ext cx="716366" cy="835760"/>
          </a:xfrm>
          <a:prstGeom prst="rect">
            <a:avLst/>
          </a:prstGeom>
          <a:effectLst/>
        </p:spPr>
      </p:pic>
      <p:grpSp>
        <p:nvGrpSpPr>
          <p:cNvPr id="219" name="Group 218">
            <a:extLst>
              <a:ext uri="{FF2B5EF4-FFF2-40B4-BE49-F238E27FC236}">
                <a16:creationId xmlns:a16="http://schemas.microsoft.com/office/drawing/2014/main" id="{ECD02034-58CB-4C11-9593-DEC4843CDB5A}"/>
              </a:ext>
            </a:extLst>
          </p:cNvPr>
          <p:cNvGrpSpPr/>
          <p:nvPr/>
        </p:nvGrpSpPr>
        <p:grpSpPr>
          <a:xfrm>
            <a:off x="7531545" y="4124566"/>
            <a:ext cx="482556" cy="460506"/>
            <a:chOff x="1157954" y="3712171"/>
            <a:chExt cx="482556" cy="460506"/>
          </a:xfrm>
        </p:grpSpPr>
        <p:pic>
          <p:nvPicPr>
            <p:cNvPr id="220" name="Graphic 219">
              <a:extLst>
                <a:ext uri="{FF2B5EF4-FFF2-40B4-BE49-F238E27FC236}">
                  <a16:creationId xmlns:a16="http://schemas.microsoft.com/office/drawing/2014/main" id="{D2A768DB-9542-46ED-B7A1-5611CB184A83}"/>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10685" b="10685"/>
            <a:stretch/>
          </p:blipFill>
          <p:spPr>
            <a:xfrm>
              <a:off x="1157954" y="3712171"/>
              <a:ext cx="482556" cy="379433"/>
            </a:xfrm>
            <a:prstGeom prst="rect">
              <a:avLst/>
            </a:prstGeom>
          </p:spPr>
        </p:pic>
        <p:sp>
          <p:nvSpPr>
            <p:cNvPr id="221" name="TextBox 220">
              <a:extLst>
                <a:ext uri="{FF2B5EF4-FFF2-40B4-BE49-F238E27FC236}">
                  <a16:creationId xmlns:a16="http://schemas.microsoft.com/office/drawing/2014/main" id="{A69C8F95-F892-48A8-B4B8-53C8AEEC750D}"/>
                </a:ext>
              </a:extLst>
            </p:cNvPr>
            <p:cNvSpPr txBox="1"/>
            <p:nvPr/>
          </p:nvSpPr>
          <p:spPr>
            <a:xfrm>
              <a:off x="1234502" y="4034178"/>
              <a:ext cx="335028" cy="138499"/>
            </a:xfrm>
            <a:prstGeom prst="rect">
              <a:avLst/>
            </a:prstGeom>
            <a:noFill/>
          </p:spPr>
          <p:txBody>
            <a:bodyPr wrap="none" lIns="0" tIns="0" rIns="0" bIns="0" rtlCol="0">
              <a:spAutoFit/>
            </a:bodyPr>
            <a:lstStyle/>
            <a:p>
              <a:pPr algn="ctr"/>
              <a:r>
                <a:rPr lang="en-US" sz="900">
                  <a:solidFill>
                    <a:srgbClr val="202192"/>
                  </a:solidFill>
                  <a:latin typeface="+mj-lt"/>
                </a:rPr>
                <a:t>Sentry</a:t>
              </a:r>
            </a:p>
          </p:txBody>
        </p:sp>
      </p:grpSp>
      <p:grpSp>
        <p:nvGrpSpPr>
          <p:cNvPr id="222" name="Group 221">
            <a:extLst>
              <a:ext uri="{FF2B5EF4-FFF2-40B4-BE49-F238E27FC236}">
                <a16:creationId xmlns:a16="http://schemas.microsoft.com/office/drawing/2014/main" id="{8AEDCA46-91BE-4A23-B427-50AB536166A3}"/>
              </a:ext>
            </a:extLst>
          </p:cNvPr>
          <p:cNvGrpSpPr/>
          <p:nvPr/>
        </p:nvGrpSpPr>
        <p:grpSpPr>
          <a:xfrm>
            <a:off x="7450702" y="1728657"/>
            <a:ext cx="645237" cy="677413"/>
            <a:chOff x="1055126" y="4626949"/>
            <a:chExt cx="645237" cy="677413"/>
          </a:xfrm>
        </p:grpSpPr>
        <p:sp>
          <p:nvSpPr>
            <p:cNvPr id="223" name="Hexagon 222">
              <a:extLst>
                <a:ext uri="{FF2B5EF4-FFF2-40B4-BE49-F238E27FC236}">
                  <a16:creationId xmlns:a16="http://schemas.microsoft.com/office/drawing/2014/main" id="{B8C330D2-8BBA-4B28-9455-340530C7AE8D}"/>
                </a:ext>
              </a:extLst>
            </p:cNvPr>
            <p:cNvSpPr/>
            <p:nvPr/>
          </p:nvSpPr>
          <p:spPr bwMode="auto">
            <a:xfrm rot="5400000">
              <a:off x="1039038" y="4643037"/>
              <a:ext cx="677413" cy="645237"/>
            </a:xfrm>
            <a:prstGeom prst="hexagon">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24" name="Picture 2" descr="Image result for hashicorp consul">
              <a:extLst>
                <a:ext uri="{FF2B5EF4-FFF2-40B4-BE49-F238E27FC236}">
                  <a16:creationId xmlns:a16="http://schemas.microsoft.com/office/drawing/2014/main" id="{5C3253CA-6F92-4F63-B5D5-15A1AF480C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8533" y="4755784"/>
              <a:ext cx="392017" cy="42921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5" name="Straight Arrow Connector 139">
            <a:extLst>
              <a:ext uri="{FF2B5EF4-FFF2-40B4-BE49-F238E27FC236}">
                <a16:creationId xmlns:a16="http://schemas.microsoft.com/office/drawing/2014/main" id="{86D0BC0A-C921-426B-9DAC-1F3BDB0BB30A}"/>
              </a:ext>
            </a:extLst>
          </p:cNvPr>
          <p:cNvCxnSpPr>
            <a:cxnSpLocks/>
            <a:stCxn id="204" idx="0"/>
            <a:endCxn id="223" idx="0"/>
          </p:cNvCxnSpPr>
          <p:nvPr/>
        </p:nvCxnSpPr>
        <p:spPr>
          <a:xfrm rot="5400000" flipH="1" flipV="1">
            <a:off x="6067711" y="715799"/>
            <a:ext cx="15338" cy="3395880"/>
          </a:xfrm>
          <a:prstGeom prst="bentConnector3">
            <a:avLst>
              <a:gd name="adj1" fmla="val -1557093"/>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92" name="Straight Arrow Connector 137">
            <a:extLst>
              <a:ext uri="{FF2B5EF4-FFF2-40B4-BE49-F238E27FC236}">
                <a16:creationId xmlns:a16="http://schemas.microsoft.com/office/drawing/2014/main" id="{06EB6882-EF6B-4DCA-9B90-F2CD3C98D11B}"/>
              </a:ext>
            </a:extLst>
          </p:cNvPr>
          <p:cNvCxnSpPr>
            <a:cxnSpLocks/>
            <a:endCxn id="7189" idx="3"/>
          </p:cNvCxnSpPr>
          <p:nvPr/>
        </p:nvCxnSpPr>
        <p:spPr>
          <a:xfrm rot="10800000" flipV="1">
            <a:off x="5091801" y="4844377"/>
            <a:ext cx="2965159" cy="776781"/>
          </a:xfrm>
          <a:prstGeom prst="bentConnector3">
            <a:avLst>
              <a:gd name="adj1" fmla="val 167"/>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139">
            <a:extLst>
              <a:ext uri="{FF2B5EF4-FFF2-40B4-BE49-F238E27FC236}">
                <a16:creationId xmlns:a16="http://schemas.microsoft.com/office/drawing/2014/main" id="{78F92DEA-BDC4-4866-A1EA-23D22B560404}"/>
              </a:ext>
            </a:extLst>
          </p:cNvPr>
          <p:cNvCxnSpPr>
            <a:cxnSpLocks/>
            <a:stCxn id="195" idx="2"/>
            <a:endCxn id="9" idx="2"/>
          </p:cNvCxnSpPr>
          <p:nvPr/>
        </p:nvCxnSpPr>
        <p:spPr>
          <a:xfrm rot="5400000">
            <a:off x="2700937" y="1914393"/>
            <a:ext cx="19131" cy="3374165"/>
          </a:xfrm>
          <a:prstGeom prst="bentConnector3">
            <a:avLst>
              <a:gd name="adj1" fmla="val 1232847"/>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211" name="Straight Arrow Connector 137">
            <a:extLst>
              <a:ext uri="{FF2B5EF4-FFF2-40B4-BE49-F238E27FC236}">
                <a16:creationId xmlns:a16="http://schemas.microsoft.com/office/drawing/2014/main" id="{7717C4BC-5020-4681-949E-1DA8D9B22592}"/>
              </a:ext>
            </a:extLst>
          </p:cNvPr>
          <p:cNvCxnSpPr>
            <a:cxnSpLocks/>
            <a:endCxn id="7189" idx="1"/>
          </p:cNvCxnSpPr>
          <p:nvPr/>
        </p:nvCxnSpPr>
        <p:spPr>
          <a:xfrm>
            <a:off x="740291" y="4808409"/>
            <a:ext cx="3501471" cy="812750"/>
          </a:xfrm>
          <a:prstGeom prst="bentConnector3">
            <a:avLst>
              <a:gd name="adj1" fmla="val 4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18" name="Straight Arrow Connector 137">
            <a:extLst>
              <a:ext uri="{FF2B5EF4-FFF2-40B4-BE49-F238E27FC236}">
                <a16:creationId xmlns:a16="http://schemas.microsoft.com/office/drawing/2014/main" id="{4CCF6FF2-373E-434A-A770-AA4362F4D93C}"/>
              </a:ext>
            </a:extLst>
          </p:cNvPr>
          <p:cNvCxnSpPr>
            <a:cxnSpLocks/>
          </p:cNvCxnSpPr>
          <p:nvPr/>
        </p:nvCxnSpPr>
        <p:spPr>
          <a:xfrm rot="5400000">
            <a:off x="4449751" y="5007560"/>
            <a:ext cx="446760" cy="12700"/>
          </a:xfrm>
          <a:prstGeom prst="bentConnector3">
            <a:avLst>
              <a:gd name="adj1" fmla="val 94494"/>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139">
            <a:extLst>
              <a:ext uri="{FF2B5EF4-FFF2-40B4-BE49-F238E27FC236}">
                <a16:creationId xmlns:a16="http://schemas.microsoft.com/office/drawing/2014/main" id="{0A4A9E6E-A5D4-4BFF-9A49-3EF6CC07E04F}"/>
              </a:ext>
            </a:extLst>
          </p:cNvPr>
          <p:cNvCxnSpPr>
            <a:cxnSpLocks/>
            <a:stCxn id="195" idx="2"/>
            <a:endCxn id="214" idx="2"/>
          </p:cNvCxnSpPr>
          <p:nvPr/>
        </p:nvCxnSpPr>
        <p:spPr>
          <a:xfrm rot="5400000" flipH="1" flipV="1">
            <a:off x="6087855" y="1886301"/>
            <a:ext cx="15338" cy="3395880"/>
          </a:xfrm>
          <a:prstGeom prst="bentConnector3">
            <a:avLst>
              <a:gd name="adj1" fmla="val -1578048"/>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1" name="Straight Arrow Connector 139">
            <a:extLst>
              <a:ext uri="{FF2B5EF4-FFF2-40B4-BE49-F238E27FC236}">
                <a16:creationId xmlns:a16="http://schemas.microsoft.com/office/drawing/2014/main" id="{5208C08C-2750-4718-BD93-9C3F39E800EC}"/>
              </a:ext>
            </a:extLst>
          </p:cNvPr>
          <p:cNvCxnSpPr>
            <a:cxnSpLocks/>
          </p:cNvCxnSpPr>
          <p:nvPr/>
        </p:nvCxnSpPr>
        <p:spPr>
          <a:xfrm rot="5400000" flipH="1" flipV="1">
            <a:off x="2658581" y="3145867"/>
            <a:ext cx="19131" cy="3374165"/>
          </a:xfrm>
          <a:prstGeom prst="bentConnector3">
            <a:avLst>
              <a:gd name="adj1" fmla="val -1132847"/>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2" name="Straight Arrow Connector 139">
            <a:extLst>
              <a:ext uri="{FF2B5EF4-FFF2-40B4-BE49-F238E27FC236}">
                <a16:creationId xmlns:a16="http://schemas.microsoft.com/office/drawing/2014/main" id="{DE4560AF-B051-4D7B-B965-31BCC57894F9}"/>
              </a:ext>
            </a:extLst>
          </p:cNvPr>
          <p:cNvCxnSpPr>
            <a:cxnSpLocks/>
          </p:cNvCxnSpPr>
          <p:nvPr/>
        </p:nvCxnSpPr>
        <p:spPr>
          <a:xfrm rot="5400000" flipH="1" flipV="1">
            <a:off x="6046527" y="3113647"/>
            <a:ext cx="15338" cy="3395880"/>
          </a:xfrm>
          <a:prstGeom prst="bentConnector3">
            <a:avLst>
              <a:gd name="adj1" fmla="val -1577435"/>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332" name="Group 331">
            <a:extLst>
              <a:ext uri="{FF2B5EF4-FFF2-40B4-BE49-F238E27FC236}">
                <a16:creationId xmlns:a16="http://schemas.microsoft.com/office/drawing/2014/main" id="{89529EFF-55AD-4D13-8E42-CD73C22D40C4}"/>
              </a:ext>
            </a:extLst>
          </p:cNvPr>
          <p:cNvGrpSpPr/>
          <p:nvPr/>
        </p:nvGrpSpPr>
        <p:grpSpPr>
          <a:xfrm>
            <a:off x="9831593" y="178123"/>
            <a:ext cx="2138288" cy="5898386"/>
            <a:chOff x="9824328" y="449915"/>
            <a:chExt cx="2138288" cy="5898386"/>
          </a:xfrm>
        </p:grpSpPr>
        <p:grpSp>
          <p:nvGrpSpPr>
            <p:cNvPr id="333" name="Group 332">
              <a:extLst>
                <a:ext uri="{FF2B5EF4-FFF2-40B4-BE49-F238E27FC236}">
                  <a16:creationId xmlns:a16="http://schemas.microsoft.com/office/drawing/2014/main" id="{E362DA05-C5EB-426D-BE3F-1249BDA8605B}"/>
                </a:ext>
              </a:extLst>
            </p:cNvPr>
            <p:cNvGrpSpPr/>
            <p:nvPr/>
          </p:nvGrpSpPr>
          <p:grpSpPr>
            <a:xfrm>
              <a:off x="9824328" y="449915"/>
              <a:ext cx="2138288" cy="5898386"/>
              <a:chOff x="9824328" y="743826"/>
              <a:chExt cx="2138288" cy="5898386"/>
            </a:xfrm>
          </p:grpSpPr>
          <p:grpSp>
            <p:nvGrpSpPr>
              <p:cNvPr id="339" name="Group 338">
                <a:extLst>
                  <a:ext uri="{FF2B5EF4-FFF2-40B4-BE49-F238E27FC236}">
                    <a16:creationId xmlns:a16="http://schemas.microsoft.com/office/drawing/2014/main" id="{46E7A2E6-728C-42A4-AEC5-E12C19BCB046}"/>
                  </a:ext>
                </a:extLst>
              </p:cNvPr>
              <p:cNvGrpSpPr/>
              <p:nvPr/>
            </p:nvGrpSpPr>
            <p:grpSpPr>
              <a:xfrm>
                <a:off x="9824328" y="743826"/>
                <a:ext cx="2138288" cy="4981508"/>
                <a:chOff x="9785226" y="1290559"/>
                <a:chExt cx="2138288" cy="4981508"/>
              </a:xfrm>
            </p:grpSpPr>
            <p:grpSp>
              <p:nvGrpSpPr>
                <p:cNvPr id="341" name="Group 340">
                  <a:extLst>
                    <a:ext uri="{FF2B5EF4-FFF2-40B4-BE49-F238E27FC236}">
                      <a16:creationId xmlns:a16="http://schemas.microsoft.com/office/drawing/2014/main" id="{4FCBCF31-CAC9-46E8-8B3F-6A7FB9D9B2E3}"/>
                    </a:ext>
                  </a:extLst>
                </p:cNvPr>
                <p:cNvGrpSpPr/>
                <p:nvPr/>
              </p:nvGrpSpPr>
              <p:grpSpPr>
                <a:xfrm>
                  <a:off x="10203788" y="1730810"/>
                  <a:ext cx="1718387" cy="639938"/>
                  <a:chOff x="9924112" y="485174"/>
                  <a:chExt cx="1718387" cy="639938"/>
                </a:xfrm>
              </p:grpSpPr>
              <p:sp>
                <p:nvSpPr>
                  <p:cNvPr id="355" name="Rounded Rectangle 5">
                    <a:extLst>
                      <a:ext uri="{FF2B5EF4-FFF2-40B4-BE49-F238E27FC236}">
                        <a16:creationId xmlns:a16="http://schemas.microsoft.com/office/drawing/2014/main" id="{B5F56FBC-6FFA-4C07-BB0C-51829DC702FE}"/>
                      </a:ext>
                    </a:extLst>
                  </p:cNvPr>
                  <p:cNvSpPr/>
                  <p:nvPr/>
                </p:nvSpPr>
                <p:spPr bwMode="auto">
                  <a:xfrm>
                    <a:off x="9924112" y="485174"/>
                    <a:ext cx="1718387"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State Stores</a:t>
                    </a:r>
                  </a:p>
                </p:txBody>
              </p:sp>
              <p:pic>
                <p:nvPicPr>
                  <p:cNvPr id="356" name="Graphic 355">
                    <a:extLst>
                      <a:ext uri="{FF2B5EF4-FFF2-40B4-BE49-F238E27FC236}">
                        <a16:creationId xmlns:a16="http://schemas.microsoft.com/office/drawing/2014/main" id="{08D2EB77-32AF-4EE7-A2C1-CBCDA48BC4CB}"/>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102326" y="563829"/>
                    <a:ext cx="298842" cy="489176"/>
                  </a:xfrm>
                  <a:prstGeom prst="rect">
                    <a:avLst/>
                  </a:prstGeom>
                </p:spPr>
              </p:pic>
            </p:grpSp>
            <p:grpSp>
              <p:nvGrpSpPr>
                <p:cNvPr id="342" name="Group 341">
                  <a:extLst>
                    <a:ext uri="{FF2B5EF4-FFF2-40B4-BE49-F238E27FC236}">
                      <a16:creationId xmlns:a16="http://schemas.microsoft.com/office/drawing/2014/main" id="{7C31EF7D-E65B-4067-9B93-116B3786C799}"/>
                    </a:ext>
                  </a:extLst>
                </p:cNvPr>
                <p:cNvGrpSpPr/>
                <p:nvPr/>
              </p:nvGrpSpPr>
              <p:grpSpPr>
                <a:xfrm>
                  <a:off x="10203788" y="2704507"/>
                  <a:ext cx="1718388" cy="639938"/>
                  <a:chOff x="9924112" y="1688138"/>
                  <a:chExt cx="1718388" cy="639938"/>
                </a:xfrm>
              </p:grpSpPr>
              <p:sp>
                <p:nvSpPr>
                  <p:cNvPr id="353" name="Rounded Rectangle 5">
                    <a:extLst>
                      <a:ext uri="{FF2B5EF4-FFF2-40B4-BE49-F238E27FC236}">
                        <a16:creationId xmlns:a16="http://schemas.microsoft.com/office/drawing/2014/main" id="{694F20C3-6713-4C69-A26B-AF11F975D11F}"/>
                      </a:ext>
                    </a:extLst>
                  </p:cNvPr>
                  <p:cNvSpPr/>
                  <p:nvPr/>
                </p:nvSpPr>
                <p:spPr bwMode="auto">
                  <a:xfrm>
                    <a:off x="9924112" y="1688138"/>
                    <a:ext cx="1718388"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PubSub</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dirty="0">
                        <a:solidFill>
                          <a:srgbClr val="000000"/>
                        </a:solidFill>
                        <a:latin typeface="Segoe UI Semibold"/>
                      </a:rPr>
                      <a:t>Brokers</a:t>
                    </a:r>
                    <a:endParaRPr kumimoji="0" lang="en-US" sz="12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354" name="Graphic 353">
                    <a:extLst>
                      <a:ext uri="{FF2B5EF4-FFF2-40B4-BE49-F238E27FC236}">
                        <a16:creationId xmlns:a16="http://schemas.microsoft.com/office/drawing/2014/main" id="{A599F8AE-F4F0-4435-8709-8805ED3BA126}"/>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10036536" y="1910025"/>
                    <a:ext cx="430421" cy="218797"/>
                  </a:xfrm>
                  <a:prstGeom prst="rect">
                    <a:avLst/>
                  </a:prstGeom>
                </p:spPr>
              </p:pic>
            </p:grpSp>
            <p:grpSp>
              <p:nvGrpSpPr>
                <p:cNvPr id="343" name="Group 342">
                  <a:extLst>
                    <a:ext uri="{FF2B5EF4-FFF2-40B4-BE49-F238E27FC236}">
                      <a16:creationId xmlns:a16="http://schemas.microsoft.com/office/drawing/2014/main" id="{832AA286-A74E-4FF0-B6D4-835FEF30BC2C}"/>
                    </a:ext>
                  </a:extLst>
                </p:cNvPr>
                <p:cNvGrpSpPr/>
                <p:nvPr/>
              </p:nvGrpSpPr>
              <p:grpSpPr>
                <a:xfrm>
                  <a:off x="10203788" y="4651901"/>
                  <a:ext cx="1719726" cy="639938"/>
                  <a:chOff x="9922477" y="4094066"/>
                  <a:chExt cx="1719726" cy="639938"/>
                </a:xfrm>
              </p:grpSpPr>
              <p:sp>
                <p:nvSpPr>
                  <p:cNvPr id="351" name="Rounded Rectangle 5">
                    <a:extLst>
                      <a:ext uri="{FF2B5EF4-FFF2-40B4-BE49-F238E27FC236}">
                        <a16:creationId xmlns:a16="http://schemas.microsoft.com/office/drawing/2014/main" id="{5E692F2A-4502-409D-9F5F-B975DBF6111A}"/>
                      </a:ext>
                    </a:extLst>
                  </p:cNvPr>
                  <p:cNvSpPr/>
                  <p:nvPr/>
                </p:nvSpPr>
                <p:spPr bwMode="auto">
                  <a:xfrm>
                    <a:off x="9922477" y="4094066"/>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Secret </a:t>
                    </a:r>
                    <a:r>
                      <a:rPr lang="en-US" sz="1200">
                        <a:solidFill>
                          <a:srgbClr val="000000"/>
                        </a:solidFill>
                        <a:latin typeface="Segoe UI Semibold"/>
                      </a:rPr>
                      <a:t>Stores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52" name="Graphic 351">
                    <a:extLst>
                      <a:ext uri="{FF2B5EF4-FFF2-40B4-BE49-F238E27FC236}">
                        <a16:creationId xmlns:a16="http://schemas.microsoft.com/office/drawing/2014/main" id="{54933D94-11F6-4FC5-924E-049433A734C2}"/>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10054571" y="4204576"/>
                    <a:ext cx="352530" cy="441552"/>
                  </a:xfrm>
                  <a:prstGeom prst="rect">
                    <a:avLst/>
                  </a:prstGeom>
                </p:spPr>
              </p:pic>
            </p:grpSp>
            <p:grpSp>
              <p:nvGrpSpPr>
                <p:cNvPr id="344" name="Group 343">
                  <a:extLst>
                    <a:ext uri="{FF2B5EF4-FFF2-40B4-BE49-F238E27FC236}">
                      <a16:creationId xmlns:a16="http://schemas.microsoft.com/office/drawing/2014/main" id="{817C0C3E-F9D5-441E-A3BD-EC3B9588B195}"/>
                    </a:ext>
                  </a:extLst>
                </p:cNvPr>
                <p:cNvGrpSpPr/>
                <p:nvPr/>
              </p:nvGrpSpPr>
              <p:grpSpPr>
                <a:xfrm>
                  <a:off x="10203788" y="3684735"/>
                  <a:ext cx="1719726" cy="639938"/>
                  <a:chOff x="9922479" y="2897633"/>
                  <a:chExt cx="1719726" cy="639938"/>
                </a:xfrm>
              </p:grpSpPr>
              <p:sp>
                <p:nvSpPr>
                  <p:cNvPr id="349" name="Rounded Rectangle 5">
                    <a:extLst>
                      <a:ext uri="{FF2B5EF4-FFF2-40B4-BE49-F238E27FC236}">
                        <a16:creationId xmlns:a16="http://schemas.microsoft.com/office/drawing/2014/main" id="{25717DAE-03AD-4B1F-8F17-4FC6218C5EAE}"/>
                      </a:ext>
                    </a:extLst>
                  </p:cNvPr>
                  <p:cNvSpPr/>
                  <p:nvPr/>
                </p:nvSpPr>
                <p:spPr bwMode="auto">
                  <a:xfrm>
                    <a:off x="9922479" y="2897633"/>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&amp; Triggers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50" name="Graphic 349">
                    <a:extLst>
                      <a:ext uri="{FF2B5EF4-FFF2-40B4-BE49-F238E27FC236}">
                        <a16:creationId xmlns:a16="http://schemas.microsoft.com/office/drawing/2014/main" id="{E51B40B1-85EE-4D97-867E-B113C3FC9ADA}"/>
                      </a:ext>
                    </a:extLst>
                  </p:cNvPr>
                  <p:cNvPicPr>
                    <a:picLocks noChangeAspect="1"/>
                  </p:cNvPicPr>
                  <p:nvPr/>
                </p:nvPicPr>
                <p: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9986967" y="3030645"/>
                    <a:ext cx="479990" cy="383486"/>
                  </a:xfrm>
                  <a:prstGeom prst="rect">
                    <a:avLst/>
                  </a:prstGeom>
                </p:spPr>
              </p:pic>
            </p:grpSp>
            <p:grpSp>
              <p:nvGrpSpPr>
                <p:cNvPr id="345" name="Group 344">
                  <a:extLst>
                    <a:ext uri="{FF2B5EF4-FFF2-40B4-BE49-F238E27FC236}">
                      <a16:creationId xmlns:a16="http://schemas.microsoft.com/office/drawing/2014/main" id="{78D45D52-5D88-4EAF-9CCB-F573CB84F97A}"/>
                    </a:ext>
                  </a:extLst>
                </p:cNvPr>
                <p:cNvGrpSpPr/>
                <p:nvPr/>
              </p:nvGrpSpPr>
              <p:grpSpPr>
                <a:xfrm>
                  <a:off x="10205129" y="5632129"/>
                  <a:ext cx="1718385" cy="639938"/>
                  <a:chOff x="9924113" y="5303560"/>
                  <a:chExt cx="1718385" cy="639938"/>
                </a:xfrm>
              </p:grpSpPr>
              <p:sp>
                <p:nvSpPr>
                  <p:cNvPr id="347" name="Rounded Rectangle 5">
                    <a:extLst>
                      <a:ext uri="{FF2B5EF4-FFF2-40B4-BE49-F238E27FC236}">
                        <a16:creationId xmlns:a16="http://schemas.microsoft.com/office/drawing/2014/main" id="{F6F39193-B9D5-4762-BEA1-911CEE078FDD}"/>
                      </a:ext>
                    </a:extLst>
                  </p:cNvPr>
                  <p:cNvSpPr/>
                  <p:nvPr/>
                </p:nvSpPr>
                <p:spPr bwMode="auto">
                  <a:xfrm>
                    <a:off x="9924113" y="5303560"/>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Observability</a:t>
                    </a:r>
                  </a:p>
                </p:txBody>
              </p:sp>
              <p:pic>
                <p:nvPicPr>
                  <p:cNvPr id="348" name="Graphic 347">
                    <a:extLst>
                      <a:ext uri="{FF2B5EF4-FFF2-40B4-BE49-F238E27FC236}">
                        <a16:creationId xmlns:a16="http://schemas.microsoft.com/office/drawing/2014/main" id="{4BD1D7B8-C6AD-48FD-9108-7B72D22FA9D8}"/>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rcRect/>
                  <a:stretch/>
                </p:blipFill>
                <p:spPr>
                  <a:xfrm>
                    <a:off x="10008418" y="5403615"/>
                    <a:ext cx="486655" cy="416934"/>
                  </a:xfrm>
                  <a:prstGeom prst="rect">
                    <a:avLst/>
                  </a:prstGeom>
                </p:spPr>
              </p:pic>
            </p:grpSp>
            <p:sp>
              <p:nvSpPr>
                <p:cNvPr id="346" name="TextBox 345">
                  <a:extLst>
                    <a:ext uri="{FF2B5EF4-FFF2-40B4-BE49-F238E27FC236}">
                      <a16:creationId xmlns:a16="http://schemas.microsoft.com/office/drawing/2014/main" id="{F77A0C5A-0C60-4968-BC9F-D25997F5AB0B}"/>
                    </a:ext>
                  </a:extLst>
                </p:cNvPr>
                <p:cNvSpPr txBox="1"/>
                <p:nvPr/>
              </p:nvSpPr>
              <p:spPr>
                <a:xfrm>
                  <a:off x="9785226" y="1290559"/>
                  <a:ext cx="2123979" cy="307777"/>
                </a:xfrm>
                <a:prstGeom prst="rect">
                  <a:avLst/>
                </a:prstGeom>
                <a:noFill/>
              </p:spPr>
              <p:txBody>
                <a:bodyPr wrap="none" lIns="0" tIns="0" rIns="0" bIns="0" rtlCol="0">
                  <a:spAutoFit/>
                </a:bodyPr>
                <a:lstStyle/>
                <a:p>
                  <a:pPr algn="ctr"/>
                  <a:r>
                    <a:rPr lang="en-US" sz="2000" dirty="0">
                      <a:solidFill>
                        <a:srgbClr val="202192"/>
                      </a:solidFill>
                      <a:latin typeface="+mj-lt"/>
                    </a:rPr>
                    <a:t>Dapr Components</a:t>
                  </a:r>
                </a:p>
              </p:txBody>
            </p:sp>
          </p:grpSp>
          <p:sp>
            <p:nvSpPr>
              <p:cNvPr id="340" name="Rounded Rectangle 5">
                <a:extLst>
                  <a:ext uri="{FF2B5EF4-FFF2-40B4-BE49-F238E27FC236}">
                    <a16:creationId xmlns:a16="http://schemas.microsoft.com/office/drawing/2014/main" id="{D4EA1F80-F708-4FA2-996E-15A7A8FE601E}"/>
                  </a:ext>
                </a:extLst>
              </p:cNvPr>
              <p:cNvSpPr/>
              <p:nvPr/>
            </p:nvSpPr>
            <p:spPr bwMode="auto">
              <a:xfrm>
                <a:off x="10229922" y="6002274"/>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Configuration</a:t>
                </a:r>
              </a:p>
            </p:txBody>
          </p:sp>
        </p:grpSp>
        <p:grpSp>
          <p:nvGrpSpPr>
            <p:cNvPr id="334" name="Group 333">
              <a:extLst>
                <a:ext uri="{FF2B5EF4-FFF2-40B4-BE49-F238E27FC236}">
                  <a16:creationId xmlns:a16="http://schemas.microsoft.com/office/drawing/2014/main" id="{97146BB3-EE2D-496F-AA95-C263151F153E}"/>
                </a:ext>
              </a:extLst>
            </p:cNvPr>
            <p:cNvGrpSpPr/>
            <p:nvPr/>
          </p:nvGrpSpPr>
          <p:grpSpPr>
            <a:xfrm>
              <a:off x="10427490" y="5845607"/>
              <a:ext cx="314386" cy="283042"/>
              <a:chOff x="10615894" y="4992231"/>
              <a:chExt cx="269485" cy="266405"/>
            </a:xfrm>
          </p:grpSpPr>
          <p:sp>
            <p:nvSpPr>
              <p:cNvPr id="335" name="Freeform: Shape 334">
                <a:extLst>
                  <a:ext uri="{FF2B5EF4-FFF2-40B4-BE49-F238E27FC236}">
                    <a16:creationId xmlns:a16="http://schemas.microsoft.com/office/drawing/2014/main" id="{91F3FB5E-2203-46E2-AF91-F251808998FA}"/>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202192"/>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36" name="Freeform: Shape 335">
                <a:extLst>
                  <a:ext uri="{FF2B5EF4-FFF2-40B4-BE49-F238E27FC236}">
                    <a16:creationId xmlns:a16="http://schemas.microsoft.com/office/drawing/2014/main" id="{6231DD7A-847B-4682-BCFE-D958F201E83D}"/>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202192"/>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37" name="Freeform: Shape 336">
                <a:extLst>
                  <a:ext uri="{FF2B5EF4-FFF2-40B4-BE49-F238E27FC236}">
                    <a16:creationId xmlns:a16="http://schemas.microsoft.com/office/drawing/2014/main" id="{4FF28FC6-2F07-49B4-80FF-789C99800CA1}"/>
                  </a:ext>
                </a:extLst>
              </p:cNvPr>
              <p:cNvSpPr/>
              <p:nvPr/>
            </p:nvSpPr>
            <p:spPr>
              <a:xfrm>
                <a:off x="10801253" y="4992231"/>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202192"/>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38" name="Freeform: Shape 337">
                <a:extLst>
                  <a:ext uri="{FF2B5EF4-FFF2-40B4-BE49-F238E27FC236}">
                    <a16:creationId xmlns:a16="http://schemas.microsoft.com/office/drawing/2014/main" id="{B5581775-5D21-42FA-8AAF-0977AB8CAAA5}"/>
                  </a:ext>
                </a:extLst>
              </p:cNvPr>
              <p:cNvSpPr/>
              <p:nvPr/>
            </p:nvSpPr>
            <p:spPr>
              <a:xfrm>
                <a:off x="10615894" y="4992235"/>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357" name="Group 356">
            <a:extLst>
              <a:ext uri="{FF2B5EF4-FFF2-40B4-BE49-F238E27FC236}">
                <a16:creationId xmlns:a16="http://schemas.microsoft.com/office/drawing/2014/main" id="{EBB08BDE-4893-4340-8B12-3E5C53AD5975}"/>
              </a:ext>
            </a:extLst>
          </p:cNvPr>
          <p:cNvGrpSpPr/>
          <p:nvPr/>
        </p:nvGrpSpPr>
        <p:grpSpPr>
          <a:xfrm>
            <a:off x="9614772" y="853644"/>
            <a:ext cx="629459" cy="4950524"/>
            <a:chOff x="9614772" y="1403602"/>
            <a:chExt cx="629459" cy="4950524"/>
          </a:xfrm>
        </p:grpSpPr>
        <p:grpSp>
          <p:nvGrpSpPr>
            <p:cNvPr id="358" name="Group 357">
              <a:extLst>
                <a:ext uri="{FF2B5EF4-FFF2-40B4-BE49-F238E27FC236}">
                  <a16:creationId xmlns:a16="http://schemas.microsoft.com/office/drawing/2014/main" id="{6CE06AFC-E984-4215-AAAE-282303CFCA7C}"/>
                </a:ext>
              </a:extLst>
            </p:cNvPr>
            <p:cNvGrpSpPr/>
            <p:nvPr/>
          </p:nvGrpSpPr>
          <p:grpSpPr>
            <a:xfrm>
              <a:off x="9614773" y="1403602"/>
              <a:ext cx="629458" cy="4103164"/>
              <a:chOff x="9614773" y="1403602"/>
              <a:chExt cx="629458" cy="4103164"/>
            </a:xfrm>
          </p:grpSpPr>
          <p:cxnSp>
            <p:nvCxnSpPr>
              <p:cNvPr id="365" name="Straight Arrow Connector 364">
                <a:extLst>
                  <a:ext uri="{FF2B5EF4-FFF2-40B4-BE49-F238E27FC236}">
                    <a16:creationId xmlns:a16="http://schemas.microsoft.com/office/drawing/2014/main" id="{33AF7485-48B8-499F-82F8-0EF67A7106D3}"/>
                  </a:ext>
                </a:extLst>
              </p:cNvPr>
              <p:cNvCxnSpPr>
                <a:cxnSpLocks/>
                <a:endCxn id="388" idx="6"/>
              </p:cNvCxnSpPr>
              <p:nvPr/>
            </p:nvCxnSpPr>
            <p:spPr>
              <a:xfrm flipH="1">
                <a:off x="9933035" y="1504046"/>
                <a:ext cx="309855" cy="174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6" name="Rectangle 28">
                <a:extLst>
                  <a:ext uri="{FF2B5EF4-FFF2-40B4-BE49-F238E27FC236}">
                    <a16:creationId xmlns:a16="http://schemas.microsoft.com/office/drawing/2014/main" id="{057D26F1-DDE6-4A4F-8669-05E665A74D87}"/>
                  </a:ext>
                </a:extLst>
              </p:cNvPr>
              <p:cNvSpPr/>
              <p:nvPr/>
            </p:nvSpPr>
            <p:spPr bwMode="auto">
              <a:xfrm rot="5400000">
                <a:off x="7756807" y="3368913"/>
                <a:ext cx="3899750" cy="182416"/>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367" name="Straight Arrow Connector 366">
                <a:extLst>
                  <a:ext uri="{FF2B5EF4-FFF2-40B4-BE49-F238E27FC236}">
                    <a16:creationId xmlns:a16="http://schemas.microsoft.com/office/drawing/2014/main" id="{B1799D6A-7EBC-41B6-86D2-D4FF818BD502}"/>
                  </a:ext>
                </a:extLst>
              </p:cNvPr>
              <p:cNvCxnSpPr>
                <a:cxnSpLocks/>
                <a:endCxn id="385" idx="3"/>
              </p:cNvCxnSpPr>
              <p:nvPr/>
            </p:nvCxnSpPr>
            <p:spPr>
              <a:xfrm>
                <a:off x="9615474" y="2478532"/>
                <a:ext cx="175815"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6E7FD1CE-4BD9-4811-AEC1-117C7324782E}"/>
                  </a:ext>
                </a:extLst>
              </p:cNvPr>
              <p:cNvCxnSpPr>
                <a:cxnSpLocks/>
                <a:endCxn id="383" idx="3"/>
              </p:cNvCxnSpPr>
              <p:nvPr/>
            </p:nvCxnSpPr>
            <p:spPr>
              <a:xfrm>
                <a:off x="9625423" y="4421225"/>
                <a:ext cx="169213" cy="426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69" name="Group 368">
                <a:extLst>
                  <a:ext uri="{FF2B5EF4-FFF2-40B4-BE49-F238E27FC236}">
                    <a16:creationId xmlns:a16="http://schemas.microsoft.com/office/drawing/2014/main" id="{6D6EA9F0-161D-41E7-B864-2C20EA6598F9}"/>
                  </a:ext>
                </a:extLst>
              </p:cNvPr>
              <p:cNvGrpSpPr/>
              <p:nvPr/>
            </p:nvGrpSpPr>
            <p:grpSpPr>
              <a:xfrm>
                <a:off x="9791289" y="3350598"/>
                <a:ext cx="188418" cy="204368"/>
                <a:chOff x="6207667" y="1018040"/>
                <a:chExt cx="248285" cy="269304"/>
              </a:xfrm>
            </p:grpSpPr>
            <p:sp>
              <p:nvSpPr>
                <p:cNvPr id="389" name="Freeform: Shape 388">
                  <a:extLst>
                    <a:ext uri="{FF2B5EF4-FFF2-40B4-BE49-F238E27FC236}">
                      <a16:creationId xmlns:a16="http://schemas.microsoft.com/office/drawing/2014/main" id="{C410F7FC-10A5-42CB-9580-F5E0A8BB0634}"/>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0" name="Oval 389">
                  <a:extLst>
                    <a:ext uri="{FF2B5EF4-FFF2-40B4-BE49-F238E27FC236}">
                      <a16:creationId xmlns:a16="http://schemas.microsoft.com/office/drawing/2014/main" id="{F8760549-475F-4221-8605-FD497D3EDBBB}"/>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70" name="Group 369">
                <a:extLst>
                  <a:ext uri="{FF2B5EF4-FFF2-40B4-BE49-F238E27FC236}">
                    <a16:creationId xmlns:a16="http://schemas.microsoft.com/office/drawing/2014/main" id="{6D69A4FD-7476-45F2-990B-9FAA6B5F044B}"/>
                  </a:ext>
                </a:extLst>
              </p:cNvPr>
              <p:cNvGrpSpPr/>
              <p:nvPr/>
            </p:nvGrpSpPr>
            <p:grpSpPr>
              <a:xfrm>
                <a:off x="9791289" y="1403602"/>
                <a:ext cx="188418" cy="204368"/>
                <a:chOff x="6207667" y="1018040"/>
                <a:chExt cx="248285" cy="269304"/>
              </a:xfrm>
            </p:grpSpPr>
            <p:sp>
              <p:nvSpPr>
                <p:cNvPr id="387" name="Freeform: Shape 386">
                  <a:extLst>
                    <a:ext uri="{FF2B5EF4-FFF2-40B4-BE49-F238E27FC236}">
                      <a16:creationId xmlns:a16="http://schemas.microsoft.com/office/drawing/2014/main" id="{2F9B64FD-ECF7-4493-83C4-796036426941}"/>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88" name="Oval 387">
                  <a:extLst>
                    <a:ext uri="{FF2B5EF4-FFF2-40B4-BE49-F238E27FC236}">
                      <a16:creationId xmlns:a16="http://schemas.microsoft.com/office/drawing/2014/main" id="{FB18A34A-37BF-481A-B67F-08DBF14011B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71" name="Group 370">
                <a:extLst>
                  <a:ext uri="{FF2B5EF4-FFF2-40B4-BE49-F238E27FC236}">
                    <a16:creationId xmlns:a16="http://schemas.microsoft.com/office/drawing/2014/main" id="{DEE680A8-4F23-4AEC-96ED-1B0366C1D906}"/>
                  </a:ext>
                </a:extLst>
              </p:cNvPr>
              <p:cNvGrpSpPr/>
              <p:nvPr/>
            </p:nvGrpSpPr>
            <p:grpSpPr>
              <a:xfrm>
                <a:off x="9791289" y="2376732"/>
                <a:ext cx="188418" cy="204368"/>
                <a:chOff x="6207667" y="1018040"/>
                <a:chExt cx="248285" cy="269304"/>
              </a:xfrm>
            </p:grpSpPr>
            <p:sp>
              <p:nvSpPr>
                <p:cNvPr id="385" name="Freeform: Shape 384">
                  <a:extLst>
                    <a:ext uri="{FF2B5EF4-FFF2-40B4-BE49-F238E27FC236}">
                      <a16:creationId xmlns:a16="http://schemas.microsoft.com/office/drawing/2014/main" id="{6C0C2617-DD6A-4865-AB00-91334EF1451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86" name="Oval 385">
                  <a:extLst>
                    <a:ext uri="{FF2B5EF4-FFF2-40B4-BE49-F238E27FC236}">
                      <a16:creationId xmlns:a16="http://schemas.microsoft.com/office/drawing/2014/main" id="{9DEBE3D9-A9E9-4EBF-AF29-974AA2DCD056}"/>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72" name="Group 371">
                <a:extLst>
                  <a:ext uri="{FF2B5EF4-FFF2-40B4-BE49-F238E27FC236}">
                    <a16:creationId xmlns:a16="http://schemas.microsoft.com/office/drawing/2014/main" id="{6ADAC19B-4A6C-4947-AE26-826B6D73808E}"/>
                  </a:ext>
                </a:extLst>
              </p:cNvPr>
              <p:cNvGrpSpPr/>
              <p:nvPr/>
            </p:nvGrpSpPr>
            <p:grpSpPr>
              <a:xfrm>
                <a:off x="9794636" y="4323305"/>
                <a:ext cx="188418" cy="204368"/>
                <a:chOff x="6207667" y="1018040"/>
                <a:chExt cx="248285" cy="269304"/>
              </a:xfrm>
            </p:grpSpPr>
            <p:sp>
              <p:nvSpPr>
                <p:cNvPr id="383" name="Freeform: Shape 382">
                  <a:extLst>
                    <a:ext uri="{FF2B5EF4-FFF2-40B4-BE49-F238E27FC236}">
                      <a16:creationId xmlns:a16="http://schemas.microsoft.com/office/drawing/2014/main" id="{DDBBB8EB-E8C4-4FF2-A229-6B409C8EF884}"/>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84" name="Oval 383">
                  <a:extLst>
                    <a:ext uri="{FF2B5EF4-FFF2-40B4-BE49-F238E27FC236}">
                      <a16:creationId xmlns:a16="http://schemas.microsoft.com/office/drawing/2014/main" id="{6523D92F-D105-495D-9463-27CE98042B66}"/>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73" name="Group 372">
                <a:extLst>
                  <a:ext uri="{FF2B5EF4-FFF2-40B4-BE49-F238E27FC236}">
                    <a16:creationId xmlns:a16="http://schemas.microsoft.com/office/drawing/2014/main" id="{1F57D135-2B32-4E8E-B319-833DFF5FA78F}"/>
                  </a:ext>
                </a:extLst>
              </p:cNvPr>
              <p:cNvGrpSpPr/>
              <p:nvPr/>
            </p:nvGrpSpPr>
            <p:grpSpPr>
              <a:xfrm>
                <a:off x="9797890" y="5302398"/>
                <a:ext cx="188418" cy="204368"/>
                <a:chOff x="6207667" y="1018040"/>
                <a:chExt cx="248285" cy="269304"/>
              </a:xfrm>
            </p:grpSpPr>
            <p:sp>
              <p:nvSpPr>
                <p:cNvPr id="381" name="Freeform: Shape 380">
                  <a:extLst>
                    <a:ext uri="{FF2B5EF4-FFF2-40B4-BE49-F238E27FC236}">
                      <a16:creationId xmlns:a16="http://schemas.microsoft.com/office/drawing/2014/main" id="{FF58F9F9-B83D-4E3D-B518-0B464AE14A9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82" name="Oval 381">
                  <a:extLst>
                    <a:ext uri="{FF2B5EF4-FFF2-40B4-BE49-F238E27FC236}">
                      <a16:creationId xmlns:a16="http://schemas.microsoft.com/office/drawing/2014/main" id="{1F220652-5A55-48E8-866F-2A1F4A2FF4BC}"/>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374" name="Straight Arrow Connector 373">
                <a:extLst>
                  <a:ext uri="{FF2B5EF4-FFF2-40B4-BE49-F238E27FC236}">
                    <a16:creationId xmlns:a16="http://schemas.microsoft.com/office/drawing/2014/main" id="{0B553090-ABF7-47CD-9FD2-451DC72026CD}"/>
                  </a:ext>
                </a:extLst>
              </p:cNvPr>
              <p:cNvCxnSpPr>
                <a:cxnSpLocks/>
                <a:stCxn id="384" idx="6"/>
              </p:cNvCxnSpPr>
              <p:nvPr/>
            </p:nvCxnSpPr>
            <p:spPr>
              <a:xfrm flipV="1">
                <a:off x="9936382" y="4425137"/>
                <a:ext cx="306508" cy="352"/>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30F4E7D8-01D5-4C52-9890-B1D1D37CA788}"/>
                  </a:ext>
                </a:extLst>
              </p:cNvPr>
              <p:cNvCxnSpPr>
                <a:cxnSpLocks/>
                <a:stCxn id="386" idx="6"/>
              </p:cNvCxnSpPr>
              <p:nvPr/>
            </p:nvCxnSpPr>
            <p:spPr>
              <a:xfrm flipV="1">
                <a:off x="9933035" y="2477743"/>
                <a:ext cx="309855" cy="1173"/>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43A92BC2-795D-42FD-8170-206F8D1B7E84}"/>
                  </a:ext>
                </a:extLst>
              </p:cNvPr>
              <p:cNvCxnSpPr>
                <a:cxnSpLocks/>
                <a:endCxn id="389" idx="3"/>
              </p:cNvCxnSpPr>
              <p:nvPr/>
            </p:nvCxnSpPr>
            <p:spPr>
              <a:xfrm>
                <a:off x="9625423" y="3452782"/>
                <a:ext cx="165866"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29BF9BA1-9571-4F3C-B044-06B4CF034275}"/>
                  </a:ext>
                </a:extLst>
              </p:cNvPr>
              <p:cNvCxnSpPr>
                <a:cxnSpLocks/>
                <a:stCxn id="390" idx="6"/>
              </p:cNvCxnSpPr>
              <p:nvPr/>
            </p:nvCxnSpPr>
            <p:spPr>
              <a:xfrm flipV="1">
                <a:off x="9933035" y="3451440"/>
                <a:ext cx="309855" cy="1342"/>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A05074EF-AFD3-4564-824A-C1B248A113A5}"/>
                  </a:ext>
                </a:extLst>
              </p:cNvPr>
              <p:cNvCxnSpPr>
                <a:cxnSpLocks/>
                <a:stCxn id="382" idx="6"/>
              </p:cNvCxnSpPr>
              <p:nvPr/>
            </p:nvCxnSpPr>
            <p:spPr>
              <a:xfrm>
                <a:off x="9939636" y="5404582"/>
                <a:ext cx="304595" cy="783"/>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9" name="Rectangle 378">
                <a:extLst>
                  <a:ext uri="{FF2B5EF4-FFF2-40B4-BE49-F238E27FC236}">
                    <a16:creationId xmlns:a16="http://schemas.microsoft.com/office/drawing/2014/main" id="{26CE5ED4-4294-498B-AA52-A5401720616B}"/>
                  </a:ext>
                </a:extLst>
              </p:cNvPr>
              <p:cNvSpPr/>
              <p:nvPr/>
            </p:nvSpPr>
            <p:spPr bwMode="auto">
              <a:xfrm>
                <a:off x="9614773" y="4779373"/>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80" name="Rectangle 379">
                <a:extLst>
                  <a:ext uri="{FF2B5EF4-FFF2-40B4-BE49-F238E27FC236}">
                    <a16:creationId xmlns:a16="http://schemas.microsoft.com/office/drawing/2014/main" id="{B3D1C8FC-AADD-4952-A906-2CD8E0519C47}"/>
                  </a:ext>
                </a:extLst>
              </p:cNvPr>
              <p:cNvSpPr/>
              <p:nvPr/>
            </p:nvSpPr>
            <p:spPr bwMode="auto">
              <a:xfrm>
                <a:off x="9614773" y="2806861"/>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359" name="Straight Arrow Connector 358">
              <a:extLst>
                <a:ext uri="{FF2B5EF4-FFF2-40B4-BE49-F238E27FC236}">
                  <a16:creationId xmlns:a16="http://schemas.microsoft.com/office/drawing/2014/main" id="{EA695349-5428-41A2-890D-3E3E3E3A5591}"/>
                </a:ext>
              </a:extLst>
            </p:cNvPr>
            <p:cNvCxnSpPr>
              <a:cxnSpLocks/>
              <a:endCxn id="363" idx="6"/>
            </p:cNvCxnSpPr>
            <p:nvPr/>
          </p:nvCxnSpPr>
          <p:spPr>
            <a:xfrm flipH="1" flipV="1">
              <a:off x="9933035" y="6251942"/>
              <a:ext cx="296887" cy="4991"/>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60" name="Group 359">
              <a:extLst>
                <a:ext uri="{FF2B5EF4-FFF2-40B4-BE49-F238E27FC236}">
                  <a16:creationId xmlns:a16="http://schemas.microsoft.com/office/drawing/2014/main" id="{FBB84B19-C088-46A4-81E1-5FFA02C06536}"/>
                </a:ext>
              </a:extLst>
            </p:cNvPr>
            <p:cNvGrpSpPr/>
            <p:nvPr/>
          </p:nvGrpSpPr>
          <p:grpSpPr>
            <a:xfrm>
              <a:off x="9791289" y="6149758"/>
              <a:ext cx="188418" cy="204368"/>
              <a:chOff x="6207667" y="1018040"/>
              <a:chExt cx="248285" cy="269304"/>
            </a:xfrm>
          </p:grpSpPr>
          <p:sp>
            <p:nvSpPr>
              <p:cNvPr id="362" name="Freeform: Shape 361">
                <a:extLst>
                  <a:ext uri="{FF2B5EF4-FFF2-40B4-BE49-F238E27FC236}">
                    <a16:creationId xmlns:a16="http://schemas.microsoft.com/office/drawing/2014/main" id="{D9AD5293-CA6C-4E4C-B815-BBB5B989C6EA}"/>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3" name="Oval 362">
                <a:extLst>
                  <a:ext uri="{FF2B5EF4-FFF2-40B4-BE49-F238E27FC236}">
                    <a16:creationId xmlns:a16="http://schemas.microsoft.com/office/drawing/2014/main" id="{B4710502-8965-49EC-B99C-28D5F45741B5}"/>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61" name="Rectangle 28">
              <a:extLst>
                <a:ext uri="{FF2B5EF4-FFF2-40B4-BE49-F238E27FC236}">
                  <a16:creationId xmlns:a16="http://schemas.microsoft.com/office/drawing/2014/main" id="{FAE30D8F-E085-4EA6-988C-FFCEF03A45C1}"/>
                </a:ext>
              </a:extLst>
            </p:cNvPr>
            <p:cNvSpPr/>
            <p:nvPr/>
          </p:nvSpPr>
          <p:spPr bwMode="auto">
            <a:xfrm rot="5400000">
              <a:off x="9277721" y="5745522"/>
              <a:ext cx="845881" cy="171779"/>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134" name="TextBox 4133">
            <a:extLst>
              <a:ext uri="{FF2B5EF4-FFF2-40B4-BE49-F238E27FC236}">
                <a16:creationId xmlns:a16="http://schemas.microsoft.com/office/drawing/2014/main" id="{5015F6FF-68FA-4588-9C83-85A1C8B5FB3F}"/>
              </a:ext>
            </a:extLst>
          </p:cNvPr>
          <p:cNvSpPr txBox="1"/>
          <p:nvPr/>
        </p:nvSpPr>
        <p:spPr>
          <a:xfrm>
            <a:off x="228557" y="332517"/>
            <a:ext cx="575479" cy="307777"/>
          </a:xfrm>
          <a:prstGeom prst="rect">
            <a:avLst/>
          </a:prstGeom>
          <a:noFill/>
        </p:spPr>
        <p:txBody>
          <a:bodyPr wrap="none" lIns="0" tIns="0" rIns="0" bIns="0" rtlCol="0">
            <a:spAutoFit/>
          </a:bodyPr>
          <a:lstStyle/>
          <a:p>
            <a:pPr algn="ctr"/>
            <a:r>
              <a:rPr lang="en-US" sz="2000">
                <a:solidFill>
                  <a:srgbClr val="202192"/>
                </a:solidFill>
                <a:latin typeface="+mj-lt"/>
              </a:rPr>
              <a:t>VM 1</a:t>
            </a:r>
          </a:p>
        </p:txBody>
      </p:sp>
      <p:sp>
        <p:nvSpPr>
          <p:cNvPr id="4135" name="TextBox 4134">
            <a:extLst>
              <a:ext uri="{FF2B5EF4-FFF2-40B4-BE49-F238E27FC236}">
                <a16:creationId xmlns:a16="http://schemas.microsoft.com/office/drawing/2014/main" id="{32264546-D355-4387-BE22-26ECE22B1E5F}"/>
              </a:ext>
            </a:extLst>
          </p:cNvPr>
          <p:cNvSpPr txBox="1"/>
          <p:nvPr/>
        </p:nvSpPr>
        <p:spPr>
          <a:xfrm>
            <a:off x="3617527" y="304311"/>
            <a:ext cx="615553" cy="307777"/>
          </a:xfrm>
          <a:prstGeom prst="rect">
            <a:avLst/>
          </a:prstGeom>
          <a:noFill/>
        </p:spPr>
        <p:txBody>
          <a:bodyPr wrap="none" lIns="0" tIns="0" rIns="0" bIns="0" rtlCol="0">
            <a:spAutoFit/>
          </a:bodyPr>
          <a:lstStyle/>
          <a:p>
            <a:pPr algn="ctr"/>
            <a:r>
              <a:rPr lang="en-US" sz="2000">
                <a:solidFill>
                  <a:srgbClr val="202192"/>
                </a:solidFill>
                <a:latin typeface="+mj-lt"/>
              </a:rPr>
              <a:t>VM 2</a:t>
            </a:r>
          </a:p>
        </p:txBody>
      </p:sp>
      <p:sp>
        <p:nvSpPr>
          <p:cNvPr id="4136" name="TextBox 4135">
            <a:extLst>
              <a:ext uri="{FF2B5EF4-FFF2-40B4-BE49-F238E27FC236}">
                <a16:creationId xmlns:a16="http://schemas.microsoft.com/office/drawing/2014/main" id="{548BBA2D-F4FD-42F4-ABFA-7C9E31E042C1}"/>
              </a:ext>
            </a:extLst>
          </p:cNvPr>
          <p:cNvSpPr txBox="1"/>
          <p:nvPr/>
        </p:nvSpPr>
        <p:spPr>
          <a:xfrm>
            <a:off x="7020972" y="340298"/>
            <a:ext cx="615554" cy="307777"/>
          </a:xfrm>
          <a:prstGeom prst="rect">
            <a:avLst/>
          </a:prstGeom>
          <a:noFill/>
        </p:spPr>
        <p:txBody>
          <a:bodyPr wrap="none" lIns="0" tIns="0" rIns="0" bIns="0" rtlCol="0">
            <a:spAutoFit/>
          </a:bodyPr>
          <a:lstStyle/>
          <a:p>
            <a:pPr algn="ctr"/>
            <a:r>
              <a:rPr lang="en-US" sz="2000">
                <a:solidFill>
                  <a:srgbClr val="202192"/>
                </a:solidFill>
                <a:latin typeface="+mj-lt"/>
              </a:rPr>
              <a:t>VM 3</a:t>
            </a:r>
          </a:p>
        </p:txBody>
      </p:sp>
      <p:grpSp>
        <p:nvGrpSpPr>
          <p:cNvPr id="435" name="Group 434">
            <a:extLst>
              <a:ext uri="{FF2B5EF4-FFF2-40B4-BE49-F238E27FC236}">
                <a16:creationId xmlns:a16="http://schemas.microsoft.com/office/drawing/2014/main" id="{A005B082-31FB-46B7-A481-639BC149703C}"/>
              </a:ext>
            </a:extLst>
          </p:cNvPr>
          <p:cNvGrpSpPr/>
          <p:nvPr/>
        </p:nvGrpSpPr>
        <p:grpSpPr>
          <a:xfrm>
            <a:off x="7862658" y="397953"/>
            <a:ext cx="972755" cy="1134919"/>
            <a:chOff x="4704310" y="2907296"/>
            <a:chExt cx="1120837" cy="1305667"/>
          </a:xfrm>
        </p:grpSpPr>
        <p:grpSp>
          <p:nvGrpSpPr>
            <p:cNvPr id="436" name="!!AppA">
              <a:extLst>
                <a:ext uri="{FF2B5EF4-FFF2-40B4-BE49-F238E27FC236}">
                  <a16:creationId xmlns:a16="http://schemas.microsoft.com/office/drawing/2014/main" id="{75DEFCF9-6AAA-440C-8D30-080D1CA20310}"/>
                </a:ext>
              </a:extLst>
            </p:cNvPr>
            <p:cNvGrpSpPr/>
            <p:nvPr/>
          </p:nvGrpSpPr>
          <p:grpSpPr>
            <a:xfrm>
              <a:off x="4704310" y="2907296"/>
              <a:ext cx="1041365" cy="1214927"/>
              <a:chOff x="3444425" y="1954650"/>
              <a:chExt cx="1400539" cy="1633964"/>
            </a:xfrm>
          </p:grpSpPr>
          <p:pic>
            <p:nvPicPr>
              <p:cNvPr id="448" name="Graphic 447">
                <a:extLst>
                  <a:ext uri="{FF2B5EF4-FFF2-40B4-BE49-F238E27FC236}">
                    <a16:creationId xmlns:a16="http://schemas.microsoft.com/office/drawing/2014/main" id="{B69BB5AB-EEAF-45E1-B105-439309466CEF}"/>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rcRect/>
              <a:stretch/>
            </p:blipFill>
            <p:spPr>
              <a:xfrm>
                <a:off x="3444425" y="1954650"/>
                <a:ext cx="1400539" cy="1633964"/>
              </a:xfrm>
              <a:prstGeom prst="rect">
                <a:avLst/>
              </a:prstGeom>
            </p:spPr>
          </p:pic>
          <p:sp>
            <p:nvSpPr>
              <p:cNvPr id="449" name="TextBox 448">
                <a:extLst>
                  <a:ext uri="{FF2B5EF4-FFF2-40B4-BE49-F238E27FC236}">
                    <a16:creationId xmlns:a16="http://schemas.microsoft.com/office/drawing/2014/main" id="{36025DB3-9C3C-4943-801C-890B388CE87D}"/>
                  </a:ext>
                </a:extLst>
              </p:cNvPr>
              <p:cNvSpPr txBox="1"/>
              <p:nvPr/>
            </p:nvSpPr>
            <p:spPr>
              <a:xfrm>
                <a:off x="3526364" y="2429760"/>
                <a:ext cx="1153805" cy="333345"/>
              </a:xfrm>
              <a:prstGeom prst="rect">
                <a:avLst/>
              </a:prstGeom>
              <a:noFill/>
            </p:spPr>
            <p:txBody>
              <a:bodyPr wrap="none" lIns="0" tIns="0" rIns="0" bIns="0" rtlCol="0">
                <a:spAutoFit/>
              </a:bodyPr>
              <a:lstStyle/>
              <a:p>
                <a:pPr algn="ctr"/>
                <a:r>
                  <a:rPr lang="en-US" sz="1400">
                    <a:solidFill>
                      <a:srgbClr val="202192"/>
                    </a:solidFill>
                    <a:latin typeface="+mj-lt"/>
                  </a:rPr>
                  <a:t>Service B</a:t>
                </a:r>
              </a:p>
            </p:txBody>
          </p:sp>
        </p:grpSp>
        <p:grpSp>
          <p:nvGrpSpPr>
            <p:cNvPr id="437" name="!!Sidecar">
              <a:extLst>
                <a:ext uri="{FF2B5EF4-FFF2-40B4-BE49-F238E27FC236}">
                  <a16:creationId xmlns:a16="http://schemas.microsoft.com/office/drawing/2014/main" id="{87C1E21A-99D6-471E-9052-486727858954}"/>
                </a:ext>
              </a:extLst>
            </p:cNvPr>
            <p:cNvGrpSpPr/>
            <p:nvPr/>
          </p:nvGrpSpPr>
          <p:grpSpPr>
            <a:xfrm>
              <a:off x="5298110" y="3595894"/>
              <a:ext cx="527037" cy="617069"/>
              <a:chOff x="8298598" y="2543027"/>
              <a:chExt cx="1186830" cy="1389573"/>
            </a:xfrm>
          </p:grpSpPr>
          <p:sp>
            <p:nvSpPr>
              <p:cNvPr id="439" name="Freeform: Shape 438">
                <a:extLst>
                  <a:ext uri="{FF2B5EF4-FFF2-40B4-BE49-F238E27FC236}">
                    <a16:creationId xmlns:a16="http://schemas.microsoft.com/office/drawing/2014/main" id="{66AA5141-DA30-4560-88E1-044E012D308F}"/>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847FF953-2A74-4D42-A77E-C1C2E5487DDE}"/>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441" name="Graphic 11">
                <a:extLst>
                  <a:ext uri="{FF2B5EF4-FFF2-40B4-BE49-F238E27FC236}">
                    <a16:creationId xmlns:a16="http://schemas.microsoft.com/office/drawing/2014/main" id="{F187A679-2B26-4BC1-90E5-BDD873A09011}"/>
                  </a:ext>
                </a:extLst>
              </p:cNvPr>
              <p:cNvGrpSpPr/>
              <p:nvPr/>
            </p:nvGrpSpPr>
            <p:grpSpPr>
              <a:xfrm>
                <a:off x="8386477" y="2846026"/>
                <a:ext cx="952402" cy="699902"/>
                <a:chOff x="8386477" y="2846026"/>
                <a:chExt cx="952402" cy="699902"/>
              </a:xfrm>
            </p:grpSpPr>
            <p:sp>
              <p:nvSpPr>
                <p:cNvPr id="442" name="Freeform: Shape 441">
                  <a:extLst>
                    <a:ext uri="{FF2B5EF4-FFF2-40B4-BE49-F238E27FC236}">
                      <a16:creationId xmlns:a16="http://schemas.microsoft.com/office/drawing/2014/main" id="{B9BB1423-1BA7-46CA-B5B8-98EF0F49FE0E}"/>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E9CBCD47-F03F-4484-8F74-32351930F102}"/>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4B10DD0B-78BB-4F62-BAEB-6536D65AC51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376D7CED-5E09-4D83-BC54-7DC75A98E35A}"/>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8AB7E2F4-3459-4DD1-ACDA-B928191AF8F0}"/>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60600AEE-AD3D-4FB7-91BD-FECF8C9C1A2E}"/>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sp>
          <p:nvSpPr>
            <p:cNvPr id="438" name="Rectangle 437">
              <a:extLst>
                <a:ext uri="{FF2B5EF4-FFF2-40B4-BE49-F238E27FC236}">
                  <a16:creationId xmlns:a16="http://schemas.microsoft.com/office/drawing/2014/main" id="{F912D781-EC0C-48F6-AAEC-CA11475B08B2}"/>
                </a:ext>
              </a:extLst>
            </p:cNvPr>
            <p:cNvSpPr/>
            <p:nvPr/>
          </p:nvSpPr>
          <p:spPr bwMode="auto">
            <a:xfrm>
              <a:off x="5294856" y="3591425"/>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800" err="1">
                <a:solidFill>
                  <a:srgbClr val="FFFFFF"/>
                </a:solidFill>
                <a:ea typeface="Segoe UI" pitchFamily="34" charset="0"/>
                <a:cs typeface="Segoe UI" pitchFamily="34" charset="0"/>
              </a:endParaRPr>
            </a:p>
          </p:txBody>
        </p:sp>
      </p:grpSp>
      <p:grpSp>
        <p:nvGrpSpPr>
          <p:cNvPr id="465" name="Group 464">
            <a:extLst>
              <a:ext uri="{FF2B5EF4-FFF2-40B4-BE49-F238E27FC236}">
                <a16:creationId xmlns:a16="http://schemas.microsoft.com/office/drawing/2014/main" id="{D81D2969-E677-4ABF-845F-1E08877DE96D}"/>
              </a:ext>
            </a:extLst>
          </p:cNvPr>
          <p:cNvGrpSpPr/>
          <p:nvPr/>
        </p:nvGrpSpPr>
        <p:grpSpPr>
          <a:xfrm>
            <a:off x="1040726" y="392393"/>
            <a:ext cx="972755" cy="1134919"/>
            <a:chOff x="4704310" y="2907296"/>
            <a:chExt cx="1120837" cy="1305667"/>
          </a:xfrm>
        </p:grpSpPr>
        <p:grpSp>
          <p:nvGrpSpPr>
            <p:cNvPr id="466" name="!!AppA">
              <a:extLst>
                <a:ext uri="{FF2B5EF4-FFF2-40B4-BE49-F238E27FC236}">
                  <a16:creationId xmlns:a16="http://schemas.microsoft.com/office/drawing/2014/main" id="{F79025C1-AEB9-4DBA-ACF9-02F996FD6544}"/>
                </a:ext>
              </a:extLst>
            </p:cNvPr>
            <p:cNvGrpSpPr/>
            <p:nvPr/>
          </p:nvGrpSpPr>
          <p:grpSpPr>
            <a:xfrm>
              <a:off x="4704310" y="2907296"/>
              <a:ext cx="1041365" cy="1214927"/>
              <a:chOff x="3444425" y="1954650"/>
              <a:chExt cx="1400539" cy="1633964"/>
            </a:xfrm>
          </p:grpSpPr>
          <p:pic>
            <p:nvPicPr>
              <p:cNvPr id="478" name="Graphic 477">
                <a:extLst>
                  <a:ext uri="{FF2B5EF4-FFF2-40B4-BE49-F238E27FC236}">
                    <a16:creationId xmlns:a16="http://schemas.microsoft.com/office/drawing/2014/main" id="{E538CA1D-E3B3-451C-BA83-16C178FDE388}"/>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rcRect/>
              <a:stretch/>
            </p:blipFill>
            <p:spPr>
              <a:xfrm>
                <a:off x="3444425" y="1954650"/>
                <a:ext cx="1400539" cy="1633964"/>
              </a:xfrm>
              <a:prstGeom prst="rect">
                <a:avLst/>
              </a:prstGeom>
            </p:spPr>
          </p:pic>
          <p:sp>
            <p:nvSpPr>
              <p:cNvPr id="479" name="TextBox 478">
                <a:extLst>
                  <a:ext uri="{FF2B5EF4-FFF2-40B4-BE49-F238E27FC236}">
                    <a16:creationId xmlns:a16="http://schemas.microsoft.com/office/drawing/2014/main" id="{84BEB3DD-CAC5-4107-9829-54D474A9E0EB}"/>
                  </a:ext>
                </a:extLst>
              </p:cNvPr>
              <p:cNvSpPr txBox="1"/>
              <p:nvPr/>
            </p:nvSpPr>
            <p:spPr>
              <a:xfrm>
                <a:off x="3517670" y="2429760"/>
                <a:ext cx="1171192" cy="333345"/>
              </a:xfrm>
              <a:prstGeom prst="rect">
                <a:avLst/>
              </a:prstGeom>
              <a:noFill/>
            </p:spPr>
            <p:txBody>
              <a:bodyPr wrap="none" lIns="0" tIns="0" rIns="0" bIns="0" rtlCol="0">
                <a:spAutoFit/>
              </a:bodyPr>
              <a:lstStyle/>
              <a:p>
                <a:pPr algn="ctr"/>
                <a:r>
                  <a:rPr lang="en-US" sz="1400">
                    <a:solidFill>
                      <a:srgbClr val="202192"/>
                    </a:solidFill>
                    <a:latin typeface="+mj-lt"/>
                  </a:rPr>
                  <a:t>Service A</a:t>
                </a:r>
              </a:p>
            </p:txBody>
          </p:sp>
        </p:grpSp>
        <p:grpSp>
          <p:nvGrpSpPr>
            <p:cNvPr id="467" name="!!Sidecar">
              <a:extLst>
                <a:ext uri="{FF2B5EF4-FFF2-40B4-BE49-F238E27FC236}">
                  <a16:creationId xmlns:a16="http://schemas.microsoft.com/office/drawing/2014/main" id="{3AC4E738-1C56-49A4-9805-6414092B7841}"/>
                </a:ext>
              </a:extLst>
            </p:cNvPr>
            <p:cNvGrpSpPr/>
            <p:nvPr/>
          </p:nvGrpSpPr>
          <p:grpSpPr>
            <a:xfrm>
              <a:off x="5298110" y="3595894"/>
              <a:ext cx="527037" cy="617069"/>
              <a:chOff x="8298598" y="2543027"/>
              <a:chExt cx="1186830" cy="1389573"/>
            </a:xfrm>
          </p:grpSpPr>
          <p:sp>
            <p:nvSpPr>
              <p:cNvPr id="469" name="Freeform: Shape 468">
                <a:extLst>
                  <a:ext uri="{FF2B5EF4-FFF2-40B4-BE49-F238E27FC236}">
                    <a16:creationId xmlns:a16="http://schemas.microsoft.com/office/drawing/2014/main" id="{23242E90-C020-48F7-BD0A-247F0CC18995}"/>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4AAAE9F1-F5A6-4857-9BB4-905817D08B56}"/>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471" name="Graphic 11">
                <a:extLst>
                  <a:ext uri="{FF2B5EF4-FFF2-40B4-BE49-F238E27FC236}">
                    <a16:creationId xmlns:a16="http://schemas.microsoft.com/office/drawing/2014/main" id="{2DAB1DDA-A229-4E02-BCE0-172D0EFA3038}"/>
                  </a:ext>
                </a:extLst>
              </p:cNvPr>
              <p:cNvGrpSpPr/>
              <p:nvPr/>
            </p:nvGrpSpPr>
            <p:grpSpPr>
              <a:xfrm>
                <a:off x="8386477" y="2846026"/>
                <a:ext cx="952402" cy="699902"/>
                <a:chOff x="8386477" y="2846026"/>
                <a:chExt cx="952402" cy="699902"/>
              </a:xfrm>
            </p:grpSpPr>
            <p:sp>
              <p:nvSpPr>
                <p:cNvPr id="472" name="Freeform: Shape 471">
                  <a:extLst>
                    <a:ext uri="{FF2B5EF4-FFF2-40B4-BE49-F238E27FC236}">
                      <a16:creationId xmlns:a16="http://schemas.microsoft.com/office/drawing/2014/main" id="{0F320042-B5E0-4678-BE39-FC5B8F8CC755}"/>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D2D6E7F9-A312-41F5-867F-4A72BA1D9FB2}"/>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1A8166B5-4E28-4DA6-AEE8-C64DB5D55530}"/>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5C9E75D8-01AC-4B1C-9F96-2F8EA83E17A0}"/>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D85E9B66-079D-4637-AFCC-8B7167357B7E}"/>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B7A53CBB-ACD5-43EF-B1BB-06062449A000}"/>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sp>
          <p:nvSpPr>
            <p:cNvPr id="468" name="Rectangle 467">
              <a:extLst>
                <a:ext uri="{FF2B5EF4-FFF2-40B4-BE49-F238E27FC236}">
                  <a16:creationId xmlns:a16="http://schemas.microsoft.com/office/drawing/2014/main" id="{713B72EC-E864-41AA-87D6-ACBFB586B11A}"/>
                </a:ext>
              </a:extLst>
            </p:cNvPr>
            <p:cNvSpPr/>
            <p:nvPr/>
          </p:nvSpPr>
          <p:spPr bwMode="auto">
            <a:xfrm>
              <a:off x="5294856" y="3591425"/>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800" err="1">
                <a:solidFill>
                  <a:srgbClr val="FFFFFF"/>
                </a:solidFill>
                <a:ea typeface="Segoe UI" pitchFamily="34" charset="0"/>
                <a:cs typeface="Segoe UI" pitchFamily="34" charset="0"/>
              </a:endParaRPr>
            </a:p>
          </p:txBody>
        </p:sp>
      </p:grpSp>
      <p:cxnSp>
        <p:nvCxnSpPr>
          <p:cNvPr id="4139" name="Straight Arrow Connector 139">
            <a:extLst>
              <a:ext uri="{FF2B5EF4-FFF2-40B4-BE49-F238E27FC236}">
                <a16:creationId xmlns:a16="http://schemas.microsoft.com/office/drawing/2014/main" id="{0C1C4E83-5CC2-4391-B20D-424E4370D47D}"/>
              </a:ext>
            </a:extLst>
          </p:cNvPr>
          <p:cNvCxnSpPr>
            <a:cxnSpLocks/>
          </p:cNvCxnSpPr>
          <p:nvPr/>
        </p:nvCxnSpPr>
        <p:spPr>
          <a:xfrm flipH="1">
            <a:off x="8835113" y="1287111"/>
            <a:ext cx="748634" cy="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C87DF39-F872-4983-B91A-C27AD79BCC37}"/>
              </a:ext>
            </a:extLst>
          </p:cNvPr>
          <p:cNvSpPr txBox="1"/>
          <p:nvPr/>
        </p:nvSpPr>
        <p:spPr>
          <a:xfrm>
            <a:off x="5285004" y="5409943"/>
            <a:ext cx="877196" cy="400110"/>
          </a:xfrm>
          <a:prstGeom prst="rect">
            <a:avLst/>
          </a:prstGeom>
          <a:noFill/>
        </p:spPr>
        <p:txBody>
          <a:bodyPr wrap="square" lIns="0" tIns="0" rIns="0" bIns="0" rtlCol="0" anchor="ctr">
            <a:spAutoFit/>
          </a:bodyPr>
          <a:lstStyle/>
          <a:p>
            <a:pPr>
              <a:spcAft>
                <a:spcPts val="600"/>
              </a:spcAft>
            </a:pPr>
            <a:r>
              <a:rPr lang="en-US" sz="1050">
                <a:latin typeface="+mj-lt"/>
              </a:rPr>
              <a:t>File store for</a:t>
            </a:r>
          </a:p>
          <a:p>
            <a:pPr>
              <a:spcAft>
                <a:spcPts val="600"/>
              </a:spcAft>
            </a:pPr>
            <a:r>
              <a:rPr lang="en-US" sz="1050">
                <a:latin typeface="+mj-lt"/>
              </a:rPr>
              <a:t> certificates</a:t>
            </a:r>
          </a:p>
        </p:txBody>
      </p:sp>
      <p:cxnSp>
        <p:nvCxnSpPr>
          <p:cNvPr id="484" name="Straight Arrow Connector 139">
            <a:extLst>
              <a:ext uri="{FF2B5EF4-FFF2-40B4-BE49-F238E27FC236}">
                <a16:creationId xmlns:a16="http://schemas.microsoft.com/office/drawing/2014/main" id="{7B4A28C4-69CE-4C73-B88F-ADCA5C3B9454}"/>
              </a:ext>
            </a:extLst>
          </p:cNvPr>
          <p:cNvCxnSpPr>
            <a:cxnSpLocks/>
          </p:cNvCxnSpPr>
          <p:nvPr/>
        </p:nvCxnSpPr>
        <p:spPr>
          <a:xfrm>
            <a:off x="2013178" y="1250888"/>
            <a:ext cx="6339330" cy="304"/>
          </a:xfrm>
          <a:prstGeom prst="bentConnector3">
            <a:avLst>
              <a:gd name="adj1" fmla="val 50000"/>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91" name="Straight Arrow Connector 139">
            <a:extLst>
              <a:ext uri="{FF2B5EF4-FFF2-40B4-BE49-F238E27FC236}">
                <a16:creationId xmlns:a16="http://schemas.microsoft.com/office/drawing/2014/main" id="{6CB30772-7856-4868-ACF7-E9DB10786D00}"/>
              </a:ext>
            </a:extLst>
          </p:cNvPr>
          <p:cNvCxnSpPr>
            <a:cxnSpLocks/>
            <a:stCxn id="7183" idx="3"/>
            <a:endCxn id="468" idx="1"/>
          </p:cNvCxnSpPr>
          <p:nvPr/>
        </p:nvCxnSpPr>
        <p:spPr>
          <a:xfrm rot="5400000" flipH="1" flipV="1">
            <a:off x="1024814" y="1234691"/>
            <a:ext cx="506897" cy="549974"/>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03" name="Rectangle 502">
            <a:extLst>
              <a:ext uri="{FF2B5EF4-FFF2-40B4-BE49-F238E27FC236}">
                <a16:creationId xmlns:a16="http://schemas.microsoft.com/office/drawing/2014/main" id="{F4E0F70A-1268-49C5-A068-4A7C179D522A}"/>
              </a:ext>
            </a:extLst>
          </p:cNvPr>
          <p:cNvSpPr/>
          <p:nvPr/>
        </p:nvSpPr>
        <p:spPr bwMode="auto">
          <a:xfrm>
            <a:off x="106523" y="6275680"/>
            <a:ext cx="9338043" cy="55399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solidFill>
                <a:schemeClr val="tx1"/>
              </a:soli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9F5199FE-F971-4DAB-9AE6-B942FDA73336}"/>
              </a:ext>
            </a:extLst>
          </p:cNvPr>
          <p:cNvSpPr>
            <a:spLocks noGrp="1"/>
          </p:cNvSpPr>
          <p:nvPr>
            <p:ph type="title"/>
          </p:nvPr>
        </p:nvSpPr>
        <p:spPr>
          <a:xfrm>
            <a:off x="453430" y="5839072"/>
            <a:ext cx="11018520" cy="276999"/>
          </a:xfrm>
        </p:spPr>
        <p:txBody>
          <a:bodyPr/>
          <a:lstStyle/>
          <a:p>
            <a:r>
              <a:rPr lang="en-US" sz="1800"/>
              <a:t>Cluster of virtual/physical machines</a:t>
            </a:r>
          </a:p>
        </p:txBody>
      </p:sp>
      <p:pic>
        <p:nvPicPr>
          <p:cNvPr id="4155" name="Picture 2" descr="Windows logo">
            <a:extLst>
              <a:ext uri="{FF2B5EF4-FFF2-40B4-BE49-F238E27FC236}">
                <a16:creationId xmlns:a16="http://schemas.microsoft.com/office/drawing/2014/main" id="{002356ED-5E26-4892-9616-D5809A1CE685}"/>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3382963" y="6467721"/>
            <a:ext cx="1080052" cy="228319"/>
          </a:xfrm>
          <a:prstGeom prst="rect">
            <a:avLst/>
          </a:prstGeom>
          <a:noFill/>
          <a:extLst>
            <a:ext uri="{909E8E84-426E-40DD-AFC4-6F175D3DCCD1}">
              <a14:hiddenFill xmlns:a14="http://schemas.microsoft.com/office/drawing/2010/main">
                <a:solidFill>
                  <a:srgbClr val="FFFFFF"/>
                </a:solidFill>
              </a14:hiddenFill>
            </a:ext>
          </a:extLst>
        </p:spPr>
      </p:pic>
      <p:pic>
        <p:nvPicPr>
          <p:cNvPr id="4156" name="Picture 2" descr="See the source image">
            <a:extLst>
              <a:ext uri="{FF2B5EF4-FFF2-40B4-BE49-F238E27FC236}">
                <a16:creationId xmlns:a16="http://schemas.microsoft.com/office/drawing/2014/main" id="{5D672FA5-9C24-41B8-BC17-4222A7C42D4C}"/>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4760472" y="6396597"/>
            <a:ext cx="760670" cy="354637"/>
          </a:xfrm>
          <a:prstGeom prst="rect">
            <a:avLst/>
          </a:prstGeom>
          <a:noFill/>
          <a:extLst>
            <a:ext uri="{909E8E84-426E-40DD-AFC4-6F175D3DCCD1}">
              <a14:hiddenFill xmlns:a14="http://schemas.microsoft.com/office/drawing/2010/main">
                <a:solidFill>
                  <a:srgbClr val="FFFFFF"/>
                </a:solidFill>
              </a14:hiddenFill>
            </a:ext>
          </a:extLst>
        </p:spPr>
      </p:pic>
      <p:pic>
        <p:nvPicPr>
          <p:cNvPr id="4157" name="Picture 2" descr="See the source image">
            <a:extLst>
              <a:ext uri="{FF2B5EF4-FFF2-40B4-BE49-F238E27FC236}">
                <a16:creationId xmlns:a16="http://schemas.microsoft.com/office/drawing/2014/main" id="{07A4EB58-D215-4C73-BBA9-B434709FEC47}"/>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5820405" y="6467630"/>
            <a:ext cx="636453" cy="17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925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7178"/>
                                        </p:tgtEl>
                                        <p:attrNameLst>
                                          <p:attrName>style.visibility</p:attrName>
                                        </p:attrNameLst>
                                      </p:cBhvr>
                                      <p:to>
                                        <p:strVal val="visible"/>
                                      </p:to>
                                    </p:set>
                                    <p:animEffect transition="in" filter="wipe(right)">
                                      <p:cBhvr>
                                        <p:cTn id="7" dur="500"/>
                                        <p:tgtEl>
                                          <p:spTgt spid="717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190"/>
                                        </p:tgtEl>
                                        <p:attrNameLst>
                                          <p:attrName>style.visibility</p:attrName>
                                        </p:attrNameLst>
                                      </p:cBhvr>
                                      <p:to>
                                        <p:strVal val="visible"/>
                                      </p:to>
                                    </p:set>
                                    <p:animEffect transition="in" filter="fade">
                                      <p:cBhvr>
                                        <p:cTn id="10" dur="500"/>
                                        <p:tgtEl>
                                          <p:spTgt spid="719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26"/>
                                        </p:tgtEl>
                                        <p:attrNameLst>
                                          <p:attrName>style.visibility</p:attrName>
                                        </p:attrNameLst>
                                      </p:cBhvr>
                                      <p:to>
                                        <p:strVal val="visible"/>
                                      </p:to>
                                    </p:set>
                                    <p:animEffect transition="in" filter="fade">
                                      <p:cBhvr>
                                        <p:cTn id="13" dur="500"/>
                                        <p:tgtEl>
                                          <p:spTgt spid="126"/>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142"/>
                                        </p:tgtEl>
                                        <p:attrNameLst>
                                          <p:attrName>style.visibility</p:attrName>
                                        </p:attrNameLst>
                                      </p:cBhvr>
                                      <p:to>
                                        <p:strVal val="visible"/>
                                      </p:to>
                                    </p:set>
                                    <p:animEffect transition="in" filter="fade">
                                      <p:cBhvr>
                                        <p:cTn id="16" dur="500"/>
                                        <p:tgtEl>
                                          <p:spTgt spid="142"/>
                                        </p:tgtEl>
                                      </p:cBhvr>
                                    </p:animEffect>
                                  </p:childTnLst>
                                </p:cTn>
                              </p:par>
                              <p:par>
                                <p:cTn id="17" presetID="22" presetClass="entr" presetSubtype="2" fill="hold" nodeType="withEffect">
                                  <p:stCondLst>
                                    <p:cond delay="0"/>
                                  </p:stCondLst>
                                  <p:childTnLst>
                                    <p:set>
                                      <p:cBhvr>
                                        <p:cTn id="18" dur="1" fill="hold">
                                          <p:stCondLst>
                                            <p:cond delay="0"/>
                                          </p:stCondLst>
                                        </p:cTn>
                                        <p:tgtEl>
                                          <p:spTgt spid="225"/>
                                        </p:tgtEl>
                                        <p:attrNameLst>
                                          <p:attrName>style.visibility</p:attrName>
                                        </p:attrNameLst>
                                      </p:cBhvr>
                                      <p:to>
                                        <p:strVal val="visible"/>
                                      </p:to>
                                    </p:set>
                                    <p:animEffect transition="in" filter="wipe(right)">
                                      <p:cBhvr>
                                        <p:cTn id="19" dur="500"/>
                                        <p:tgtEl>
                                          <p:spTgt spid="225"/>
                                        </p:tgtEl>
                                      </p:cBhvr>
                                    </p:animEffect>
                                  </p:childTnLst>
                                </p:cTn>
                              </p:par>
                              <p:par>
                                <p:cTn id="20" presetID="22" presetClass="entr" presetSubtype="2" fill="hold"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wipe(right)">
                                      <p:cBhvr>
                                        <p:cTn id="22" dur="500"/>
                                        <p:tgtEl>
                                          <p:spTgt spid="234"/>
                                        </p:tgtEl>
                                      </p:cBhvr>
                                    </p:animEffect>
                                  </p:childTnLst>
                                </p:cTn>
                              </p:par>
                              <p:par>
                                <p:cTn id="23" presetID="22" presetClass="entr" presetSubtype="2" fill="hold" nodeType="withEffect">
                                  <p:stCondLst>
                                    <p:cond delay="0"/>
                                  </p:stCondLst>
                                  <p:childTnLst>
                                    <p:set>
                                      <p:cBhvr>
                                        <p:cTn id="24" dur="1" fill="hold">
                                          <p:stCondLst>
                                            <p:cond delay="0"/>
                                          </p:stCondLst>
                                        </p:cTn>
                                        <p:tgtEl>
                                          <p:spTgt spid="270"/>
                                        </p:tgtEl>
                                        <p:attrNameLst>
                                          <p:attrName>style.visibility</p:attrName>
                                        </p:attrNameLst>
                                      </p:cBhvr>
                                      <p:to>
                                        <p:strVal val="visible"/>
                                      </p:to>
                                    </p:set>
                                    <p:animEffect transition="in" filter="wipe(right)">
                                      <p:cBhvr>
                                        <p:cTn id="25" dur="500"/>
                                        <p:tgtEl>
                                          <p:spTgt spid="270"/>
                                        </p:tgtEl>
                                      </p:cBhvr>
                                    </p:animEffect>
                                  </p:childTnLst>
                                </p:cTn>
                              </p:par>
                              <p:par>
                                <p:cTn id="26" presetID="22" presetClass="entr" presetSubtype="2" fill="hold" nodeType="withEffect">
                                  <p:stCondLst>
                                    <p:cond delay="0"/>
                                  </p:stCondLst>
                                  <p:childTnLst>
                                    <p:set>
                                      <p:cBhvr>
                                        <p:cTn id="27" dur="1" fill="hold">
                                          <p:stCondLst>
                                            <p:cond delay="0"/>
                                          </p:stCondLst>
                                        </p:cTn>
                                        <p:tgtEl>
                                          <p:spTgt spid="271"/>
                                        </p:tgtEl>
                                        <p:attrNameLst>
                                          <p:attrName>style.visibility</p:attrName>
                                        </p:attrNameLst>
                                      </p:cBhvr>
                                      <p:to>
                                        <p:strVal val="visible"/>
                                      </p:to>
                                    </p:set>
                                    <p:animEffect transition="in" filter="wipe(right)">
                                      <p:cBhvr>
                                        <p:cTn id="28" dur="500"/>
                                        <p:tgtEl>
                                          <p:spTgt spid="271"/>
                                        </p:tgtEl>
                                      </p:cBhvr>
                                    </p:animEffect>
                                  </p:childTnLst>
                                </p:cTn>
                              </p:par>
                              <p:par>
                                <p:cTn id="29" presetID="22" presetClass="entr" presetSubtype="2" fill="hold" nodeType="withEffect">
                                  <p:stCondLst>
                                    <p:cond delay="0"/>
                                  </p:stCondLst>
                                  <p:childTnLst>
                                    <p:set>
                                      <p:cBhvr>
                                        <p:cTn id="30" dur="1" fill="hold">
                                          <p:stCondLst>
                                            <p:cond delay="0"/>
                                          </p:stCondLst>
                                        </p:cTn>
                                        <p:tgtEl>
                                          <p:spTgt spid="272"/>
                                        </p:tgtEl>
                                        <p:attrNameLst>
                                          <p:attrName>style.visibility</p:attrName>
                                        </p:attrNameLst>
                                      </p:cBhvr>
                                      <p:to>
                                        <p:strVal val="visible"/>
                                      </p:to>
                                    </p:set>
                                    <p:animEffect transition="in" filter="wipe(right)">
                                      <p:cBhvr>
                                        <p:cTn id="31" dur="500"/>
                                        <p:tgtEl>
                                          <p:spTgt spid="272"/>
                                        </p:tgtEl>
                                      </p:cBhvr>
                                    </p:animEffect>
                                  </p:childTnLst>
                                </p:cTn>
                              </p:par>
                              <p:par>
                                <p:cTn id="32" presetID="53" presetClass="entr" presetSubtype="16" fill="hold" nodeType="withEffect">
                                  <p:stCondLst>
                                    <p:cond delay="0"/>
                                  </p:stCondLst>
                                  <p:childTnLst>
                                    <p:set>
                                      <p:cBhvr>
                                        <p:cTn id="33" dur="1" fill="hold">
                                          <p:stCondLst>
                                            <p:cond delay="0"/>
                                          </p:stCondLst>
                                        </p:cTn>
                                        <p:tgtEl>
                                          <p:spTgt spid="435"/>
                                        </p:tgtEl>
                                        <p:attrNameLst>
                                          <p:attrName>style.visibility</p:attrName>
                                        </p:attrNameLst>
                                      </p:cBhvr>
                                      <p:to>
                                        <p:strVal val="visible"/>
                                      </p:to>
                                    </p:set>
                                    <p:anim calcmode="lin" valueType="num">
                                      <p:cBhvr>
                                        <p:cTn id="34" dur="500" fill="hold"/>
                                        <p:tgtEl>
                                          <p:spTgt spid="435"/>
                                        </p:tgtEl>
                                        <p:attrNameLst>
                                          <p:attrName>ppt_w</p:attrName>
                                        </p:attrNameLst>
                                      </p:cBhvr>
                                      <p:tavLst>
                                        <p:tav tm="0">
                                          <p:val>
                                            <p:fltVal val="0"/>
                                          </p:val>
                                        </p:tav>
                                        <p:tav tm="100000">
                                          <p:val>
                                            <p:strVal val="#ppt_w"/>
                                          </p:val>
                                        </p:tav>
                                      </p:tavLst>
                                    </p:anim>
                                    <p:anim calcmode="lin" valueType="num">
                                      <p:cBhvr>
                                        <p:cTn id="35" dur="500" fill="hold"/>
                                        <p:tgtEl>
                                          <p:spTgt spid="435"/>
                                        </p:tgtEl>
                                        <p:attrNameLst>
                                          <p:attrName>ppt_h</p:attrName>
                                        </p:attrNameLst>
                                      </p:cBhvr>
                                      <p:tavLst>
                                        <p:tav tm="0">
                                          <p:val>
                                            <p:fltVal val="0"/>
                                          </p:val>
                                        </p:tav>
                                        <p:tav tm="100000">
                                          <p:val>
                                            <p:strVal val="#ppt_h"/>
                                          </p:val>
                                        </p:tav>
                                      </p:tavLst>
                                    </p:anim>
                                    <p:animEffect transition="in" filter="fade">
                                      <p:cBhvr>
                                        <p:cTn id="36" dur="500"/>
                                        <p:tgtEl>
                                          <p:spTgt spid="435"/>
                                        </p:tgtEl>
                                      </p:cBhvr>
                                    </p:animEffect>
                                  </p:childTnLst>
                                </p:cTn>
                              </p:par>
                              <p:par>
                                <p:cTn id="37" presetID="53" presetClass="entr" presetSubtype="16" fill="hold" nodeType="withEffect">
                                  <p:stCondLst>
                                    <p:cond delay="0"/>
                                  </p:stCondLst>
                                  <p:childTnLst>
                                    <p:set>
                                      <p:cBhvr>
                                        <p:cTn id="38" dur="1" fill="hold">
                                          <p:stCondLst>
                                            <p:cond delay="0"/>
                                          </p:stCondLst>
                                        </p:cTn>
                                        <p:tgtEl>
                                          <p:spTgt spid="465"/>
                                        </p:tgtEl>
                                        <p:attrNameLst>
                                          <p:attrName>style.visibility</p:attrName>
                                        </p:attrNameLst>
                                      </p:cBhvr>
                                      <p:to>
                                        <p:strVal val="visible"/>
                                      </p:to>
                                    </p:set>
                                    <p:anim calcmode="lin" valueType="num">
                                      <p:cBhvr>
                                        <p:cTn id="39" dur="500" fill="hold"/>
                                        <p:tgtEl>
                                          <p:spTgt spid="465"/>
                                        </p:tgtEl>
                                        <p:attrNameLst>
                                          <p:attrName>ppt_w</p:attrName>
                                        </p:attrNameLst>
                                      </p:cBhvr>
                                      <p:tavLst>
                                        <p:tav tm="0">
                                          <p:val>
                                            <p:fltVal val="0"/>
                                          </p:val>
                                        </p:tav>
                                        <p:tav tm="100000">
                                          <p:val>
                                            <p:strVal val="#ppt_w"/>
                                          </p:val>
                                        </p:tav>
                                      </p:tavLst>
                                    </p:anim>
                                    <p:anim calcmode="lin" valueType="num">
                                      <p:cBhvr>
                                        <p:cTn id="40" dur="500" fill="hold"/>
                                        <p:tgtEl>
                                          <p:spTgt spid="465"/>
                                        </p:tgtEl>
                                        <p:attrNameLst>
                                          <p:attrName>ppt_h</p:attrName>
                                        </p:attrNameLst>
                                      </p:cBhvr>
                                      <p:tavLst>
                                        <p:tav tm="0">
                                          <p:val>
                                            <p:fltVal val="0"/>
                                          </p:val>
                                        </p:tav>
                                        <p:tav tm="100000">
                                          <p:val>
                                            <p:strVal val="#ppt_h"/>
                                          </p:val>
                                        </p:tav>
                                      </p:tavLst>
                                    </p:anim>
                                    <p:animEffect transition="in" filter="fade">
                                      <p:cBhvr>
                                        <p:cTn id="41" dur="500"/>
                                        <p:tgtEl>
                                          <p:spTgt spid="465"/>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83"/>
                                        </p:tgtEl>
                                        <p:attrNameLst>
                                          <p:attrName>style.visibility</p:attrName>
                                        </p:attrNameLst>
                                      </p:cBhvr>
                                      <p:to>
                                        <p:strVal val="visible"/>
                                      </p:to>
                                    </p:set>
                                    <p:animEffect transition="in" filter="fade">
                                      <p:cBhvr>
                                        <p:cTn id="44" dur="500"/>
                                        <p:tgtEl>
                                          <p:spTgt spid="483"/>
                                        </p:tgtEl>
                                      </p:cBhvr>
                                    </p:animEffect>
                                  </p:childTnLst>
                                </p:cTn>
                              </p:par>
                              <p:par>
                                <p:cTn id="45" presetID="22" presetClass="entr" presetSubtype="2" fill="hold" nodeType="withEffect">
                                  <p:stCondLst>
                                    <p:cond delay="0"/>
                                  </p:stCondLst>
                                  <p:childTnLst>
                                    <p:set>
                                      <p:cBhvr>
                                        <p:cTn id="46" dur="1" fill="hold">
                                          <p:stCondLst>
                                            <p:cond delay="0"/>
                                          </p:stCondLst>
                                        </p:cTn>
                                        <p:tgtEl>
                                          <p:spTgt spid="484"/>
                                        </p:tgtEl>
                                        <p:attrNameLst>
                                          <p:attrName>style.visibility</p:attrName>
                                        </p:attrNameLst>
                                      </p:cBhvr>
                                      <p:to>
                                        <p:strVal val="visible"/>
                                      </p:to>
                                    </p:set>
                                    <p:animEffect transition="in" filter="wipe(right)">
                                      <p:cBhvr>
                                        <p:cTn id="47" dur="500"/>
                                        <p:tgtEl>
                                          <p:spTgt spid="484"/>
                                        </p:tgtEl>
                                      </p:cBhvr>
                                    </p:animEffect>
                                  </p:childTnLst>
                                </p:cTn>
                              </p:par>
                              <p:par>
                                <p:cTn id="48" presetID="22" presetClass="entr" presetSubtype="2" fill="hold" nodeType="withEffect">
                                  <p:stCondLst>
                                    <p:cond delay="0"/>
                                  </p:stCondLst>
                                  <p:childTnLst>
                                    <p:set>
                                      <p:cBhvr>
                                        <p:cTn id="49" dur="1" fill="hold">
                                          <p:stCondLst>
                                            <p:cond delay="0"/>
                                          </p:stCondLst>
                                        </p:cTn>
                                        <p:tgtEl>
                                          <p:spTgt spid="491"/>
                                        </p:tgtEl>
                                        <p:attrNameLst>
                                          <p:attrName>style.visibility</p:attrName>
                                        </p:attrNameLst>
                                      </p:cBhvr>
                                      <p:to>
                                        <p:strVal val="visible"/>
                                      </p:to>
                                    </p:set>
                                    <p:animEffect transition="in" filter="wipe(right)">
                                      <p:cBhvr>
                                        <p:cTn id="50" dur="500"/>
                                        <p:tgtEl>
                                          <p:spTgt spid="49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97"/>
                                        </p:tgtEl>
                                        <p:attrNameLst>
                                          <p:attrName>style.visibility</p:attrName>
                                        </p:attrNameLst>
                                      </p:cBhvr>
                                      <p:to>
                                        <p:strVal val="visible"/>
                                      </p:to>
                                    </p:set>
                                    <p:animEffect transition="in" filter="fade">
                                      <p:cBhvr>
                                        <p:cTn id="55" dur="500"/>
                                        <p:tgtEl>
                                          <p:spTgt spid="497"/>
                                        </p:tgtEl>
                                      </p:cBhvr>
                                    </p:animEffect>
                                  </p:childTnLst>
                                </p:cTn>
                              </p:par>
                              <p:par>
                                <p:cTn id="56" presetID="42" presetClass="path" presetSubtype="0" decel="100000" fill="hold" nodeType="withEffect">
                                  <p:stCondLst>
                                    <p:cond delay="0"/>
                                  </p:stCondLst>
                                  <p:childTnLst>
                                    <p:animMotion origin="layout" path="M 3.33333E-6 2.22222E-6 L 3.33333E-6 0.03773 " pathEditMode="relative" rAng="0" ptsTypes="AA">
                                      <p:cBhvr>
                                        <p:cTn id="57" dur="750" spd="-100000" fill="hold"/>
                                        <p:tgtEl>
                                          <p:spTgt spid="49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7190" grpId="0"/>
      <p:bldP spid="142" grpId="0"/>
      <p:bldP spid="48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3" name="Group 292">
            <a:extLst>
              <a:ext uri="{FF2B5EF4-FFF2-40B4-BE49-F238E27FC236}">
                <a16:creationId xmlns:a16="http://schemas.microsoft.com/office/drawing/2014/main" id="{2AB62CED-316F-4F83-8727-99EAC5188A37}"/>
              </a:ext>
            </a:extLst>
          </p:cNvPr>
          <p:cNvGrpSpPr/>
          <p:nvPr/>
        </p:nvGrpSpPr>
        <p:grpSpPr>
          <a:xfrm>
            <a:off x="586740" y="1330503"/>
            <a:ext cx="8563610" cy="4506953"/>
            <a:chOff x="586740" y="1330503"/>
            <a:chExt cx="8563610" cy="4506953"/>
          </a:xfrm>
        </p:grpSpPr>
        <p:sp>
          <p:nvSpPr>
            <p:cNvPr id="6" name="Rectangle 5">
              <a:extLst>
                <a:ext uri="{FF2B5EF4-FFF2-40B4-BE49-F238E27FC236}">
                  <a16:creationId xmlns:a16="http://schemas.microsoft.com/office/drawing/2014/main" id="{3EF53D0B-FF5E-4E88-8FA4-A3C2A0202AB4}"/>
                </a:ext>
              </a:extLst>
            </p:cNvPr>
            <p:cNvSpPr/>
            <p:nvPr/>
          </p:nvSpPr>
          <p:spPr bwMode="auto">
            <a:xfrm>
              <a:off x="586740" y="1330503"/>
              <a:ext cx="8563610" cy="4506953"/>
            </a:xfrm>
            <a:prstGeom prst="rect">
              <a:avLst/>
            </a:prstGeom>
            <a:solidFill>
              <a:schemeClr val="bg1"/>
            </a:solidFill>
            <a:ln w="28575">
              <a:noFill/>
              <a:headEnd type="none" w="med" len="med"/>
              <a:tailEnd type="none" w="med" len="med"/>
            </a:ln>
            <a:effectLst>
              <a:glow rad="101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90C01D56-EEAC-460A-9FF7-0F020C744D76}"/>
                </a:ext>
              </a:extLst>
            </p:cNvPr>
            <p:cNvGrpSpPr/>
            <p:nvPr/>
          </p:nvGrpSpPr>
          <p:grpSpPr>
            <a:xfrm>
              <a:off x="716616" y="1441586"/>
              <a:ext cx="2372986" cy="387229"/>
              <a:chOff x="851762" y="1941841"/>
              <a:chExt cx="2372986" cy="387229"/>
            </a:xfrm>
          </p:grpSpPr>
          <p:sp>
            <p:nvSpPr>
              <p:cNvPr id="7" name="Rectangle 6">
                <a:extLst>
                  <a:ext uri="{FF2B5EF4-FFF2-40B4-BE49-F238E27FC236}">
                    <a16:creationId xmlns:a16="http://schemas.microsoft.com/office/drawing/2014/main" id="{EC4E74C7-0AC8-4861-A8F8-EEB98F3D67BC}"/>
                  </a:ext>
                </a:extLst>
              </p:cNvPr>
              <p:cNvSpPr/>
              <p:nvPr/>
            </p:nvSpPr>
            <p:spPr bwMode="auto">
              <a:xfrm>
                <a:off x="851762" y="1990276"/>
                <a:ext cx="2372986" cy="290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 name="Graphic 4">
                <a:extLst>
                  <a:ext uri="{FF2B5EF4-FFF2-40B4-BE49-F238E27FC236}">
                    <a16:creationId xmlns:a16="http://schemas.microsoft.com/office/drawing/2014/main" id="{4A9C0FD5-9DC1-42B3-8121-BABC364892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5107" y="1941841"/>
                <a:ext cx="2190733" cy="387229"/>
              </a:xfrm>
              <a:prstGeom prst="rect">
                <a:avLst/>
              </a:prstGeom>
            </p:spPr>
          </p:pic>
        </p:grpSp>
      </p:grpSp>
      <p:sp>
        <p:nvSpPr>
          <p:cNvPr id="13" name="Rectangle 12">
            <a:extLst>
              <a:ext uri="{FF2B5EF4-FFF2-40B4-BE49-F238E27FC236}">
                <a16:creationId xmlns:a16="http://schemas.microsoft.com/office/drawing/2014/main" id="{68D1020F-C49F-44C4-BCEF-0491A63025FF}"/>
              </a:ext>
            </a:extLst>
          </p:cNvPr>
          <p:cNvSpPr/>
          <p:nvPr/>
        </p:nvSpPr>
        <p:spPr bwMode="auto">
          <a:xfrm>
            <a:off x="586740" y="5961519"/>
            <a:ext cx="8563610" cy="55399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Semibold"/>
                <a:ea typeface="Segoe UI" pitchFamily="34" charset="0"/>
                <a:cs typeface="Segoe UI" pitchFamily="34" charset="0"/>
              </a:rPr>
              <a:t>Any cloud or edge infrastructure</a:t>
            </a:r>
          </a:p>
        </p:txBody>
      </p:sp>
      <p:pic>
        <p:nvPicPr>
          <p:cNvPr id="17" name="Picture 16" descr="Graphical user interface&#10;&#10;Description automatically generated">
            <a:extLst>
              <a:ext uri="{FF2B5EF4-FFF2-40B4-BE49-F238E27FC236}">
                <a16:creationId xmlns:a16="http://schemas.microsoft.com/office/drawing/2014/main" id="{469703AF-9ADB-4F17-ABCF-6B5411AAB8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502" y="5961519"/>
            <a:ext cx="1674935" cy="553998"/>
          </a:xfrm>
          <a:prstGeom prst="rect">
            <a:avLst/>
          </a:prstGeom>
        </p:spPr>
      </p:pic>
      <p:grpSp>
        <p:nvGrpSpPr>
          <p:cNvPr id="18" name="Group 17">
            <a:extLst>
              <a:ext uri="{FF2B5EF4-FFF2-40B4-BE49-F238E27FC236}">
                <a16:creationId xmlns:a16="http://schemas.microsoft.com/office/drawing/2014/main" id="{0E06B4D2-4430-470E-844C-F286D2770913}"/>
              </a:ext>
            </a:extLst>
          </p:cNvPr>
          <p:cNvGrpSpPr/>
          <p:nvPr/>
        </p:nvGrpSpPr>
        <p:grpSpPr>
          <a:xfrm>
            <a:off x="2918170" y="6085713"/>
            <a:ext cx="294425" cy="294425"/>
            <a:chOff x="729363" y="7184715"/>
            <a:chExt cx="573750" cy="573750"/>
          </a:xfrm>
        </p:grpSpPr>
        <p:sp>
          <p:nvSpPr>
            <p:cNvPr id="19" name="AutoShape 25">
              <a:extLst>
                <a:ext uri="{FF2B5EF4-FFF2-40B4-BE49-F238E27FC236}">
                  <a16:creationId xmlns:a16="http://schemas.microsoft.com/office/drawing/2014/main" id="{5986470D-3834-48F4-9A22-A6DAE33807CA}"/>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27">
              <a:extLst>
                <a:ext uri="{FF2B5EF4-FFF2-40B4-BE49-F238E27FC236}">
                  <a16:creationId xmlns:a16="http://schemas.microsoft.com/office/drawing/2014/main" id="{4E72E5BC-4A2C-4386-BE47-F9876358AD28}"/>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28">
              <a:extLst>
                <a:ext uri="{FF2B5EF4-FFF2-40B4-BE49-F238E27FC236}">
                  <a16:creationId xmlns:a16="http://schemas.microsoft.com/office/drawing/2014/main" id="{F6FAA087-B23D-4C1B-9CA7-3364B8E4E46F}"/>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29">
              <a:extLst>
                <a:ext uri="{FF2B5EF4-FFF2-40B4-BE49-F238E27FC236}">
                  <a16:creationId xmlns:a16="http://schemas.microsoft.com/office/drawing/2014/main" id="{CF9E6E3E-5342-4256-B0EC-AA14BCA54BB9}"/>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30">
              <a:extLst>
                <a:ext uri="{FF2B5EF4-FFF2-40B4-BE49-F238E27FC236}">
                  <a16:creationId xmlns:a16="http://schemas.microsoft.com/office/drawing/2014/main" id="{2FB658B5-5EA8-4716-AAD7-AE5D1436A463}"/>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31">
              <a:extLst>
                <a:ext uri="{FF2B5EF4-FFF2-40B4-BE49-F238E27FC236}">
                  <a16:creationId xmlns:a16="http://schemas.microsoft.com/office/drawing/2014/main" id="{8AFDC78E-F896-4816-83E2-C6E98F045B5A}"/>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32">
              <a:extLst>
                <a:ext uri="{FF2B5EF4-FFF2-40B4-BE49-F238E27FC236}">
                  <a16:creationId xmlns:a16="http://schemas.microsoft.com/office/drawing/2014/main" id="{3F695C19-D260-4962-9163-6841FC3937F0}"/>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33">
              <a:extLst>
                <a:ext uri="{FF2B5EF4-FFF2-40B4-BE49-F238E27FC236}">
                  <a16:creationId xmlns:a16="http://schemas.microsoft.com/office/drawing/2014/main" id="{C89DC2FA-DE06-40CD-BA52-425E74EDEF1B}"/>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30" name="Graphic 29">
            <a:extLst>
              <a:ext uri="{FF2B5EF4-FFF2-40B4-BE49-F238E27FC236}">
                <a16:creationId xmlns:a16="http://schemas.microsoft.com/office/drawing/2014/main" id="{CCA3C12F-1135-4C93-B78A-67E62AC063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51674" y="6153530"/>
            <a:ext cx="1323600" cy="204756"/>
          </a:xfrm>
          <a:prstGeom prst="rect">
            <a:avLst/>
          </a:prstGeom>
        </p:spPr>
      </p:pic>
      <p:pic>
        <p:nvPicPr>
          <p:cNvPr id="1026" name="Picture 2" descr="See the source image">
            <a:extLst>
              <a:ext uri="{FF2B5EF4-FFF2-40B4-BE49-F238E27FC236}">
                <a16:creationId xmlns:a16="http://schemas.microsoft.com/office/drawing/2014/main" id="{EBC97293-3CE9-4FCD-A450-DDC82DB199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1492" y="6157825"/>
            <a:ext cx="412472" cy="24612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1FB94837-B367-45B6-B875-C66EFEF00335}"/>
              </a:ext>
            </a:extLst>
          </p:cNvPr>
          <p:cNvGrpSpPr/>
          <p:nvPr/>
        </p:nvGrpSpPr>
        <p:grpSpPr>
          <a:xfrm>
            <a:off x="800871" y="1971472"/>
            <a:ext cx="1733957" cy="1070816"/>
            <a:chOff x="851763" y="2231185"/>
            <a:chExt cx="1733957" cy="1070816"/>
          </a:xfrm>
        </p:grpSpPr>
        <p:grpSp>
          <p:nvGrpSpPr>
            <p:cNvPr id="10" name="Group 9">
              <a:extLst>
                <a:ext uri="{FF2B5EF4-FFF2-40B4-BE49-F238E27FC236}">
                  <a16:creationId xmlns:a16="http://schemas.microsoft.com/office/drawing/2014/main" id="{B0945835-AF1E-43F2-BBF0-E6E43F2995C7}"/>
                </a:ext>
              </a:extLst>
            </p:cNvPr>
            <p:cNvGrpSpPr/>
            <p:nvPr/>
          </p:nvGrpSpPr>
          <p:grpSpPr>
            <a:xfrm>
              <a:off x="851763" y="2231185"/>
              <a:ext cx="1733957" cy="1070816"/>
              <a:chOff x="851763" y="2231185"/>
              <a:chExt cx="1733957" cy="1070816"/>
            </a:xfrm>
          </p:grpSpPr>
          <p:sp>
            <p:nvSpPr>
              <p:cNvPr id="4" name="Rectangle 3">
                <a:extLst>
                  <a:ext uri="{FF2B5EF4-FFF2-40B4-BE49-F238E27FC236}">
                    <a16:creationId xmlns:a16="http://schemas.microsoft.com/office/drawing/2014/main" id="{D25AFFF7-6FED-425B-B594-AC6390AC1515}"/>
                  </a:ext>
                </a:extLst>
              </p:cNvPr>
              <p:cNvSpPr/>
              <p:nvPr/>
            </p:nvSpPr>
            <p:spPr bwMode="auto">
              <a:xfrm>
                <a:off x="851763" y="2315825"/>
                <a:ext cx="1733957"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01B6C1B6-03F5-4AFD-BE63-4892712E65AC}"/>
                  </a:ext>
                </a:extLst>
              </p:cNvPr>
              <p:cNvSpPr txBox="1"/>
              <p:nvPr/>
            </p:nvSpPr>
            <p:spPr>
              <a:xfrm>
                <a:off x="926057" y="2231185"/>
                <a:ext cx="366364"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Pod</a:t>
                </a:r>
              </a:p>
            </p:txBody>
          </p:sp>
        </p:grpSp>
        <p:sp>
          <p:nvSpPr>
            <p:cNvPr id="47" name="TextBox 46">
              <a:extLst>
                <a:ext uri="{FF2B5EF4-FFF2-40B4-BE49-F238E27FC236}">
                  <a16:creationId xmlns:a16="http://schemas.microsoft.com/office/drawing/2014/main" id="{2495627C-8D7F-4FFC-9BAD-D2888115DABF}"/>
                </a:ext>
              </a:extLst>
            </p:cNvPr>
            <p:cNvSpPr txBox="1"/>
            <p:nvPr/>
          </p:nvSpPr>
          <p:spPr>
            <a:xfrm>
              <a:off x="1740916" y="2524292"/>
              <a:ext cx="786384" cy="55399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Actor partition placement</a:t>
              </a:r>
            </a:p>
          </p:txBody>
        </p:sp>
        <p:grpSp>
          <p:nvGrpSpPr>
            <p:cNvPr id="9" name="Group 8">
              <a:extLst>
                <a:ext uri="{FF2B5EF4-FFF2-40B4-BE49-F238E27FC236}">
                  <a16:creationId xmlns:a16="http://schemas.microsoft.com/office/drawing/2014/main" id="{2C0C86B9-CB87-4572-B7C1-1BCDAB697906}"/>
                </a:ext>
              </a:extLst>
            </p:cNvPr>
            <p:cNvGrpSpPr/>
            <p:nvPr/>
          </p:nvGrpSpPr>
          <p:grpSpPr>
            <a:xfrm>
              <a:off x="949495" y="2388449"/>
              <a:ext cx="716366" cy="835760"/>
              <a:chOff x="1021444" y="2381230"/>
              <a:chExt cx="843399" cy="983966"/>
            </a:xfrm>
          </p:grpSpPr>
          <p:grpSp>
            <p:nvGrpSpPr>
              <p:cNvPr id="44" name="Group 43">
                <a:extLst>
                  <a:ext uri="{FF2B5EF4-FFF2-40B4-BE49-F238E27FC236}">
                    <a16:creationId xmlns:a16="http://schemas.microsoft.com/office/drawing/2014/main" id="{6CA68DAF-866B-437E-ACC5-827976D051DF}"/>
                  </a:ext>
                </a:extLst>
              </p:cNvPr>
              <p:cNvGrpSpPr/>
              <p:nvPr/>
            </p:nvGrpSpPr>
            <p:grpSpPr>
              <a:xfrm>
                <a:off x="1021444" y="2381230"/>
                <a:ext cx="843399" cy="983966"/>
                <a:chOff x="4597460" y="1724939"/>
                <a:chExt cx="843399" cy="983966"/>
              </a:xfrm>
            </p:grpSpPr>
            <p:pic>
              <p:nvPicPr>
                <p:cNvPr id="45" name="Graphic 44">
                  <a:extLst>
                    <a:ext uri="{FF2B5EF4-FFF2-40B4-BE49-F238E27FC236}">
                      <a16:creationId xmlns:a16="http://schemas.microsoft.com/office/drawing/2014/main" id="{A59731B3-6CAA-402E-AA67-28495F5A2F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46" name="Graphic 45">
                  <a:extLst>
                    <a:ext uri="{FF2B5EF4-FFF2-40B4-BE49-F238E27FC236}">
                      <a16:creationId xmlns:a16="http://schemas.microsoft.com/office/drawing/2014/main" id="{0AC5A1EF-55AB-4FDB-864E-009D6DD78E93}"/>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48" name="TextBox 47">
                <a:extLst>
                  <a:ext uri="{FF2B5EF4-FFF2-40B4-BE49-F238E27FC236}">
                    <a16:creationId xmlns:a16="http://schemas.microsoft.com/office/drawing/2014/main" id="{DEE21372-7E8A-43BB-A762-DF2FA3C8109C}"/>
                  </a:ext>
                </a:extLst>
              </p:cNvPr>
              <p:cNvSpPr txBox="1"/>
              <p:nvPr/>
            </p:nvSpPr>
            <p:spPr>
              <a:xfrm>
                <a:off x="1109808" y="2913183"/>
                <a:ext cx="643556" cy="16305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02192"/>
                    </a:solidFill>
                    <a:effectLst/>
                    <a:uLnTx/>
                    <a:uFillTx/>
                    <a:latin typeface="Segoe UI Semibold"/>
                    <a:ea typeface="+mn-ea"/>
                    <a:cs typeface="+mn-cs"/>
                  </a:rPr>
                  <a:t>Placement</a:t>
                </a:r>
              </a:p>
            </p:txBody>
          </p:sp>
        </p:grpSp>
      </p:grpSp>
      <p:grpSp>
        <p:nvGrpSpPr>
          <p:cNvPr id="97" name="Group 96">
            <a:extLst>
              <a:ext uri="{FF2B5EF4-FFF2-40B4-BE49-F238E27FC236}">
                <a16:creationId xmlns:a16="http://schemas.microsoft.com/office/drawing/2014/main" id="{7627B149-5591-4DCA-928F-7EC4E49D1D80}"/>
              </a:ext>
            </a:extLst>
          </p:cNvPr>
          <p:cNvGrpSpPr/>
          <p:nvPr/>
        </p:nvGrpSpPr>
        <p:grpSpPr>
          <a:xfrm>
            <a:off x="2843876" y="1971472"/>
            <a:ext cx="1602522" cy="1070816"/>
            <a:chOff x="851763" y="2231185"/>
            <a:chExt cx="1602522" cy="1070816"/>
          </a:xfrm>
        </p:grpSpPr>
        <p:grpSp>
          <p:nvGrpSpPr>
            <p:cNvPr id="98" name="Group 97">
              <a:extLst>
                <a:ext uri="{FF2B5EF4-FFF2-40B4-BE49-F238E27FC236}">
                  <a16:creationId xmlns:a16="http://schemas.microsoft.com/office/drawing/2014/main" id="{F7391DE0-783C-4D9F-A2FC-4AC980F0B497}"/>
                </a:ext>
              </a:extLst>
            </p:cNvPr>
            <p:cNvGrpSpPr/>
            <p:nvPr/>
          </p:nvGrpSpPr>
          <p:grpSpPr>
            <a:xfrm>
              <a:off x="851763" y="2231185"/>
              <a:ext cx="1598487" cy="1070816"/>
              <a:chOff x="851763" y="2231185"/>
              <a:chExt cx="1598487" cy="1070816"/>
            </a:xfrm>
          </p:grpSpPr>
          <p:sp>
            <p:nvSpPr>
              <p:cNvPr id="105" name="Rectangle 104">
                <a:extLst>
                  <a:ext uri="{FF2B5EF4-FFF2-40B4-BE49-F238E27FC236}">
                    <a16:creationId xmlns:a16="http://schemas.microsoft.com/office/drawing/2014/main" id="{89BD5640-4B11-49A6-8EF2-068429269DDC}"/>
                  </a:ext>
                </a:extLst>
              </p:cNvPr>
              <p:cNvSpPr/>
              <p:nvPr/>
            </p:nvSpPr>
            <p:spPr bwMode="auto">
              <a:xfrm>
                <a:off x="851763" y="2315825"/>
                <a:ext cx="1598487"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3DFCA1E3-7C85-4DA0-A49D-1BAF0F256776}"/>
                  </a:ext>
                </a:extLst>
              </p:cNvPr>
              <p:cNvSpPr txBox="1"/>
              <p:nvPr/>
            </p:nvSpPr>
            <p:spPr>
              <a:xfrm>
                <a:off x="926057" y="2231185"/>
                <a:ext cx="366364"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Pod</a:t>
                </a:r>
              </a:p>
            </p:txBody>
          </p:sp>
        </p:grpSp>
        <p:sp>
          <p:nvSpPr>
            <p:cNvPr id="99" name="TextBox 98">
              <a:extLst>
                <a:ext uri="{FF2B5EF4-FFF2-40B4-BE49-F238E27FC236}">
                  <a16:creationId xmlns:a16="http://schemas.microsoft.com/office/drawing/2014/main" id="{D3522D0D-99FF-413B-90B3-98A63BBB3663}"/>
                </a:ext>
              </a:extLst>
            </p:cNvPr>
            <p:cNvSpPr txBox="1"/>
            <p:nvPr/>
          </p:nvSpPr>
          <p:spPr>
            <a:xfrm>
              <a:off x="1740916" y="2524292"/>
              <a:ext cx="713369" cy="55399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92"/>
                  </a:solidFill>
                  <a:effectLst/>
                  <a:uLnTx/>
                  <a:uFillTx/>
                  <a:latin typeface="Segoe UI Semibold"/>
                  <a:ea typeface="+mn-ea"/>
                  <a:cs typeface="+mn-cs"/>
                </a:rPr>
                <a:t>Dapr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92"/>
                  </a:solidFill>
                  <a:effectLst/>
                  <a:uLnTx/>
                  <a:uFillTx/>
                  <a:latin typeface="Segoe UI Semibold"/>
                  <a:ea typeface="+mn-ea"/>
                  <a:cs typeface="+mn-cs"/>
                </a:rPr>
                <a:t>runtime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92"/>
                  </a:solidFill>
                  <a:effectLst/>
                  <a:uLnTx/>
                  <a:uFillTx/>
                  <a:latin typeface="Segoe UI Semibold"/>
                  <a:ea typeface="+mn-ea"/>
                  <a:cs typeface="+mn-cs"/>
                </a:rPr>
                <a:t>injector</a:t>
              </a:r>
            </a:p>
          </p:txBody>
        </p:sp>
        <p:grpSp>
          <p:nvGrpSpPr>
            <p:cNvPr id="100" name="Group 99">
              <a:extLst>
                <a:ext uri="{FF2B5EF4-FFF2-40B4-BE49-F238E27FC236}">
                  <a16:creationId xmlns:a16="http://schemas.microsoft.com/office/drawing/2014/main" id="{C605D41C-352A-4D37-B912-C98886746760}"/>
                </a:ext>
              </a:extLst>
            </p:cNvPr>
            <p:cNvGrpSpPr/>
            <p:nvPr/>
          </p:nvGrpSpPr>
          <p:grpSpPr>
            <a:xfrm>
              <a:off x="949495" y="2388449"/>
              <a:ext cx="716366" cy="835760"/>
              <a:chOff x="1021444" y="2381230"/>
              <a:chExt cx="843399" cy="983966"/>
            </a:xfrm>
          </p:grpSpPr>
          <p:grpSp>
            <p:nvGrpSpPr>
              <p:cNvPr id="101" name="Group 100">
                <a:extLst>
                  <a:ext uri="{FF2B5EF4-FFF2-40B4-BE49-F238E27FC236}">
                    <a16:creationId xmlns:a16="http://schemas.microsoft.com/office/drawing/2014/main" id="{DFD94579-61C5-479A-BFB3-8C1E4895FE4F}"/>
                  </a:ext>
                </a:extLst>
              </p:cNvPr>
              <p:cNvGrpSpPr/>
              <p:nvPr/>
            </p:nvGrpSpPr>
            <p:grpSpPr>
              <a:xfrm>
                <a:off x="1021444" y="2381230"/>
                <a:ext cx="843399" cy="983966"/>
                <a:chOff x="4597460" y="1724939"/>
                <a:chExt cx="843399" cy="983966"/>
              </a:xfrm>
            </p:grpSpPr>
            <p:pic>
              <p:nvPicPr>
                <p:cNvPr id="103" name="Graphic 102">
                  <a:extLst>
                    <a:ext uri="{FF2B5EF4-FFF2-40B4-BE49-F238E27FC236}">
                      <a16:creationId xmlns:a16="http://schemas.microsoft.com/office/drawing/2014/main" id="{DF1D01B6-252D-4AF5-89D0-08C59310A4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104" name="Graphic 103">
                  <a:extLst>
                    <a:ext uri="{FF2B5EF4-FFF2-40B4-BE49-F238E27FC236}">
                      <a16:creationId xmlns:a16="http://schemas.microsoft.com/office/drawing/2014/main" id="{84944992-F301-4668-8626-CB9D124DB015}"/>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102" name="TextBox 101">
                <a:extLst>
                  <a:ext uri="{FF2B5EF4-FFF2-40B4-BE49-F238E27FC236}">
                    <a16:creationId xmlns:a16="http://schemas.microsoft.com/office/drawing/2014/main" id="{0F3274E6-A7C8-4981-8D41-979E58FF39BA}"/>
                  </a:ext>
                </a:extLst>
              </p:cNvPr>
              <p:cNvSpPr txBox="1"/>
              <p:nvPr/>
            </p:nvSpPr>
            <p:spPr>
              <a:xfrm>
                <a:off x="1195682" y="2913183"/>
                <a:ext cx="471816" cy="16305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02192"/>
                    </a:solidFill>
                    <a:effectLst/>
                    <a:uLnTx/>
                    <a:uFillTx/>
                    <a:latin typeface="Segoe UI Semibold"/>
                    <a:ea typeface="+mn-ea"/>
                    <a:cs typeface="+mn-cs"/>
                  </a:rPr>
                  <a:t>Injector</a:t>
                </a:r>
              </a:p>
            </p:txBody>
          </p:sp>
        </p:grpSp>
      </p:grpSp>
      <p:grpSp>
        <p:nvGrpSpPr>
          <p:cNvPr id="232" name="Group 231">
            <a:extLst>
              <a:ext uri="{FF2B5EF4-FFF2-40B4-BE49-F238E27FC236}">
                <a16:creationId xmlns:a16="http://schemas.microsoft.com/office/drawing/2014/main" id="{564222BA-3DC0-4530-8060-9997E3DB8AFB}"/>
              </a:ext>
            </a:extLst>
          </p:cNvPr>
          <p:cNvGrpSpPr/>
          <p:nvPr/>
        </p:nvGrpSpPr>
        <p:grpSpPr>
          <a:xfrm>
            <a:off x="4755446" y="1971472"/>
            <a:ext cx="1938816" cy="1070816"/>
            <a:chOff x="4876079" y="2231185"/>
            <a:chExt cx="1938816" cy="1070816"/>
          </a:xfrm>
        </p:grpSpPr>
        <p:grpSp>
          <p:nvGrpSpPr>
            <p:cNvPr id="108" name="Group 107">
              <a:extLst>
                <a:ext uri="{FF2B5EF4-FFF2-40B4-BE49-F238E27FC236}">
                  <a16:creationId xmlns:a16="http://schemas.microsoft.com/office/drawing/2014/main" id="{09BBF7A2-B7AC-4CD3-BFB5-18181D1F326E}"/>
                </a:ext>
              </a:extLst>
            </p:cNvPr>
            <p:cNvGrpSpPr/>
            <p:nvPr/>
          </p:nvGrpSpPr>
          <p:grpSpPr>
            <a:xfrm>
              <a:off x="4876079" y="2231185"/>
              <a:ext cx="1938816" cy="1070816"/>
              <a:chOff x="955767" y="2231185"/>
              <a:chExt cx="1938816" cy="1070816"/>
            </a:xfrm>
          </p:grpSpPr>
          <p:sp>
            <p:nvSpPr>
              <p:cNvPr id="115" name="Rectangle 114">
                <a:extLst>
                  <a:ext uri="{FF2B5EF4-FFF2-40B4-BE49-F238E27FC236}">
                    <a16:creationId xmlns:a16="http://schemas.microsoft.com/office/drawing/2014/main" id="{65B1191F-D750-4B69-A455-C238678AE8EA}"/>
                  </a:ext>
                </a:extLst>
              </p:cNvPr>
              <p:cNvSpPr/>
              <p:nvPr/>
            </p:nvSpPr>
            <p:spPr bwMode="auto">
              <a:xfrm>
                <a:off x="955767" y="2315825"/>
                <a:ext cx="1938816"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TextBox 115">
                <a:extLst>
                  <a:ext uri="{FF2B5EF4-FFF2-40B4-BE49-F238E27FC236}">
                    <a16:creationId xmlns:a16="http://schemas.microsoft.com/office/drawing/2014/main" id="{A595A8E6-D943-40F7-BC08-B4F0794AC182}"/>
                  </a:ext>
                </a:extLst>
              </p:cNvPr>
              <p:cNvSpPr txBox="1"/>
              <p:nvPr/>
            </p:nvSpPr>
            <p:spPr>
              <a:xfrm>
                <a:off x="2473514" y="2231185"/>
                <a:ext cx="366364"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Pod</a:t>
                </a:r>
              </a:p>
            </p:txBody>
          </p:sp>
        </p:grpSp>
        <p:sp>
          <p:nvSpPr>
            <p:cNvPr id="109" name="TextBox 108">
              <a:extLst>
                <a:ext uri="{FF2B5EF4-FFF2-40B4-BE49-F238E27FC236}">
                  <a16:creationId xmlns:a16="http://schemas.microsoft.com/office/drawing/2014/main" id="{2FC96A91-EFE9-4B3F-81DC-18A3D8A2ECD6}"/>
                </a:ext>
              </a:extLst>
            </p:cNvPr>
            <p:cNvSpPr txBox="1"/>
            <p:nvPr/>
          </p:nvSpPr>
          <p:spPr>
            <a:xfrm>
              <a:off x="4900113" y="2621049"/>
              <a:ext cx="1063272" cy="369332"/>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Cert authority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and identity</a:t>
              </a:r>
            </a:p>
          </p:txBody>
        </p:sp>
        <p:grpSp>
          <p:nvGrpSpPr>
            <p:cNvPr id="110" name="Group 109">
              <a:extLst>
                <a:ext uri="{FF2B5EF4-FFF2-40B4-BE49-F238E27FC236}">
                  <a16:creationId xmlns:a16="http://schemas.microsoft.com/office/drawing/2014/main" id="{B1A715D5-A354-49B2-97A3-B82BEBAF6805}"/>
                </a:ext>
              </a:extLst>
            </p:cNvPr>
            <p:cNvGrpSpPr/>
            <p:nvPr/>
          </p:nvGrpSpPr>
          <p:grpSpPr>
            <a:xfrm>
              <a:off x="6029038" y="2388449"/>
              <a:ext cx="716366" cy="835760"/>
              <a:chOff x="1021444" y="2381230"/>
              <a:chExt cx="843399" cy="983966"/>
            </a:xfrm>
          </p:grpSpPr>
          <p:grpSp>
            <p:nvGrpSpPr>
              <p:cNvPr id="111" name="Group 110">
                <a:extLst>
                  <a:ext uri="{FF2B5EF4-FFF2-40B4-BE49-F238E27FC236}">
                    <a16:creationId xmlns:a16="http://schemas.microsoft.com/office/drawing/2014/main" id="{2DDB2F49-7CB5-44CD-A0C2-7FF66635A886}"/>
                  </a:ext>
                </a:extLst>
              </p:cNvPr>
              <p:cNvGrpSpPr/>
              <p:nvPr/>
            </p:nvGrpSpPr>
            <p:grpSpPr>
              <a:xfrm>
                <a:off x="1021444" y="2381230"/>
                <a:ext cx="843399" cy="983966"/>
                <a:chOff x="4597460" y="1724939"/>
                <a:chExt cx="843399" cy="983966"/>
              </a:xfrm>
            </p:grpSpPr>
            <p:pic>
              <p:nvPicPr>
                <p:cNvPr id="113" name="Graphic 112">
                  <a:extLst>
                    <a:ext uri="{FF2B5EF4-FFF2-40B4-BE49-F238E27FC236}">
                      <a16:creationId xmlns:a16="http://schemas.microsoft.com/office/drawing/2014/main" id="{BAC397F1-5E8D-47D7-BFAE-A47B27EB46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114" name="Graphic 113">
                  <a:extLst>
                    <a:ext uri="{FF2B5EF4-FFF2-40B4-BE49-F238E27FC236}">
                      <a16:creationId xmlns:a16="http://schemas.microsoft.com/office/drawing/2014/main" id="{0A800EC4-D4A9-43CF-952A-B35E64F7B881}"/>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112" name="TextBox 111">
                <a:extLst>
                  <a:ext uri="{FF2B5EF4-FFF2-40B4-BE49-F238E27FC236}">
                    <a16:creationId xmlns:a16="http://schemas.microsoft.com/office/drawing/2014/main" id="{F753F9A8-7156-4CDE-A433-6CF65225193D}"/>
                  </a:ext>
                </a:extLst>
              </p:cNvPr>
              <p:cNvSpPr txBox="1"/>
              <p:nvPr/>
            </p:nvSpPr>
            <p:spPr>
              <a:xfrm>
                <a:off x="1234366" y="2913183"/>
                <a:ext cx="394438" cy="16305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02192"/>
                    </a:solidFill>
                    <a:effectLst/>
                    <a:uLnTx/>
                    <a:uFillTx/>
                    <a:latin typeface="Segoe UI Semibold"/>
                    <a:ea typeface="+mn-ea"/>
                    <a:cs typeface="+mn-cs"/>
                  </a:rPr>
                  <a:t>Sentry</a:t>
                </a:r>
              </a:p>
            </p:txBody>
          </p:sp>
        </p:grpSp>
      </p:grpSp>
      <p:grpSp>
        <p:nvGrpSpPr>
          <p:cNvPr id="233" name="Group 232">
            <a:extLst>
              <a:ext uri="{FF2B5EF4-FFF2-40B4-BE49-F238E27FC236}">
                <a16:creationId xmlns:a16="http://schemas.microsoft.com/office/drawing/2014/main" id="{3EBEF7E4-4EE7-4AD2-AC61-D3C1C8ACA60B}"/>
              </a:ext>
            </a:extLst>
          </p:cNvPr>
          <p:cNvGrpSpPr/>
          <p:nvPr/>
        </p:nvGrpSpPr>
        <p:grpSpPr>
          <a:xfrm>
            <a:off x="7003311" y="1971472"/>
            <a:ext cx="1881765" cy="1070816"/>
            <a:chOff x="7003311" y="2231185"/>
            <a:chExt cx="1881765" cy="1070816"/>
          </a:xfrm>
        </p:grpSpPr>
        <p:grpSp>
          <p:nvGrpSpPr>
            <p:cNvPr id="118" name="Group 117">
              <a:extLst>
                <a:ext uri="{FF2B5EF4-FFF2-40B4-BE49-F238E27FC236}">
                  <a16:creationId xmlns:a16="http://schemas.microsoft.com/office/drawing/2014/main" id="{F1678E5C-873D-4536-AD44-808B60D4E69A}"/>
                </a:ext>
              </a:extLst>
            </p:cNvPr>
            <p:cNvGrpSpPr/>
            <p:nvPr/>
          </p:nvGrpSpPr>
          <p:grpSpPr>
            <a:xfrm>
              <a:off x="7003311" y="2231185"/>
              <a:ext cx="1881765" cy="1070816"/>
              <a:chOff x="851763" y="2231185"/>
              <a:chExt cx="1881765" cy="1070816"/>
            </a:xfrm>
          </p:grpSpPr>
          <p:sp>
            <p:nvSpPr>
              <p:cNvPr id="125" name="Rectangle 124">
                <a:extLst>
                  <a:ext uri="{FF2B5EF4-FFF2-40B4-BE49-F238E27FC236}">
                    <a16:creationId xmlns:a16="http://schemas.microsoft.com/office/drawing/2014/main" id="{1B72D09F-8966-4BA3-80E3-30651D6EE7CF}"/>
                  </a:ext>
                </a:extLst>
              </p:cNvPr>
              <p:cNvSpPr/>
              <p:nvPr/>
            </p:nvSpPr>
            <p:spPr bwMode="auto">
              <a:xfrm>
                <a:off x="851763" y="2315825"/>
                <a:ext cx="1881765"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6" name="TextBox 125">
                <a:extLst>
                  <a:ext uri="{FF2B5EF4-FFF2-40B4-BE49-F238E27FC236}">
                    <a16:creationId xmlns:a16="http://schemas.microsoft.com/office/drawing/2014/main" id="{381EB00C-B3E3-470A-B3C4-EB83CDACE86C}"/>
                  </a:ext>
                </a:extLst>
              </p:cNvPr>
              <p:cNvSpPr txBox="1"/>
              <p:nvPr/>
            </p:nvSpPr>
            <p:spPr>
              <a:xfrm>
                <a:off x="2300371" y="2231185"/>
                <a:ext cx="366364"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Pod</a:t>
                </a:r>
              </a:p>
            </p:txBody>
          </p:sp>
        </p:grpSp>
        <p:sp>
          <p:nvSpPr>
            <p:cNvPr id="119" name="TextBox 118">
              <a:extLst>
                <a:ext uri="{FF2B5EF4-FFF2-40B4-BE49-F238E27FC236}">
                  <a16:creationId xmlns:a16="http://schemas.microsoft.com/office/drawing/2014/main" id="{FD6771CC-4C25-4D77-A4ED-990810AA2E19}"/>
                </a:ext>
              </a:extLst>
            </p:cNvPr>
            <p:cNvSpPr txBox="1"/>
            <p:nvPr/>
          </p:nvSpPr>
          <p:spPr>
            <a:xfrm>
              <a:off x="7077604" y="2524292"/>
              <a:ext cx="958121" cy="553998"/>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Update component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changes</a:t>
              </a:r>
            </a:p>
          </p:txBody>
        </p:sp>
        <p:grpSp>
          <p:nvGrpSpPr>
            <p:cNvPr id="120" name="Group 119">
              <a:extLst>
                <a:ext uri="{FF2B5EF4-FFF2-40B4-BE49-F238E27FC236}">
                  <a16:creationId xmlns:a16="http://schemas.microsoft.com/office/drawing/2014/main" id="{114F9FCA-75D1-4F69-B1CD-F4D6B3E6A2CC}"/>
                </a:ext>
              </a:extLst>
            </p:cNvPr>
            <p:cNvGrpSpPr/>
            <p:nvPr/>
          </p:nvGrpSpPr>
          <p:grpSpPr>
            <a:xfrm>
              <a:off x="8098347" y="2388449"/>
              <a:ext cx="716366" cy="835760"/>
              <a:chOff x="1021444" y="2381230"/>
              <a:chExt cx="843399" cy="983966"/>
            </a:xfrm>
          </p:grpSpPr>
          <p:grpSp>
            <p:nvGrpSpPr>
              <p:cNvPr id="121" name="Group 120">
                <a:extLst>
                  <a:ext uri="{FF2B5EF4-FFF2-40B4-BE49-F238E27FC236}">
                    <a16:creationId xmlns:a16="http://schemas.microsoft.com/office/drawing/2014/main" id="{F3287425-8E3E-4B68-87BE-25D383CEFECE}"/>
                  </a:ext>
                </a:extLst>
              </p:cNvPr>
              <p:cNvGrpSpPr/>
              <p:nvPr/>
            </p:nvGrpSpPr>
            <p:grpSpPr>
              <a:xfrm>
                <a:off x="1021444" y="2381230"/>
                <a:ext cx="843399" cy="983966"/>
                <a:chOff x="4597460" y="1724939"/>
                <a:chExt cx="843399" cy="983966"/>
              </a:xfrm>
            </p:grpSpPr>
            <p:pic>
              <p:nvPicPr>
                <p:cNvPr id="123" name="Graphic 122">
                  <a:extLst>
                    <a:ext uri="{FF2B5EF4-FFF2-40B4-BE49-F238E27FC236}">
                      <a16:creationId xmlns:a16="http://schemas.microsoft.com/office/drawing/2014/main" id="{F92EBF23-AE13-4AF0-8D03-F41126BEEBA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124" name="Graphic 123">
                  <a:extLst>
                    <a:ext uri="{FF2B5EF4-FFF2-40B4-BE49-F238E27FC236}">
                      <a16:creationId xmlns:a16="http://schemas.microsoft.com/office/drawing/2014/main" id="{0C21ADA4-3F70-4082-9945-4D926C086FB0}"/>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122" name="TextBox 121">
                <a:extLst>
                  <a:ext uri="{FF2B5EF4-FFF2-40B4-BE49-F238E27FC236}">
                    <a16:creationId xmlns:a16="http://schemas.microsoft.com/office/drawing/2014/main" id="{F6E2A7A8-A7C1-47F3-81EC-FDD805AF0DEB}"/>
                  </a:ext>
                </a:extLst>
              </p:cNvPr>
              <p:cNvSpPr txBox="1"/>
              <p:nvPr/>
            </p:nvSpPr>
            <p:spPr>
              <a:xfrm>
                <a:off x="1152272" y="2913183"/>
                <a:ext cx="558630" cy="16305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02192"/>
                    </a:solidFill>
                    <a:effectLst/>
                    <a:uLnTx/>
                    <a:uFillTx/>
                    <a:latin typeface="Segoe UI Semibold"/>
                    <a:ea typeface="+mn-ea"/>
                    <a:cs typeface="+mn-cs"/>
                  </a:rPr>
                  <a:t>Operator</a:t>
                </a:r>
              </a:p>
            </p:txBody>
          </p:sp>
        </p:grpSp>
      </p:grpSp>
      <p:grpSp>
        <p:nvGrpSpPr>
          <p:cNvPr id="294" name="Group 293">
            <a:extLst>
              <a:ext uri="{FF2B5EF4-FFF2-40B4-BE49-F238E27FC236}">
                <a16:creationId xmlns:a16="http://schemas.microsoft.com/office/drawing/2014/main" id="{134FF87C-515F-4091-93D0-6DCEC1A34CA0}"/>
              </a:ext>
            </a:extLst>
          </p:cNvPr>
          <p:cNvGrpSpPr/>
          <p:nvPr/>
        </p:nvGrpSpPr>
        <p:grpSpPr>
          <a:xfrm>
            <a:off x="3960234" y="3909889"/>
            <a:ext cx="1764926" cy="1548113"/>
            <a:chOff x="3960234" y="3909889"/>
            <a:chExt cx="1764926" cy="1548113"/>
          </a:xfrm>
        </p:grpSpPr>
        <p:grpSp>
          <p:nvGrpSpPr>
            <p:cNvPr id="15" name="Group 14">
              <a:extLst>
                <a:ext uri="{FF2B5EF4-FFF2-40B4-BE49-F238E27FC236}">
                  <a16:creationId xmlns:a16="http://schemas.microsoft.com/office/drawing/2014/main" id="{B80CB3E8-D14B-4A99-BFFA-0BAF79E751F5}"/>
                </a:ext>
              </a:extLst>
            </p:cNvPr>
            <p:cNvGrpSpPr/>
            <p:nvPr/>
          </p:nvGrpSpPr>
          <p:grpSpPr>
            <a:xfrm>
              <a:off x="3960234" y="3909889"/>
              <a:ext cx="1764926" cy="1548113"/>
              <a:chOff x="3786286" y="3842010"/>
              <a:chExt cx="2033322" cy="1548113"/>
            </a:xfrm>
          </p:grpSpPr>
          <p:sp>
            <p:nvSpPr>
              <p:cNvPr id="135" name="Rectangle 134">
                <a:extLst>
                  <a:ext uri="{FF2B5EF4-FFF2-40B4-BE49-F238E27FC236}">
                    <a16:creationId xmlns:a16="http://schemas.microsoft.com/office/drawing/2014/main" id="{DEE5545C-A3D3-40D0-B063-A88D07123B7F}"/>
                  </a:ext>
                </a:extLst>
              </p:cNvPr>
              <p:cNvSpPr/>
              <p:nvPr/>
            </p:nvSpPr>
            <p:spPr bwMode="auto">
              <a:xfrm>
                <a:off x="3786286" y="3926651"/>
                <a:ext cx="2033322" cy="1463472"/>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6" name="TextBox 135">
                <a:extLst>
                  <a:ext uri="{FF2B5EF4-FFF2-40B4-BE49-F238E27FC236}">
                    <a16:creationId xmlns:a16="http://schemas.microsoft.com/office/drawing/2014/main" id="{B6C6133F-A2F2-4F67-82F1-438CA120D430}"/>
                  </a:ext>
                </a:extLst>
              </p:cNvPr>
              <p:cNvSpPr txBox="1"/>
              <p:nvPr/>
            </p:nvSpPr>
            <p:spPr>
              <a:xfrm>
                <a:off x="3880790" y="3842010"/>
                <a:ext cx="466026" cy="169277"/>
              </a:xfrm>
              <a:prstGeom prst="rect">
                <a:avLst/>
              </a:prstGeom>
              <a:solidFill>
                <a:schemeClr val="bg1"/>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Pod</a:t>
                </a:r>
              </a:p>
            </p:txBody>
          </p:sp>
        </p:grpSp>
        <p:grpSp>
          <p:nvGrpSpPr>
            <p:cNvPr id="27" name="!!AppA">
              <a:extLst>
                <a:ext uri="{FF2B5EF4-FFF2-40B4-BE49-F238E27FC236}">
                  <a16:creationId xmlns:a16="http://schemas.microsoft.com/office/drawing/2014/main" id="{B1687EA3-ABB5-40A7-94A9-2DAB28C7D2B9}"/>
                </a:ext>
              </a:extLst>
            </p:cNvPr>
            <p:cNvGrpSpPr/>
            <p:nvPr/>
          </p:nvGrpSpPr>
          <p:grpSpPr>
            <a:xfrm>
              <a:off x="4282279" y="4082102"/>
              <a:ext cx="1041365" cy="1214927"/>
              <a:chOff x="3444425" y="1954650"/>
              <a:chExt cx="1400539" cy="1633964"/>
            </a:xfrm>
          </p:grpSpPr>
          <p:pic>
            <p:nvPicPr>
              <p:cNvPr id="28" name="Graphic 27">
                <a:extLst>
                  <a:ext uri="{FF2B5EF4-FFF2-40B4-BE49-F238E27FC236}">
                    <a16:creationId xmlns:a16="http://schemas.microsoft.com/office/drawing/2014/main" id="{6A62726A-05BA-4F16-B476-1482DF273B6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3444425" y="1954650"/>
                <a:ext cx="1400539" cy="1633964"/>
              </a:xfrm>
              <a:prstGeom prst="rect">
                <a:avLst/>
              </a:prstGeom>
            </p:spPr>
          </p:pic>
          <p:sp>
            <p:nvSpPr>
              <p:cNvPr id="29" name="TextBox 28">
                <a:extLst>
                  <a:ext uri="{FF2B5EF4-FFF2-40B4-BE49-F238E27FC236}">
                    <a16:creationId xmlns:a16="http://schemas.microsoft.com/office/drawing/2014/main" id="{41F574AA-DE31-4BB1-A298-F3FBF69F81C7}"/>
                  </a:ext>
                </a:extLst>
              </p:cNvPr>
              <p:cNvSpPr txBox="1"/>
              <p:nvPr/>
            </p:nvSpPr>
            <p:spPr>
              <a:xfrm>
                <a:off x="3609567" y="2429761"/>
                <a:ext cx="987399" cy="3311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02192"/>
                    </a:solidFill>
                    <a:effectLst/>
                    <a:uLnTx/>
                    <a:uFillTx/>
                    <a:latin typeface="Segoe UI Semibold"/>
                    <a:ea typeface="+mn-ea"/>
                    <a:cs typeface="+mn-cs"/>
                  </a:rPr>
                  <a:t>My App</a:t>
                </a:r>
              </a:p>
            </p:txBody>
          </p:sp>
        </p:grpSp>
      </p:grpSp>
      <p:grpSp>
        <p:nvGrpSpPr>
          <p:cNvPr id="31" name="!!Sidecar">
            <a:extLst>
              <a:ext uri="{FF2B5EF4-FFF2-40B4-BE49-F238E27FC236}">
                <a16:creationId xmlns:a16="http://schemas.microsoft.com/office/drawing/2014/main" id="{4C671201-AD3B-47DD-B710-8081778AE605}"/>
              </a:ext>
            </a:extLst>
          </p:cNvPr>
          <p:cNvGrpSpPr/>
          <p:nvPr/>
        </p:nvGrpSpPr>
        <p:grpSpPr>
          <a:xfrm>
            <a:off x="4876079" y="4770700"/>
            <a:ext cx="527037" cy="617069"/>
            <a:chOff x="8298598" y="2543027"/>
            <a:chExt cx="1186830" cy="1389573"/>
          </a:xfrm>
        </p:grpSpPr>
        <p:sp>
          <p:nvSpPr>
            <p:cNvPr id="32" name="Freeform: Shape 31">
              <a:extLst>
                <a:ext uri="{FF2B5EF4-FFF2-40B4-BE49-F238E27FC236}">
                  <a16:creationId xmlns:a16="http://schemas.microsoft.com/office/drawing/2014/main" id="{B1CE1E2B-9FF6-403F-9C52-31D03C31D725}"/>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F7A11A29-4D68-4E29-929D-7A200C31BF73}"/>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aphic 11">
              <a:extLst>
                <a:ext uri="{FF2B5EF4-FFF2-40B4-BE49-F238E27FC236}">
                  <a16:creationId xmlns:a16="http://schemas.microsoft.com/office/drawing/2014/main" id="{43E739E8-D06D-4657-BB69-7E806790E281}"/>
                </a:ext>
              </a:extLst>
            </p:cNvPr>
            <p:cNvGrpSpPr/>
            <p:nvPr/>
          </p:nvGrpSpPr>
          <p:grpSpPr>
            <a:xfrm>
              <a:off x="8386477" y="2846026"/>
              <a:ext cx="952402" cy="699902"/>
              <a:chOff x="8386477" y="2846026"/>
              <a:chExt cx="952402" cy="699902"/>
            </a:xfrm>
          </p:grpSpPr>
          <p:sp>
            <p:nvSpPr>
              <p:cNvPr id="35" name="Freeform: Shape 34">
                <a:extLst>
                  <a:ext uri="{FF2B5EF4-FFF2-40B4-BE49-F238E27FC236}">
                    <a16:creationId xmlns:a16="http://schemas.microsoft.com/office/drawing/2014/main" id="{CA9400E5-B801-44B9-A91E-11B391B51813}"/>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E98E1F03-0451-40D6-90EF-88B81B17577E}"/>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2880B82E-7193-456C-80EB-89A9F9490211}"/>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6EABC74E-B92D-4561-86AB-0B6075184FE4}"/>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60FBD218-0932-4E0E-BD1D-E2448E84C2DB}"/>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7E7BDF0A-0165-4E6A-9F3C-AED7D71262E7}"/>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16" name="Straight Arrow Connector 15">
            <a:extLst>
              <a:ext uri="{FF2B5EF4-FFF2-40B4-BE49-F238E27FC236}">
                <a16:creationId xmlns:a16="http://schemas.microsoft.com/office/drawing/2014/main" id="{3D1D7F29-314B-457B-A383-59F57D4C0006}"/>
              </a:ext>
            </a:extLst>
          </p:cNvPr>
          <p:cNvCxnSpPr>
            <a:cxnSpLocks/>
            <a:stCxn id="45" idx="2"/>
            <a:endCxn id="150" idx="1"/>
          </p:cNvCxnSpPr>
          <p:nvPr/>
        </p:nvCxnSpPr>
        <p:spPr>
          <a:xfrm rot="16200000" flipH="1">
            <a:off x="2009102" y="2212179"/>
            <a:ext cx="2111406" cy="3616039"/>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27" name="Straight Arrow Connector 15">
            <a:extLst>
              <a:ext uri="{FF2B5EF4-FFF2-40B4-BE49-F238E27FC236}">
                <a16:creationId xmlns:a16="http://schemas.microsoft.com/office/drawing/2014/main" id="{884FB003-0B80-4EC2-87B8-4C6CEF0493C9}"/>
              </a:ext>
            </a:extLst>
          </p:cNvPr>
          <p:cNvCxnSpPr>
            <a:cxnSpLocks/>
            <a:stCxn id="103" idx="2"/>
            <a:endCxn id="150" idx="1"/>
          </p:cNvCxnSpPr>
          <p:nvPr/>
        </p:nvCxnSpPr>
        <p:spPr>
          <a:xfrm rot="16200000" flipH="1">
            <a:off x="3030605" y="3233682"/>
            <a:ext cx="2111406" cy="1573034"/>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30" name="Straight Arrow Connector 15">
            <a:extLst>
              <a:ext uri="{FF2B5EF4-FFF2-40B4-BE49-F238E27FC236}">
                <a16:creationId xmlns:a16="http://schemas.microsoft.com/office/drawing/2014/main" id="{1B3F5ED6-3884-4E46-91E0-001D70BCB814}"/>
              </a:ext>
            </a:extLst>
          </p:cNvPr>
          <p:cNvCxnSpPr>
            <a:cxnSpLocks/>
            <a:stCxn id="123" idx="2"/>
            <a:endCxn id="150" idx="3"/>
          </p:cNvCxnSpPr>
          <p:nvPr/>
        </p:nvCxnSpPr>
        <p:spPr>
          <a:xfrm rot="5400000">
            <a:off x="5873947" y="2493319"/>
            <a:ext cx="2111406" cy="3053761"/>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33" name="Straight Arrow Connector 15">
            <a:extLst>
              <a:ext uri="{FF2B5EF4-FFF2-40B4-BE49-F238E27FC236}">
                <a16:creationId xmlns:a16="http://schemas.microsoft.com/office/drawing/2014/main" id="{E93D2234-F658-4B51-B425-A5291D014E07}"/>
              </a:ext>
            </a:extLst>
          </p:cNvPr>
          <p:cNvCxnSpPr>
            <a:cxnSpLocks/>
            <a:stCxn id="113" idx="2"/>
            <a:endCxn id="150" idx="3"/>
          </p:cNvCxnSpPr>
          <p:nvPr/>
        </p:nvCxnSpPr>
        <p:spPr>
          <a:xfrm rot="5400000">
            <a:off x="4778976" y="3588290"/>
            <a:ext cx="2111406" cy="863819"/>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86" name="Straight Arrow Connector 1085">
            <a:extLst>
              <a:ext uri="{FF2B5EF4-FFF2-40B4-BE49-F238E27FC236}">
                <a16:creationId xmlns:a16="http://schemas.microsoft.com/office/drawing/2014/main" id="{6502DEB9-F3D7-48D8-BA3D-0F2506CCC9F3}"/>
              </a:ext>
            </a:extLst>
          </p:cNvPr>
          <p:cNvCxnSpPr>
            <a:cxnSpLocks/>
            <a:stCxn id="123" idx="2"/>
          </p:cNvCxnSpPr>
          <p:nvPr/>
        </p:nvCxnSpPr>
        <p:spPr>
          <a:xfrm rot="16200000" flipH="1">
            <a:off x="8693566" y="2727459"/>
            <a:ext cx="700985" cy="1175057"/>
          </a:xfrm>
          <a:prstGeom prst="bentConnector2">
            <a:avLst/>
          </a:prstGeom>
          <a:ln w="28575">
            <a:solidFill>
              <a:srgbClr val="20219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155AC947-6EFA-4140-A552-8EE5F6CAE20A}"/>
              </a:ext>
            </a:extLst>
          </p:cNvPr>
          <p:cNvCxnSpPr>
            <a:cxnSpLocks/>
            <a:endCxn id="150" idx="2"/>
          </p:cNvCxnSpPr>
          <p:nvPr/>
        </p:nvCxnSpPr>
        <p:spPr>
          <a:xfrm rot="10800000">
            <a:off x="5137797" y="5385573"/>
            <a:ext cx="4493790" cy="252421"/>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C876E559-CE22-4728-A17D-BC8B358E9E8C}"/>
              </a:ext>
            </a:extLst>
          </p:cNvPr>
          <p:cNvSpPr/>
          <p:nvPr/>
        </p:nvSpPr>
        <p:spPr bwMode="auto">
          <a:xfrm>
            <a:off x="4872825" y="4766231"/>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5" name="Group 224">
            <a:extLst>
              <a:ext uri="{FF2B5EF4-FFF2-40B4-BE49-F238E27FC236}">
                <a16:creationId xmlns:a16="http://schemas.microsoft.com/office/drawing/2014/main" id="{AD4E9470-D4AE-40E0-BECC-A6138C969DD2}"/>
              </a:ext>
            </a:extLst>
          </p:cNvPr>
          <p:cNvGrpSpPr/>
          <p:nvPr/>
        </p:nvGrpSpPr>
        <p:grpSpPr>
          <a:xfrm>
            <a:off x="2528579" y="5211473"/>
            <a:ext cx="1234697" cy="528005"/>
            <a:chOff x="1490435" y="5019503"/>
            <a:chExt cx="1234697" cy="528005"/>
          </a:xfrm>
        </p:grpSpPr>
        <p:sp>
          <p:nvSpPr>
            <p:cNvPr id="303" name="Rectangle 302">
              <a:extLst>
                <a:ext uri="{FF2B5EF4-FFF2-40B4-BE49-F238E27FC236}">
                  <a16:creationId xmlns:a16="http://schemas.microsoft.com/office/drawing/2014/main" id="{8FEFDCEB-B7E5-4035-B87D-56CC884BEB03}"/>
                </a:ext>
              </a:extLst>
            </p:cNvPr>
            <p:cNvSpPr/>
            <p:nvPr/>
          </p:nvSpPr>
          <p:spPr bwMode="auto">
            <a:xfrm>
              <a:off x="1490435" y="5019503"/>
              <a:ext cx="1234697" cy="528005"/>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7" name="TextBox 296">
              <a:extLst>
                <a:ext uri="{FF2B5EF4-FFF2-40B4-BE49-F238E27FC236}">
                  <a16:creationId xmlns:a16="http://schemas.microsoft.com/office/drawing/2014/main" id="{867FB5FD-8F85-45EC-85C2-8A14C3FBE021}"/>
                </a:ext>
              </a:extLst>
            </p:cNvPr>
            <p:cNvSpPr txBox="1"/>
            <p:nvPr/>
          </p:nvSpPr>
          <p:spPr>
            <a:xfrm>
              <a:off x="2017490" y="5191172"/>
              <a:ext cx="661438" cy="18466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326DE6"/>
                  </a:solidFill>
                  <a:effectLst/>
                  <a:uLnTx/>
                  <a:uFillTx/>
                  <a:latin typeface="Segoe UI Semibold"/>
                  <a:ea typeface="+mn-ea"/>
                  <a:cs typeface="+mn-cs"/>
                </a:rPr>
                <a:t>Kubelet</a:t>
              </a:r>
              <a:endParaRPr kumimoji="0" lang="en-US" sz="1200" b="0" i="0" u="none" strike="noStrike" kern="1200" cap="none" spc="0" normalizeH="0" baseline="0" noProof="0">
                <a:ln>
                  <a:noFill/>
                </a:ln>
                <a:solidFill>
                  <a:srgbClr val="326DE6"/>
                </a:solidFill>
                <a:effectLst/>
                <a:uLnTx/>
                <a:uFillTx/>
                <a:latin typeface="Segoe UI Semibold"/>
                <a:ea typeface="+mn-ea"/>
                <a:cs typeface="+mn-cs"/>
              </a:endParaRPr>
            </a:p>
          </p:txBody>
        </p:sp>
        <p:pic>
          <p:nvPicPr>
            <p:cNvPr id="156" name="Graphic 155">
              <a:extLst>
                <a:ext uri="{FF2B5EF4-FFF2-40B4-BE49-F238E27FC236}">
                  <a16:creationId xmlns:a16="http://schemas.microsoft.com/office/drawing/2014/main" id="{494CFB91-D02E-4FAE-A6BF-411166C15FF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81424"/>
            <a:stretch/>
          </p:blipFill>
          <p:spPr>
            <a:xfrm>
              <a:off x="1570312" y="5089891"/>
              <a:ext cx="406942" cy="387229"/>
            </a:xfrm>
            <a:prstGeom prst="rect">
              <a:avLst/>
            </a:prstGeom>
          </p:spPr>
        </p:pic>
      </p:grpSp>
      <p:cxnSp>
        <p:nvCxnSpPr>
          <p:cNvPr id="226" name="Straight Arrow Connector 15">
            <a:extLst>
              <a:ext uri="{FF2B5EF4-FFF2-40B4-BE49-F238E27FC236}">
                <a16:creationId xmlns:a16="http://schemas.microsoft.com/office/drawing/2014/main" id="{EFE4240E-3083-432C-A1B0-70319BAE43F5}"/>
              </a:ext>
            </a:extLst>
          </p:cNvPr>
          <p:cNvCxnSpPr>
            <a:cxnSpLocks/>
            <a:stCxn id="303" idx="0"/>
            <a:endCxn id="150" idx="1"/>
          </p:cNvCxnSpPr>
          <p:nvPr/>
        </p:nvCxnSpPr>
        <p:spPr>
          <a:xfrm rot="5400000" flipH="1" flipV="1">
            <a:off x="3941591" y="4280240"/>
            <a:ext cx="135571" cy="1726897"/>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0BE8C16C-B47A-4EAB-B050-A4529F59EA6D}"/>
              </a:ext>
            </a:extLst>
          </p:cNvPr>
          <p:cNvSpPr txBox="1"/>
          <p:nvPr/>
        </p:nvSpPr>
        <p:spPr>
          <a:xfrm>
            <a:off x="6297532" y="5401432"/>
            <a:ext cx="1974138" cy="16158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Use components</a:t>
            </a:r>
          </a:p>
        </p:txBody>
      </p:sp>
      <p:sp>
        <p:nvSpPr>
          <p:cNvPr id="321" name="TextBox 320">
            <a:extLst>
              <a:ext uri="{FF2B5EF4-FFF2-40B4-BE49-F238E27FC236}">
                <a16:creationId xmlns:a16="http://schemas.microsoft.com/office/drawing/2014/main" id="{C98D7919-13EA-4C06-9153-C2B0B80C9C97}"/>
              </a:ext>
            </a:extLst>
          </p:cNvPr>
          <p:cNvSpPr txBox="1"/>
          <p:nvPr/>
        </p:nvSpPr>
        <p:spPr>
          <a:xfrm>
            <a:off x="3406241" y="3218068"/>
            <a:ext cx="1244475" cy="53860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mn-cs"/>
              </a:rPr>
              <a:t>Inject Dapr sidecar into annotated pods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mn-cs"/>
              </a:rPr>
              <a:t>Inject env variables</a:t>
            </a:r>
          </a:p>
        </p:txBody>
      </p:sp>
      <p:sp>
        <p:nvSpPr>
          <p:cNvPr id="322" name="TextBox 321">
            <a:extLst>
              <a:ext uri="{FF2B5EF4-FFF2-40B4-BE49-F238E27FC236}">
                <a16:creationId xmlns:a16="http://schemas.microsoft.com/office/drawing/2014/main" id="{25441865-58DC-40D7-A4D4-E943E3701EDB}"/>
              </a:ext>
            </a:extLst>
          </p:cNvPr>
          <p:cNvSpPr txBox="1"/>
          <p:nvPr/>
        </p:nvSpPr>
        <p:spPr>
          <a:xfrm>
            <a:off x="4677630" y="3213839"/>
            <a:ext cx="1472545" cy="1000274"/>
          </a:xfrm>
          <a:prstGeom prst="rect">
            <a:avLst/>
          </a:prstGeom>
          <a:noFill/>
        </p:spPr>
        <p:txBody>
          <a:bodyPr wrap="square" lIns="0" tIns="0" rIns="0" bIns="0" rtlCol="0" anchor="t">
            <a:spAutoFit/>
          </a:bodyPr>
          <a:lstStyle/>
          <a:p>
            <a:pPr lvl="0" algn="r">
              <a:spcAft>
                <a:spcPts val="600"/>
              </a:spcAft>
              <a:defRPr/>
            </a:pPr>
            <a:r>
              <a:rPr lang="en-US" sz="1000" dirty="0">
                <a:solidFill>
                  <a:srgbClr val="000000"/>
                </a:solidFill>
                <a:latin typeface="Segoe UI Semibold"/>
              </a:rPr>
              <a:t>Assign Spiffe       identity </a:t>
            </a:r>
          </a:p>
          <a:p>
            <a:pPr lvl="0" algn="r">
              <a:spcAft>
                <a:spcPts val="600"/>
              </a:spcAft>
              <a:defRPr/>
            </a:pPr>
            <a:endParaRPr lang="en-US" sz="1000" dirty="0">
              <a:solidFill>
                <a:srgbClr val="000000"/>
              </a:solidFill>
              <a:latin typeface="Segoe UI Semibold"/>
            </a:endParaRPr>
          </a:p>
          <a:p>
            <a:pPr lvl="0" algn="r">
              <a:spcAft>
                <a:spcPts val="600"/>
              </a:spcAft>
              <a:defRPr/>
            </a:pPr>
            <a:r>
              <a:rPr lang="en-US" sz="1000" dirty="0">
                <a:solidFill>
                  <a:srgbClr val="000000"/>
                </a:solidFill>
                <a:latin typeface="Segoe UI Semibold"/>
              </a:rPr>
              <a:t>Manage </a:t>
            </a:r>
            <a:r>
              <a:rPr kumimoji="0" lang="en-US" sz="1000" b="0" i="0" u="none" strike="noStrike" kern="1200" cap="none" spc="0" normalizeH="0" baseline="0" noProof="0" dirty="0">
                <a:ln>
                  <a:noFill/>
                </a:ln>
                <a:solidFill>
                  <a:srgbClr val="000000"/>
                </a:solidFill>
                <a:effectLst/>
                <a:uLnTx/>
                <a:uFillTx/>
                <a:latin typeface="Segoe UI Semibold"/>
                <a:ea typeface="+mn-ea"/>
                <a:cs typeface="+mn-cs"/>
              </a:rPr>
              <a:t>mTLS between services</a:t>
            </a:r>
          </a:p>
          <a:p>
            <a:pPr marL="0" marR="0" lvl="0" indent="0" algn="r" defTabSz="914400" rtl="0" eaLnBrk="1" fontAlgn="auto" latinLnBrk="0" hangingPunct="1">
              <a:lnSpc>
                <a:spcPct val="100000"/>
              </a:lnSpc>
              <a:spcBef>
                <a:spcPts val="0"/>
              </a:spcBef>
              <a:spcAft>
                <a:spcPts val="60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23" name="TextBox 322">
            <a:extLst>
              <a:ext uri="{FF2B5EF4-FFF2-40B4-BE49-F238E27FC236}">
                <a16:creationId xmlns:a16="http://schemas.microsoft.com/office/drawing/2014/main" id="{2E72F70C-8B18-42F0-AE5D-701FAA047164}"/>
              </a:ext>
            </a:extLst>
          </p:cNvPr>
          <p:cNvSpPr txBox="1"/>
          <p:nvPr/>
        </p:nvSpPr>
        <p:spPr>
          <a:xfrm>
            <a:off x="1375178" y="3221775"/>
            <a:ext cx="164917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Create mapping table of actor instances to pods</a:t>
            </a:r>
          </a:p>
        </p:txBody>
      </p:sp>
      <p:sp>
        <p:nvSpPr>
          <p:cNvPr id="324" name="TextBox 323">
            <a:extLst>
              <a:ext uri="{FF2B5EF4-FFF2-40B4-BE49-F238E27FC236}">
                <a16:creationId xmlns:a16="http://schemas.microsoft.com/office/drawing/2014/main" id="{61AE114D-E3A9-4F4A-8BD7-116ACFC0AC8B}"/>
              </a:ext>
            </a:extLst>
          </p:cNvPr>
          <p:cNvSpPr txBox="1"/>
          <p:nvPr/>
        </p:nvSpPr>
        <p:spPr>
          <a:xfrm>
            <a:off x="6609080" y="3221775"/>
            <a:ext cx="1729175" cy="538609"/>
          </a:xfrm>
          <a:prstGeom prst="rect">
            <a:avLst/>
          </a:prstGeom>
          <a:noFill/>
        </p:spPr>
        <p:txBody>
          <a:bodyPr wrap="square" lIns="0" tIns="0" rIns="0" bIns="0" rtlCol="0" anchor="t">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Manage component updates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Manage Kubernetes</a:t>
            </a:r>
          </a:p>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service endpoints</a:t>
            </a:r>
          </a:p>
        </p:txBody>
      </p:sp>
      <p:sp>
        <p:nvSpPr>
          <p:cNvPr id="325" name="TextBox 324">
            <a:extLst>
              <a:ext uri="{FF2B5EF4-FFF2-40B4-BE49-F238E27FC236}">
                <a16:creationId xmlns:a16="http://schemas.microsoft.com/office/drawing/2014/main" id="{8DF08C46-3071-441A-AAFC-AACC81A9E2FF}"/>
              </a:ext>
            </a:extLst>
          </p:cNvPr>
          <p:cNvSpPr txBox="1"/>
          <p:nvPr/>
        </p:nvSpPr>
        <p:spPr>
          <a:xfrm>
            <a:off x="739344" y="5242689"/>
            <a:ext cx="1687275" cy="461665"/>
          </a:xfrm>
          <a:prstGeom prst="rect">
            <a:avLst/>
          </a:prstGeom>
          <a:noFill/>
        </p:spPr>
        <p:txBody>
          <a:bodyPr wrap="square" lIns="0" tIns="0" rIns="0" bIns="0" rtlCol="0" anchor="t">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mn-cs"/>
              </a:rPr>
              <a:t>Readiness and Liveness probe on </a:t>
            </a:r>
            <a:r>
              <a:rPr kumimoji="0" lang="en-US" sz="1000" b="0" i="0" u="none" strike="noStrike" kern="1200" cap="none" spc="0" normalizeH="0" baseline="0" noProof="0" dirty="0" err="1">
                <a:ln>
                  <a:noFill/>
                </a:ln>
                <a:solidFill>
                  <a:srgbClr val="000000"/>
                </a:solidFill>
                <a:effectLst/>
                <a:uLnTx/>
                <a:uFillTx/>
                <a:latin typeface="Segoe UI Semibold"/>
                <a:ea typeface="+mn-ea"/>
                <a:cs typeface="+mn-cs"/>
              </a:rPr>
              <a:t>healthz</a:t>
            </a:r>
            <a:r>
              <a:rPr kumimoji="0" lang="en-US" sz="1000" b="0" i="0" u="none" strike="noStrike" kern="1200" cap="none" spc="0" normalizeH="0" baseline="0" noProof="0" dirty="0">
                <a:ln>
                  <a:noFill/>
                </a:ln>
                <a:solidFill>
                  <a:srgbClr val="000000"/>
                </a:solidFill>
                <a:effectLst/>
                <a:uLnTx/>
                <a:uFillTx/>
                <a:latin typeface="Segoe UI Semibold"/>
                <a:ea typeface="+mn-ea"/>
                <a:cs typeface="+mn-cs"/>
              </a:rPr>
              <a:t> API to determine Dapr health state</a:t>
            </a:r>
          </a:p>
        </p:txBody>
      </p:sp>
      <p:cxnSp>
        <p:nvCxnSpPr>
          <p:cNvPr id="252" name="Straight Arrow Connector 15">
            <a:extLst>
              <a:ext uri="{FF2B5EF4-FFF2-40B4-BE49-F238E27FC236}">
                <a16:creationId xmlns:a16="http://schemas.microsoft.com/office/drawing/2014/main" id="{6FA88257-E6AA-48DF-A25A-98ECC9CF1CEE}"/>
              </a:ext>
            </a:extLst>
          </p:cNvPr>
          <p:cNvCxnSpPr>
            <a:cxnSpLocks/>
            <a:stCxn id="251" idx="2"/>
          </p:cNvCxnSpPr>
          <p:nvPr/>
        </p:nvCxnSpPr>
        <p:spPr>
          <a:xfrm>
            <a:off x="6274000" y="1073339"/>
            <a:ext cx="0" cy="663755"/>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54" name="Group 253">
            <a:extLst>
              <a:ext uri="{FF2B5EF4-FFF2-40B4-BE49-F238E27FC236}">
                <a16:creationId xmlns:a16="http://schemas.microsoft.com/office/drawing/2014/main" id="{47F51591-F31D-4018-A4B4-BD7AF42AACF7}"/>
              </a:ext>
            </a:extLst>
          </p:cNvPr>
          <p:cNvGrpSpPr/>
          <p:nvPr/>
        </p:nvGrpSpPr>
        <p:grpSpPr>
          <a:xfrm>
            <a:off x="6150176" y="609294"/>
            <a:ext cx="1240772" cy="492443"/>
            <a:chOff x="6150176" y="484846"/>
            <a:chExt cx="1240772" cy="492443"/>
          </a:xfrm>
        </p:grpSpPr>
        <p:pic>
          <p:nvPicPr>
            <p:cNvPr id="251" name="Graphic 250">
              <a:extLst>
                <a:ext uri="{FF2B5EF4-FFF2-40B4-BE49-F238E27FC236}">
                  <a16:creationId xmlns:a16="http://schemas.microsoft.com/office/drawing/2014/main" id="{A1D9BBE5-6853-4A4C-806E-179FACBAB74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50176" y="518204"/>
              <a:ext cx="247647" cy="430687"/>
            </a:xfrm>
            <a:prstGeom prst="rect">
              <a:avLst/>
            </a:prstGeom>
          </p:spPr>
        </p:pic>
        <p:sp>
          <p:nvSpPr>
            <p:cNvPr id="253" name="TextBox 252">
              <a:extLst>
                <a:ext uri="{FF2B5EF4-FFF2-40B4-BE49-F238E27FC236}">
                  <a16:creationId xmlns:a16="http://schemas.microsoft.com/office/drawing/2014/main" id="{C5860FFF-AD14-4FFD-BCA9-47ECFE446BB0}"/>
                </a:ext>
              </a:extLst>
            </p:cNvPr>
            <p:cNvSpPr txBox="1"/>
            <p:nvPr/>
          </p:nvSpPr>
          <p:spPr>
            <a:xfrm>
              <a:off x="6456375" y="484846"/>
              <a:ext cx="934573"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92"/>
                  </a:solidFill>
                  <a:effectLst/>
                  <a:uLnTx/>
                  <a:uFillTx/>
                  <a:latin typeface="Segoe UI Semibold"/>
                  <a:ea typeface="+mn-ea"/>
                  <a:cs typeface="+mn-cs"/>
                </a:rPr>
                <a:t>Operator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mn-cs"/>
                </a:rPr>
                <a:t>Deploys and manages Dapr</a:t>
              </a:r>
              <a:endParaRPr kumimoji="0" lang="en-US" sz="900"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nvGrpSpPr>
          <p:cNvPr id="144" name="Group 143">
            <a:extLst>
              <a:ext uri="{FF2B5EF4-FFF2-40B4-BE49-F238E27FC236}">
                <a16:creationId xmlns:a16="http://schemas.microsoft.com/office/drawing/2014/main" id="{938E3BB5-3A84-431B-9486-583EC54AA4A8}"/>
              </a:ext>
            </a:extLst>
          </p:cNvPr>
          <p:cNvGrpSpPr/>
          <p:nvPr/>
        </p:nvGrpSpPr>
        <p:grpSpPr>
          <a:xfrm>
            <a:off x="9614772" y="1109691"/>
            <a:ext cx="629459" cy="5015930"/>
            <a:chOff x="9614772" y="1403602"/>
            <a:chExt cx="629459" cy="4950524"/>
          </a:xfrm>
        </p:grpSpPr>
        <p:grpSp>
          <p:nvGrpSpPr>
            <p:cNvPr id="145" name="Group 144">
              <a:extLst>
                <a:ext uri="{FF2B5EF4-FFF2-40B4-BE49-F238E27FC236}">
                  <a16:creationId xmlns:a16="http://schemas.microsoft.com/office/drawing/2014/main" id="{9FBC648F-9729-41F6-9245-0DE74BEAEC98}"/>
                </a:ext>
              </a:extLst>
            </p:cNvPr>
            <p:cNvGrpSpPr/>
            <p:nvPr/>
          </p:nvGrpSpPr>
          <p:grpSpPr>
            <a:xfrm>
              <a:off x="9614773" y="1403602"/>
              <a:ext cx="629458" cy="4103164"/>
              <a:chOff x="9614773" y="1403602"/>
              <a:chExt cx="629458" cy="4103164"/>
            </a:xfrm>
          </p:grpSpPr>
          <p:cxnSp>
            <p:nvCxnSpPr>
              <p:cNvPr id="154" name="Straight Arrow Connector 153">
                <a:extLst>
                  <a:ext uri="{FF2B5EF4-FFF2-40B4-BE49-F238E27FC236}">
                    <a16:creationId xmlns:a16="http://schemas.microsoft.com/office/drawing/2014/main" id="{80C6C40D-6361-4EA2-8988-D5E69E538E95}"/>
                  </a:ext>
                </a:extLst>
              </p:cNvPr>
              <p:cNvCxnSpPr>
                <a:cxnSpLocks/>
                <a:stCxn id="229" idx="1"/>
                <a:endCxn id="192" idx="6"/>
              </p:cNvCxnSpPr>
              <p:nvPr/>
            </p:nvCxnSpPr>
            <p:spPr>
              <a:xfrm flipH="1">
                <a:off x="9933035" y="1504046"/>
                <a:ext cx="309855" cy="174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5" name="Rectangle 28">
                <a:extLst>
                  <a:ext uri="{FF2B5EF4-FFF2-40B4-BE49-F238E27FC236}">
                    <a16:creationId xmlns:a16="http://schemas.microsoft.com/office/drawing/2014/main" id="{7D277CE7-25EF-4749-BF2F-A1D3B6D21867}"/>
                  </a:ext>
                </a:extLst>
              </p:cNvPr>
              <p:cNvSpPr/>
              <p:nvPr/>
            </p:nvSpPr>
            <p:spPr bwMode="auto">
              <a:xfrm rot="5400000">
                <a:off x="7756807" y="3368913"/>
                <a:ext cx="3899750" cy="182416"/>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EC494DCF-0E09-4239-99C2-296EBB1AE2BA}"/>
                  </a:ext>
                </a:extLst>
              </p:cNvPr>
              <p:cNvCxnSpPr>
                <a:cxnSpLocks/>
                <a:endCxn id="189" idx="3"/>
              </p:cNvCxnSpPr>
              <p:nvPr/>
            </p:nvCxnSpPr>
            <p:spPr>
              <a:xfrm>
                <a:off x="9615474" y="2478532"/>
                <a:ext cx="175815"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C2259016-2667-454E-A375-C9E1B44395CD}"/>
                  </a:ext>
                </a:extLst>
              </p:cNvPr>
              <p:cNvCxnSpPr>
                <a:cxnSpLocks/>
                <a:endCxn id="187" idx="3"/>
              </p:cNvCxnSpPr>
              <p:nvPr/>
            </p:nvCxnSpPr>
            <p:spPr>
              <a:xfrm>
                <a:off x="9625423" y="4421225"/>
                <a:ext cx="169213" cy="426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6F3200F8-499D-4EC3-A599-AC2F5934DBB8}"/>
                  </a:ext>
                </a:extLst>
              </p:cNvPr>
              <p:cNvGrpSpPr/>
              <p:nvPr/>
            </p:nvGrpSpPr>
            <p:grpSpPr>
              <a:xfrm>
                <a:off x="9791289" y="3350598"/>
                <a:ext cx="188418" cy="204368"/>
                <a:chOff x="6207667" y="1018040"/>
                <a:chExt cx="248285" cy="269304"/>
              </a:xfrm>
            </p:grpSpPr>
            <p:sp>
              <p:nvSpPr>
                <p:cNvPr id="193" name="Freeform: Shape 192">
                  <a:extLst>
                    <a:ext uri="{FF2B5EF4-FFF2-40B4-BE49-F238E27FC236}">
                      <a16:creationId xmlns:a16="http://schemas.microsoft.com/office/drawing/2014/main" id="{8ACC3068-B848-4E1B-B9A1-DB29A1DF3553}"/>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4" name="Oval 193">
                  <a:extLst>
                    <a:ext uri="{FF2B5EF4-FFF2-40B4-BE49-F238E27FC236}">
                      <a16:creationId xmlns:a16="http://schemas.microsoft.com/office/drawing/2014/main" id="{7CCFCC4B-B09D-4918-9C0B-D7B7541C3C33}"/>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B8B41D7B-70CC-480E-8E31-35B02B4807CE}"/>
                  </a:ext>
                </a:extLst>
              </p:cNvPr>
              <p:cNvGrpSpPr/>
              <p:nvPr/>
            </p:nvGrpSpPr>
            <p:grpSpPr>
              <a:xfrm>
                <a:off x="9791289" y="1403602"/>
                <a:ext cx="188418" cy="204368"/>
                <a:chOff x="6207667" y="1018040"/>
                <a:chExt cx="248285" cy="269304"/>
              </a:xfrm>
            </p:grpSpPr>
            <p:sp>
              <p:nvSpPr>
                <p:cNvPr id="191" name="Freeform: Shape 190">
                  <a:extLst>
                    <a:ext uri="{FF2B5EF4-FFF2-40B4-BE49-F238E27FC236}">
                      <a16:creationId xmlns:a16="http://schemas.microsoft.com/office/drawing/2014/main" id="{AB40AF3D-B848-45BC-B39B-A21AAA50537B}"/>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2" name="Oval 191">
                  <a:extLst>
                    <a:ext uri="{FF2B5EF4-FFF2-40B4-BE49-F238E27FC236}">
                      <a16:creationId xmlns:a16="http://schemas.microsoft.com/office/drawing/2014/main" id="{278D5C89-1C1A-4C30-9E82-89A727FF6B1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75C1FC29-98C0-49E1-A0CE-76976CD1A081}"/>
                  </a:ext>
                </a:extLst>
              </p:cNvPr>
              <p:cNvGrpSpPr/>
              <p:nvPr/>
            </p:nvGrpSpPr>
            <p:grpSpPr>
              <a:xfrm>
                <a:off x="9791289" y="2376732"/>
                <a:ext cx="188418" cy="204368"/>
                <a:chOff x="6207667" y="1018040"/>
                <a:chExt cx="248285" cy="269304"/>
              </a:xfrm>
            </p:grpSpPr>
            <p:sp>
              <p:nvSpPr>
                <p:cNvPr id="189" name="Freeform: Shape 188">
                  <a:extLst>
                    <a:ext uri="{FF2B5EF4-FFF2-40B4-BE49-F238E27FC236}">
                      <a16:creationId xmlns:a16="http://schemas.microsoft.com/office/drawing/2014/main" id="{017C1BB9-973B-4343-80D5-2E110D8B37B3}"/>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0" name="Oval 189">
                  <a:extLst>
                    <a:ext uri="{FF2B5EF4-FFF2-40B4-BE49-F238E27FC236}">
                      <a16:creationId xmlns:a16="http://schemas.microsoft.com/office/drawing/2014/main" id="{7C3866F7-5A4D-4A97-B417-5DC42675584C}"/>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76" name="Group 175">
                <a:extLst>
                  <a:ext uri="{FF2B5EF4-FFF2-40B4-BE49-F238E27FC236}">
                    <a16:creationId xmlns:a16="http://schemas.microsoft.com/office/drawing/2014/main" id="{46EF9EAA-B7E6-4676-BBAC-6B66D220D66C}"/>
                  </a:ext>
                </a:extLst>
              </p:cNvPr>
              <p:cNvGrpSpPr/>
              <p:nvPr/>
            </p:nvGrpSpPr>
            <p:grpSpPr>
              <a:xfrm>
                <a:off x="9794636" y="4323305"/>
                <a:ext cx="188418" cy="204368"/>
                <a:chOff x="6207667" y="1018040"/>
                <a:chExt cx="248285" cy="269304"/>
              </a:xfrm>
            </p:grpSpPr>
            <p:sp>
              <p:nvSpPr>
                <p:cNvPr id="187" name="Freeform: Shape 186">
                  <a:extLst>
                    <a:ext uri="{FF2B5EF4-FFF2-40B4-BE49-F238E27FC236}">
                      <a16:creationId xmlns:a16="http://schemas.microsoft.com/office/drawing/2014/main" id="{F2A979C0-60C8-4CC4-84C2-6D7557A2A06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8" name="Oval 187">
                  <a:extLst>
                    <a:ext uri="{FF2B5EF4-FFF2-40B4-BE49-F238E27FC236}">
                      <a16:creationId xmlns:a16="http://schemas.microsoft.com/office/drawing/2014/main" id="{1398F81A-0A53-4A37-8F82-B96339A1B0C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2FBC6F49-9E5D-48F1-8A8D-9C5D4349A418}"/>
                  </a:ext>
                </a:extLst>
              </p:cNvPr>
              <p:cNvGrpSpPr/>
              <p:nvPr/>
            </p:nvGrpSpPr>
            <p:grpSpPr>
              <a:xfrm>
                <a:off x="9797890" y="5302398"/>
                <a:ext cx="188418" cy="204368"/>
                <a:chOff x="6207667" y="1018040"/>
                <a:chExt cx="248285" cy="269304"/>
              </a:xfrm>
            </p:grpSpPr>
            <p:sp>
              <p:nvSpPr>
                <p:cNvPr id="185" name="Freeform: Shape 184">
                  <a:extLst>
                    <a:ext uri="{FF2B5EF4-FFF2-40B4-BE49-F238E27FC236}">
                      <a16:creationId xmlns:a16="http://schemas.microsoft.com/office/drawing/2014/main" id="{59A4795D-A46E-40A9-8879-08803B625650}"/>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6" name="Oval 185">
                  <a:extLst>
                    <a:ext uri="{FF2B5EF4-FFF2-40B4-BE49-F238E27FC236}">
                      <a16:creationId xmlns:a16="http://schemas.microsoft.com/office/drawing/2014/main" id="{76D6C60C-8A94-426A-A558-515C65E2FEA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178" name="Straight Arrow Connector 177">
                <a:extLst>
                  <a:ext uri="{FF2B5EF4-FFF2-40B4-BE49-F238E27FC236}">
                    <a16:creationId xmlns:a16="http://schemas.microsoft.com/office/drawing/2014/main" id="{8ED9F849-CA33-4F45-8330-C4C3CFBEDA5C}"/>
                  </a:ext>
                </a:extLst>
              </p:cNvPr>
              <p:cNvCxnSpPr>
                <a:cxnSpLocks/>
                <a:stCxn id="188" idx="6"/>
                <a:endCxn id="221" idx="1"/>
              </p:cNvCxnSpPr>
              <p:nvPr/>
            </p:nvCxnSpPr>
            <p:spPr>
              <a:xfrm flipV="1">
                <a:off x="9936382" y="4425137"/>
                <a:ext cx="306508" cy="352"/>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52FBD79-DF66-42C1-A44E-49367C0C049C}"/>
                  </a:ext>
                </a:extLst>
              </p:cNvPr>
              <p:cNvCxnSpPr>
                <a:cxnSpLocks/>
                <a:stCxn id="190" idx="6"/>
                <a:endCxn id="227" idx="1"/>
              </p:cNvCxnSpPr>
              <p:nvPr/>
            </p:nvCxnSpPr>
            <p:spPr>
              <a:xfrm flipV="1">
                <a:off x="9933035" y="2477743"/>
                <a:ext cx="309855" cy="1173"/>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59EC485-8D01-4948-BEBB-D4FC56B4C9DE}"/>
                  </a:ext>
                </a:extLst>
              </p:cNvPr>
              <p:cNvCxnSpPr>
                <a:cxnSpLocks/>
                <a:endCxn id="193" idx="3"/>
              </p:cNvCxnSpPr>
              <p:nvPr/>
            </p:nvCxnSpPr>
            <p:spPr>
              <a:xfrm>
                <a:off x="9625423" y="3452782"/>
                <a:ext cx="165866"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99DC4411-6D32-4A72-B99D-D917B4F043AD}"/>
                  </a:ext>
                </a:extLst>
              </p:cNvPr>
              <p:cNvCxnSpPr>
                <a:cxnSpLocks/>
                <a:stCxn id="194" idx="6"/>
                <a:endCxn id="213" idx="1"/>
              </p:cNvCxnSpPr>
              <p:nvPr/>
            </p:nvCxnSpPr>
            <p:spPr>
              <a:xfrm>
                <a:off x="9933035" y="3452782"/>
                <a:ext cx="309855" cy="5189"/>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988396EE-3913-48CD-AB2F-1A6247BCEA01}"/>
                  </a:ext>
                </a:extLst>
              </p:cNvPr>
              <p:cNvCxnSpPr>
                <a:cxnSpLocks/>
                <a:stCxn id="186" idx="6"/>
                <a:endCxn id="205" idx="1"/>
              </p:cNvCxnSpPr>
              <p:nvPr/>
            </p:nvCxnSpPr>
            <p:spPr>
              <a:xfrm>
                <a:off x="9939636" y="5404582"/>
                <a:ext cx="304595" cy="783"/>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41C2C6F1-6AE0-496D-9022-FE2E7DBCA331}"/>
                  </a:ext>
                </a:extLst>
              </p:cNvPr>
              <p:cNvSpPr/>
              <p:nvPr/>
            </p:nvSpPr>
            <p:spPr bwMode="auto">
              <a:xfrm>
                <a:off x="9614773" y="4779373"/>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4" name="Rectangle 183">
                <a:extLst>
                  <a:ext uri="{FF2B5EF4-FFF2-40B4-BE49-F238E27FC236}">
                    <a16:creationId xmlns:a16="http://schemas.microsoft.com/office/drawing/2014/main" id="{5893C744-4A32-4CEF-A9EB-2186D03AAD1D}"/>
                  </a:ext>
                </a:extLst>
              </p:cNvPr>
              <p:cNvSpPr/>
              <p:nvPr/>
            </p:nvSpPr>
            <p:spPr bwMode="auto">
              <a:xfrm>
                <a:off x="9614773" y="2806861"/>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147" name="Straight Arrow Connector 146">
              <a:extLst>
                <a:ext uri="{FF2B5EF4-FFF2-40B4-BE49-F238E27FC236}">
                  <a16:creationId xmlns:a16="http://schemas.microsoft.com/office/drawing/2014/main" id="{A7988EE5-0D30-4EFF-8459-2C4A10870B39}"/>
                </a:ext>
              </a:extLst>
            </p:cNvPr>
            <p:cNvCxnSpPr>
              <a:cxnSpLocks/>
              <a:stCxn id="197" idx="1"/>
            </p:cNvCxnSpPr>
            <p:nvPr/>
          </p:nvCxnSpPr>
          <p:spPr>
            <a:xfrm flipH="1" flipV="1">
              <a:off x="9926506" y="6251943"/>
              <a:ext cx="303416" cy="6163"/>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FDDF9EA1-720C-4F48-9D01-3C1E38829CA4}"/>
                </a:ext>
              </a:extLst>
            </p:cNvPr>
            <p:cNvGrpSpPr/>
            <p:nvPr/>
          </p:nvGrpSpPr>
          <p:grpSpPr>
            <a:xfrm>
              <a:off x="9791289" y="6149758"/>
              <a:ext cx="188418" cy="204368"/>
              <a:chOff x="6207667" y="1018040"/>
              <a:chExt cx="248285" cy="269304"/>
            </a:xfrm>
          </p:grpSpPr>
          <p:sp>
            <p:nvSpPr>
              <p:cNvPr id="151" name="Freeform: Shape 150">
                <a:extLst>
                  <a:ext uri="{FF2B5EF4-FFF2-40B4-BE49-F238E27FC236}">
                    <a16:creationId xmlns:a16="http://schemas.microsoft.com/office/drawing/2014/main" id="{F86CA215-D76D-4E5E-A574-6C3B54D2A7E4}"/>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2" name="Oval 151">
                <a:extLst>
                  <a:ext uri="{FF2B5EF4-FFF2-40B4-BE49-F238E27FC236}">
                    <a16:creationId xmlns:a16="http://schemas.microsoft.com/office/drawing/2014/main" id="{FFD0790D-6EC9-484D-A239-DB9A51BA021B}"/>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49" name="Rectangle 28">
              <a:extLst>
                <a:ext uri="{FF2B5EF4-FFF2-40B4-BE49-F238E27FC236}">
                  <a16:creationId xmlns:a16="http://schemas.microsoft.com/office/drawing/2014/main" id="{D170F802-12A8-4DD0-A742-54C8EC0357C8}"/>
                </a:ext>
              </a:extLst>
            </p:cNvPr>
            <p:cNvSpPr/>
            <p:nvPr/>
          </p:nvSpPr>
          <p:spPr bwMode="auto">
            <a:xfrm rot="5400000">
              <a:off x="9277721" y="5745522"/>
              <a:ext cx="845881" cy="171779"/>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79952707-3B05-426C-B8C2-8FC280D08DD3}"/>
              </a:ext>
            </a:extLst>
          </p:cNvPr>
          <p:cNvGrpSpPr/>
          <p:nvPr/>
        </p:nvGrpSpPr>
        <p:grpSpPr>
          <a:xfrm>
            <a:off x="9824328" y="449915"/>
            <a:ext cx="2138288" cy="5898386"/>
            <a:chOff x="9824328" y="449915"/>
            <a:chExt cx="2138288" cy="5898386"/>
          </a:xfrm>
        </p:grpSpPr>
        <p:grpSp>
          <p:nvGrpSpPr>
            <p:cNvPr id="195" name="Group 194">
              <a:extLst>
                <a:ext uri="{FF2B5EF4-FFF2-40B4-BE49-F238E27FC236}">
                  <a16:creationId xmlns:a16="http://schemas.microsoft.com/office/drawing/2014/main" id="{7EE02F99-AE64-448E-9093-F14D631CD427}"/>
                </a:ext>
              </a:extLst>
            </p:cNvPr>
            <p:cNvGrpSpPr/>
            <p:nvPr/>
          </p:nvGrpSpPr>
          <p:grpSpPr>
            <a:xfrm>
              <a:off x="9824328" y="449915"/>
              <a:ext cx="2138288" cy="5898386"/>
              <a:chOff x="9824328" y="743826"/>
              <a:chExt cx="2138288" cy="5898386"/>
            </a:xfrm>
          </p:grpSpPr>
          <p:grpSp>
            <p:nvGrpSpPr>
              <p:cNvPr id="196" name="Group 195">
                <a:extLst>
                  <a:ext uri="{FF2B5EF4-FFF2-40B4-BE49-F238E27FC236}">
                    <a16:creationId xmlns:a16="http://schemas.microsoft.com/office/drawing/2014/main" id="{308EFE01-BC8F-4DF3-B9CB-A02EEAD0BF28}"/>
                  </a:ext>
                </a:extLst>
              </p:cNvPr>
              <p:cNvGrpSpPr/>
              <p:nvPr/>
            </p:nvGrpSpPr>
            <p:grpSpPr>
              <a:xfrm>
                <a:off x="9824328" y="743826"/>
                <a:ext cx="2138288" cy="4981508"/>
                <a:chOff x="9785226" y="1290559"/>
                <a:chExt cx="2138288" cy="4981508"/>
              </a:xfrm>
            </p:grpSpPr>
            <p:grpSp>
              <p:nvGrpSpPr>
                <p:cNvPr id="198" name="Group 197">
                  <a:extLst>
                    <a:ext uri="{FF2B5EF4-FFF2-40B4-BE49-F238E27FC236}">
                      <a16:creationId xmlns:a16="http://schemas.microsoft.com/office/drawing/2014/main" id="{26D6A4F1-A743-4F99-B608-0187A59DA008}"/>
                    </a:ext>
                  </a:extLst>
                </p:cNvPr>
                <p:cNvGrpSpPr/>
                <p:nvPr/>
              </p:nvGrpSpPr>
              <p:grpSpPr>
                <a:xfrm>
                  <a:off x="10203788" y="1730810"/>
                  <a:ext cx="1718387" cy="639938"/>
                  <a:chOff x="9924112" y="485174"/>
                  <a:chExt cx="1718387" cy="639938"/>
                </a:xfrm>
              </p:grpSpPr>
              <p:sp>
                <p:nvSpPr>
                  <p:cNvPr id="229" name="Rounded Rectangle 5">
                    <a:extLst>
                      <a:ext uri="{FF2B5EF4-FFF2-40B4-BE49-F238E27FC236}">
                        <a16:creationId xmlns:a16="http://schemas.microsoft.com/office/drawing/2014/main" id="{E08405D2-38A3-449E-93F4-C4A1946184DA}"/>
                      </a:ext>
                    </a:extLst>
                  </p:cNvPr>
                  <p:cNvSpPr/>
                  <p:nvPr/>
                </p:nvSpPr>
                <p:spPr bwMode="auto">
                  <a:xfrm>
                    <a:off x="9924112" y="485174"/>
                    <a:ext cx="1718387"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State Stores</a:t>
                    </a:r>
                  </a:p>
                </p:txBody>
              </p:sp>
              <p:pic>
                <p:nvPicPr>
                  <p:cNvPr id="230" name="Graphic 229">
                    <a:extLst>
                      <a:ext uri="{FF2B5EF4-FFF2-40B4-BE49-F238E27FC236}">
                        <a16:creationId xmlns:a16="http://schemas.microsoft.com/office/drawing/2014/main" id="{605A721A-2226-4758-9FFD-C9BE296DF8C7}"/>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102326" y="563829"/>
                    <a:ext cx="298842" cy="489176"/>
                  </a:xfrm>
                  <a:prstGeom prst="rect">
                    <a:avLst/>
                  </a:prstGeom>
                </p:spPr>
              </p:pic>
            </p:grpSp>
            <p:grpSp>
              <p:nvGrpSpPr>
                <p:cNvPr id="199" name="Group 198">
                  <a:extLst>
                    <a:ext uri="{FF2B5EF4-FFF2-40B4-BE49-F238E27FC236}">
                      <a16:creationId xmlns:a16="http://schemas.microsoft.com/office/drawing/2014/main" id="{B3AAED64-E2CE-4102-B757-F5AEA9825528}"/>
                    </a:ext>
                  </a:extLst>
                </p:cNvPr>
                <p:cNvGrpSpPr/>
                <p:nvPr/>
              </p:nvGrpSpPr>
              <p:grpSpPr>
                <a:xfrm>
                  <a:off x="10203788" y="2704507"/>
                  <a:ext cx="1718388" cy="639938"/>
                  <a:chOff x="9924112" y="1688138"/>
                  <a:chExt cx="1718388" cy="639938"/>
                </a:xfrm>
              </p:grpSpPr>
              <p:sp>
                <p:nvSpPr>
                  <p:cNvPr id="227" name="Rounded Rectangle 5">
                    <a:extLst>
                      <a:ext uri="{FF2B5EF4-FFF2-40B4-BE49-F238E27FC236}">
                        <a16:creationId xmlns:a16="http://schemas.microsoft.com/office/drawing/2014/main" id="{3D3C0E82-7065-46AB-8FAA-2A2CBC07AE36}"/>
                      </a:ext>
                    </a:extLst>
                  </p:cNvPr>
                  <p:cNvSpPr/>
                  <p:nvPr/>
                </p:nvSpPr>
                <p:spPr bwMode="auto">
                  <a:xfrm>
                    <a:off x="9924112" y="1688138"/>
                    <a:ext cx="1718388"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PubSub</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dirty="0">
                        <a:solidFill>
                          <a:srgbClr val="000000"/>
                        </a:solidFill>
                        <a:latin typeface="Segoe UI Semibold"/>
                      </a:rPr>
                      <a:t>Brokers</a:t>
                    </a:r>
                    <a:endParaRPr kumimoji="0" lang="en-US" sz="12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228" name="Graphic 227">
                    <a:extLst>
                      <a:ext uri="{FF2B5EF4-FFF2-40B4-BE49-F238E27FC236}">
                        <a16:creationId xmlns:a16="http://schemas.microsoft.com/office/drawing/2014/main" id="{63094883-B95B-4EB8-A2F2-E8A7F31A5E69}"/>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rcRect/>
                  <a:stretch/>
                </p:blipFill>
                <p:spPr>
                  <a:xfrm>
                    <a:off x="10036536" y="1910025"/>
                    <a:ext cx="430421" cy="218797"/>
                  </a:xfrm>
                  <a:prstGeom prst="rect">
                    <a:avLst/>
                  </a:prstGeom>
                </p:spPr>
              </p:pic>
            </p:grpSp>
            <p:grpSp>
              <p:nvGrpSpPr>
                <p:cNvPr id="200" name="Group 199">
                  <a:extLst>
                    <a:ext uri="{FF2B5EF4-FFF2-40B4-BE49-F238E27FC236}">
                      <a16:creationId xmlns:a16="http://schemas.microsoft.com/office/drawing/2014/main" id="{80920F9E-12AB-4105-9BDE-0CDC661B1435}"/>
                    </a:ext>
                  </a:extLst>
                </p:cNvPr>
                <p:cNvGrpSpPr/>
                <p:nvPr/>
              </p:nvGrpSpPr>
              <p:grpSpPr>
                <a:xfrm>
                  <a:off x="10203788" y="4651901"/>
                  <a:ext cx="1719726" cy="639938"/>
                  <a:chOff x="9922477" y="4094066"/>
                  <a:chExt cx="1719726" cy="639938"/>
                </a:xfrm>
              </p:grpSpPr>
              <p:sp>
                <p:nvSpPr>
                  <p:cNvPr id="221" name="Rounded Rectangle 5">
                    <a:extLst>
                      <a:ext uri="{FF2B5EF4-FFF2-40B4-BE49-F238E27FC236}">
                        <a16:creationId xmlns:a16="http://schemas.microsoft.com/office/drawing/2014/main" id="{D2E68804-BEAD-49FD-89DF-782E510AC978}"/>
                      </a:ext>
                    </a:extLst>
                  </p:cNvPr>
                  <p:cNvSpPr/>
                  <p:nvPr/>
                </p:nvSpPr>
                <p:spPr bwMode="auto">
                  <a:xfrm>
                    <a:off x="9922477" y="4094066"/>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Secret </a:t>
                    </a:r>
                    <a:r>
                      <a:rPr lang="en-US" sz="1200">
                        <a:solidFill>
                          <a:srgbClr val="000000"/>
                        </a:solidFill>
                        <a:latin typeface="Segoe UI Semibold"/>
                      </a:rPr>
                      <a:t>Stores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224" name="Graphic 223">
                    <a:extLst>
                      <a:ext uri="{FF2B5EF4-FFF2-40B4-BE49-F238E27FC236}">
                        <a16:creationId xmlns:a16="http://schemas.microsoft.com/office/drawing/2014/main" id="{B4682EC7-D62E-4F08-BAC5-D8571DCFA853}"/>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rcRect/>
                  <a:stretch/>
                </p:blipFill>
                <p:spPr>
                  <a:xfrm>
                    <a:off x="10054571" y="4204576"/>
                    <a:ext cx="352530" cy="441552"/>
                  </a:xfrm>
                  <a:prstGeom prst="rect">
                    <a:avLst/>
                  </a:prstGeom>
                </p:spPr>
              </p:pic>
            </p:grpSp>
            <p:grpSp>
              <p:nvGrpSpPr>
                <p:cNvPr id="201" name="Group 200">
                  <a:extLst>
                    <a:ext uri="{FF2B5EF4-FFF2-40B4-BE49-F238E27FC236}">
                      <a16:creationId xmlns:a16="http://schemas.microsoft.com/office/drawing/2014/main" id="{187AE479-1903-4549-B0D9-7E1F8EADCAEB}"/>
                    </a:ext>
                  </a:extLst>
                </p:cNvPr>
                <p:cNvGrpSpPr/>
                <p:nvPr/>
              </p:nvGrpSpPr>
              <p:grpSpPr>
                <a:xfrm>
                  <a:off x="10203788" y="3684735"/>
                  <a:ext cx="1719726" cy="639938"/>
                  <a:chOff x="9922479" y="2897633"/>
                  <a:chExt cx="1719726" cy="639938"/>
                </a:xfrm>
              </p:grpSpPr>
              <p:sp>
                <p:nvSpPr>
                  <p:cNvPr id="213" name="Rounded Rectangle 5">
                    <a:extLst>
                      <a:ext uri="{FF2B5EF4-FFF2-40B4-BE49-F238E27FC236}">
                        <a16:creationId xmlns:a16="http://schemas.microsoft.com/office/drawing/2014/main" id="{ED03A098-7925-484D-9EAD-7F9E840B1A07}"/>
                      </a:ext>
                    </a:extLst>
                  </p:cNvPr>
                  <p:cNvSpPr/>
                  <p:nvPr/>
                </p:nvSpPr>
                <p:spPr bwMode="auto">
                  <a:xfrm>
                    <a:off x="9922479" y="2897633"/>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&amp; Triggers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217" name="Graphic 216">
                    <a:extLst>
                      <a:ext uri="{FF2B5EF4-FFF2-40B4-BE49-F238E27FC236}">
                        <a16:creationId xmlns:a16="http://schemas.microsoft.com/office/drawing/2014/main" id="{CC95A19D-1708-4E17-828F-7A7B88D287D8}"/>
                      </a:ext>
                    </a:extLst>
                  </p:cNvPr>
                  <p:cNvPicPr>
                    <a:picLocks noChangeAspect="1"/>
                  </p:cNvPicPr>
                  <p:nvPr/>
                </p:nvPicPr>
                <p:blipFill>
                  <a:blip r:embed="rId23" cstate="print">
                    <a:extLst>
                      <a:ext uri="{28A0092B-C50C-407E-A947-70E740481C1C}">
                        <a14:useLocalDpi xmlns:a14="http://schemas.microsoft.com/office/drawing/2010/main"/>
                      </a:ext>
                      <a:ext uri="{96DAC541-7B7A-43D3-8B79-37D633B846F1}">
                        <asvg:svgBlip xmlns:asvg="http://schemas.microsoft.com/office/drawing/2016/SVG/main" r:embed="rId24"/>
                      </a:ext>
                    </a:extLst>
                  </a:blip>
                  <a:srcRect/>
                  <a:stretch/>
                </p:blipFill>
                <p:spPr>
                  <a:xfrm>
                    <a:off x="9986967" y="3030645"/>
                    <a:ext cx="479990" cy="383486"/>
                  </a:xfrm>
                  <a:prstGeom prst="rect">
                    <a:avLst/>
                  </a:prstGeom>
                </p:spPr>
              </p:pic>
            </p:grpSp>
            <p:grpSp>
              <p:nvGrpSpPr>
                <p:cNvPr id="202" name="Group 201">
                  <a:extLst>
                    <a:ext uri="{FF2B5EF4-FFF2-40B4-BE49-F238E27FC236}">
                      <a16:creationId xmlns:a16="http://schemas.microsoft.com/office/drawing/2014/main" id="{75E451CF-1AE1-4639-9F5B-CC531C492EAD}"/>
                    </a:ext>
                  </a:extLst>
                </p:cNvPr>
                <p:cNvGrpSpPr/>
                <p:nvPr/>
              </p:nvGrpSpPr>
              <p:grpSpPr>
                <a:xfrm>
                  <a:off x="10205129" y="5632129"/>
                  <a:ext cx="1718385" cy="639938"/>
                  <a:chOff x="9924113" y="5303560"/>
                  <a:chExt cx="1718385" cy="639938"/>
                </a:xfrm>
              </p:grpSpPr>
              <p:sp>
                <p:nvSpPr>
                  <p:cNvPr id="205" name="Rounded Rectangle 5">
                    <a:extLst>
                      <a:ext uri="{FF2B5EF4-FFF2-40B4-BE49-F238E27FC236}">
                        <a16:creationId xmlns:a16="http://schemas.microsoft.com/office/drawing/2014/main" id="{AEFC6FD6-FA47-47BC-823A-36A23FC2EC32}"/>
                      </a:ext>
                    </a:extLst>
                  </p:cNvPr>
                  <p:cNvSpPr/>
                  <p:nvPr/>
                </p:nvSpPr>
                <p:spPr bwMode="auto">
                  <a:xfrm>
                    <a:off x="9924113" y="5303560"/>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Observability</a:t>
                    </a:r>
                  </a:p>
                </p:txBody>
              </p:sp>
              <p:pic>
                <p:nvPicPr>
                  <p:cNvPr id="209" name="Graphic 208">
                    <a:extLst>
                      <a:ext uri="{FF2B5EF4-FFF2-40B4-BE49-F238E27FC236}">
                        <a16:creationId xmlns:a16="http://schemas.microsoft.com/office/drawing/2014/main" id="{595AEF8A-2D30-40EF-8A1A-0AFCBE737AC3}"/>
                      </a:ext>
                    </a:extLst>
                  </p:cNvPr>
                  <p:cNvPicPr>
                    <a:picLocks noChangeAspect="1"/>
                  </p:cNvPicPr>
                  <p:nvPr/>
                </p:nvPicPr>
                <p:blipFill>
                  <a:blip r:embed="rId25" cstate="print">
                    <a:extLst>
                      <a:ext uri="{28A0092B-C50C-407E-A947-70E740481C1C}">
                        <a14:useLocalDpi xmlns:a14="http://schemas.microsoft.com/office/drawing/2010/main"/>
                      </a:ext>
                      <a:ext uri="{96DAC541-7B7A-43D3-8B79-37D633B846F1}">
                        <asvg:svgBlip xmlns:asvg="http://schemas.microsoft.com/office/drawing/2016/SVG/main" r:embed="rId26"/>
                      </a:ext>
                    </a:extLst>
                  </a:blip>
                  <a:srcRect/>
                  <a:stretch/>
                </p:blipFill>
                <p:spPr>
                  <a:xfrm>
                    <a:off x="10008418" y="5403615"/>
                    <a:ext cx="486655" cy="416934"/>
                  </a:xfrm>
                  <a:prstGeom prst="rect">
                    <a:avLst/>
                  </a:prstGeom>
                </p:spPr>
              </p:pic>
            </p:grpSp>
            <p:sp>
              <p:nvSpPr>
                <p:cNvPr id="203" name="TextBox 202">
                  <a:extLst>
                    <a:ext uri="{FF2B5EF4-FFF2-40B4-BE49-F238E27FC236}">
                      <a16:creationId xmlns:a16="http://schemas.microsoft.com/office/drawing/2014/main" id="{D3D6D79D-85B3-4E89-964F-5B936577B493}"/>
                    </a:ext>
                  </a:extLst>
                </p:cNvPr>
                <p:cNvSpPr txBox="1"/>
                <p:nvPr/>
              </p:nvSpPr>
              <p:spPr>
                <a:xfrm>
                  <a:off x="9785226" y="1290559"/>
                  <a:ext cx="2123979" cy="307777"/>
                </a:xfrm>
                <a:prstGeom prst="rect">
                  <a:avLst/>
                </a:prstGeom>
                <a:noFill/>
              </p:spPr>
              <p:txBody>
                <a:bodyPr wrap="none" lIns="0" tIns="0" rIns="0" bIns="0" rtlCol="0">
                  <a:spAutoFit/>
                </a:bodyPr>
                <a:lstStyle/>
                <a:p>
                  <a:pPr algn="ctr"/>
                  <a:r>
                    <a:rPr lang="en-US" sz="2000" dirty="0">
                      <a:solidFill>
                        <a:srgbClr val="202192"/>
                      </a:solidFill>
                      <a:latin typeface="+mj-lt"/>
                    </a:rPr>
                    <a:t>Dapr Components</a:t>
                  </a:r>
                </a:p>
              </p:txBody>
            </p:sp>
          </p:grpSp>
          <p:sp>
            <p:nvSpPr>
              <p:cNvPr id="197" name="Rounded Rectangle 5">
                <a:extLst>
                  <a:ext uri="{FF2B5EF4-FFF2-40B4-BE49-F238E27FC236}">
                    <a16:creationId xmlns:a16="http://schemas.microsoft.com/office/drawing/2014/main" id="{714C6581-CF5D-4FDD-962B-47A2E68245E0}"/>
                  </a:ext>
                </a:extLst>
              </p:cNvPr>
              <p:cNvSpPr/>
              <p:nvPr/>
            </p:nvSpPr>
            <p:spPr bwMode="auto">
              <a:xfrm>
                <a:off x="10229922" y="6002274"/>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Configuration</a:t>
                </a:r>
              </a:p>
            </p:txBody>
          </p:sp>
        </p:grpSp>
        <p:grpSp>
          <p:nvGrpSpPr>
            <p:cNvPr id="231" name="Group 230">
              <a:extLst>
                <a:ext uri="{FF2B5EF4-FFF2-40B4-BE49-F238E27FC236}">
                  <a16:creationId xmlns:a16="http://schemas.microsoft.com/office/drawing/2014/main" id="{68A24B69-5B1A-43F6-B557-AD26468A5035}"/>
                </a:ext>
              </a:extLst>
            </p:cNvPr>
            <p:cNvGrpSpPr/>
            <p:nvPr/>
          </p:nvGrpSpPr>
          <p:grpSpPr>
            <a:xfrm>
              <a:off x="10427490" y="5845607"/>
              <a:ext cx="314386" cy="283042"/>
              <a:chOff x="10615894" y="4992231"/>
              <a:chExt cx="269485" cy="266405"/>
            </a:xfrm>
          </p:grpSpPr>
          <p:sp>
            <p:nvSpPr>
              <p:cNvPr id="236" name="Freeform: Shape 235">
                <a:extLst>
                  <a:ext uri="{FF2B5EF4-FFF2-40B4-BE49-F238E27FC236}">
                    <a16:creationId xmlns:a16="http://schemas.microsoft.com/office/drawing/2014/main" id="{59297DF3-B2A9-4674-A1D7-AF48EE7D40FE}"/>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202192"/>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554EFD8E-0C0A-47F1-A104-0B25FB2C84BA}"/>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202192"/>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7BAB3D55-0ABE-46A4-8E28-AA9898D7A9FF}"/>
                  </a:ext>
                </a:extLst>
              </p:cNvPr>
              <p:cNvSpPr/>
              <p:nvPr/>
            </p:nvSpPr>
            <p:spPr>
              <a:xfrm>
                <a:off x="10801253" y="4992231"/>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202192"/>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1E96D2E4-23B5-4F41-872B-D8F3B3031F7D}"/>
                  </a:ext>
                </a:extLst>
              </p:cNvPr>
              <p:cNvSpPr/>
              <p:nvPr/>
            </p:nvSpPr>
            <p:spPr>
              <a:xfrm>
                <a:off x="10615894" y="4992235"/>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pic>
        <p:nvPicPr>
          <p:cNvPr id="41" name="Picture 2" descr="See the source image">
            <a:extLst>
              <a:ext uri="{FF2B5EF4-FFF2-40B4-BE49-F238E27FC236}">
                <a16:creationId xmlns:a16="http://schemas.microsoft.com/office/drawing/2014/main" id="{D9B9FF7F-D964-41BC-B154-DF524CCAFEC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498049" y="6114037"/>
            <a:ext cx="1178549" cy="28374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99D769C1-CEC4-4DE6-AB6C-CE8BDBEDF41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490835" y="3198714"/>
            <a:ext cx="187890" cy="187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340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500"/>
                                        <p:tgtEl>
                                          <p:spTgt spid="293"/>
                                        </p:tgtEl>
                                      </p:cBhvr>
                                    </p:animEffect>
                                  </p:childTnLst>
                                </p:cTn>
                              </p:par>
                              <p:par>
                                <p:cTn id="8" presetID="42" presetClass="path" presetSubtype="0" decel="100000" fill="hold" nodeType="withEffect">
                                  <p:stCondLst>
                                    <p:cond delay="0"/>
                                  </p:stCondLst>
                                  <p:childTnLst>
                                    <p:animMotion origin="layout" path="M -3.75E-6 1.85185E-6 L -3.75E-6 0.03773 " pathEditMode="relative" rAng="0" ptsTypes="AA">
                                      <p:cBhvr>
                                        <p:cTn id="9" dur="750" spd="-100000" fill="hold"/>
                                        <p:tgtEl>
                                          <p:spTgt spid="293"/>
                                        </p:tgtEl>
                                        <p:attrNameLst>
                                          <p:attrName>ppt_x</p:attrName>
                                          <p:attrName>ppt_y</p:attrName>
                                        </p:attrNameLst>
                                      </p:cBhvr>
                                      <p:rCtr x="0" y="1875"/>
                                    </p:animMotion>
                                  </p:childTnLst>
                                </p:cTn>
                              </p:par>
                            </p:childTnLst>
                          </p:cTn>
                        </p:par>
                        <p:par>
                          <p:cTn id="10" fill="hold">
                            <p:stCondLst>
                              <p:cond delay="750"/>
                            </p:stCondLst>
                            <p:childTnLst>
                              <p:par>
                                <p:cTn id="11" presetID="53" presetClass="entr" presetSubtype="16" fill="hold" nodeType="afterEffect">
                                  <p:stCondLst>
                                    <p:cond delay="0"/>
                                  </p:stCondLst>
                                  <p:childTnLst>
                                    <p:set>
                                      <p:cBhvr>
                                        <p:cTn id="12" dur="1" fill="hold">
                                          <p:stCondLst>
                                            <p:cond delay="0"/>
                                          </p:stCondLst>
                                        </p:cTn>
                                        <p:tgtEl>
                                          <p:spTgt spid="294"/>
                                        </p:tgtEl>
                                        <p:attrNameLst>
                                          <p:attrName>style.visibility</p:attrName>
                                        </p:attrNameLst>
                                      </p:cBhvr>
                                      <p:to>
                                        <p:strVal val="visible"/>
                                      </p:to>
                                    </p:set>
                                    <p:anim calcmode="lin" valueType="num">
                                      <p:cBhvr>
                                        <p:cTn id="13" dur="500" fill="hold"/>
                                        <p:tgtEl>
                                          <p:spTgt spid="294"/>
                                        </p:tgtEl>
                                        <p:attrNameLst>
                                          <p:attrName>ppt_w</p:attrName>
                                        </p:attrNameLst>
                                      </p:cBhvr>
                                      <p:tavLst>
                                        <p:tav tm="0">
                                          <p:val>
                                            <p:fltVal val="0"/>
                                          </p:val>
                                        </p:tav>
                                        <p:tav tm="100000">
                                          <p:val>
                                            <p:strVal val="#ppt_w"/>
                                          </p:val>
                                        </p:tav>
                                      </p:tavLst>
                                    </p:anim>
                                    <p:anim calcmode="lin" valueType="num">
                                      <p:cBhvr>
                                        <p:cTn id="14" dur="500" fill="hold"/>
                                        <p:tgtEl>
                                          <p:spTgt spid="294"/>
                                        </p:tgtEl>
                                        <p:attrNameLst>
                                          <p:attrName>ppt_h</p:attrName>
                                        </p:attrNameLst>
                                      </p:cBhvr>
                                      <p:tavLst>
                                        <p:tav tm="0">
                                          <p:val>
                                            <p:fltVal val="0"/>
                                          </p:val>
                                        </p:tav>
                                        <p:tav tm="100000">
                                          <p:val>
                                            <p:strVal val="#ppt_h"/>
                                          </p:val>
                                        </p:tav>
                                      </p:tavLst>
                                    </p:anim>
                                    <p:animEffect transition="in" filter="fade">
                                      <p:cBhvr>
                                        <p:cTn id="15" dur="500"/>
                                        <p:tgtEl>
                                          <p:spTgt spid="294"/>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254"/>
                                        </p:tgtEl>
                                        <p:attrNameLst>
                                          <p:attrName>style.visibility</p:attrName>
                                        </p:attrNameLst>
                                      </p:cBhvr>
                                      <p:to>
                                        <p:strVal val="visible"/>
                                      </p:to>
                                    </p:set>
                                    <p:anim calcmode="lin" valueType="num">
                                      <p:cBhvr>
                                        <p:cTn id="20" dur="500" fill="hold"/>
                                        <p:tgtEl>
                                          <p:spTgt spid="254"/>
                                        </p:tgtEl>
                                        <p:attrNameLst>
                                          <p:attrName>ppt_w</p:attrName>
                                        </p:attrNameLst>
                                      </p:cBhvr>
                                      <p:tavLst>
                                        <p:tav tm="0">
                                          <p:val>
                                            <p:fltVal val="0"/>
                                          </p:val>
                                        </p:tav>
                                        <p:tav tm="100000">
                                          <p:val>
                                            <p:strVal val="#ppt_w"/>
                                          </p:val>
                                        </p:tav>
                                      </p:tavLst>
                                    </p:anim>
                                    <p:anim calcmode="lin" valueType="num">
                                      <p:cBhvr>
                                        <p:cTn id="21" dur="500" fill="hold"/>
                                        <p:tgtEl>
                                          <p:spTgt spid="254"/>
                                        </p:tgtEl>
                                        <p:attrNameLst>
                                          <p:attrName>ppt_h</p:attrName>
                                        </p:attrNameLst>
                                      </p:cBhvr>
                                      <p:tavLst>
                                        <p:tav tm="0">
                                          <p:val>
                                            <p:fltVal val="0"/>
                                          </p:val>
                                        </p:tav>
                                        <p:tav tm="100000">
                                          <p:val>
                                            <p:strVal val="#ppt_h"/>
                                          </p:val>
                                        </p:tav>
                                      </p:tavLst>
                                    </p:anim>
                                    <p:animEffect transition="in" filter="fade">
                                      <p:cBhvr>
                                        <p:cTn id="22" dur="500"/>
                                        <p:tgtEl>
                                          <p:spTgt spid="254"/>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252"/>
                                        </p:tgtEl>
                                        <p:attrNameLst>
                                          <p:attrName>style.visibility</p:attrName>
                                        </p:attrNameLst>
                                      </p:cBhvr>
                                      <p:to>
                                        <p:strVal val="visible"/>
                                      </p:to>
                                    </p:set>
                                    <p:animEffect transition="in" filter="wipe(up)">
                                      <p:cBhvr>
                                        <p:cTn id="26" dur="500"/>
                                        <p:tgtEl>
                                          <p:spTgt spid="252"/>
                                        </p:tgtEl>
                                      </p:cBhvr>
                                    </p:animEffect>
                                  </p:childTnLst>
                                </p:cTn>
                              </p:par>
                            </p:childTnLst>
                          </p:cTn>
                        </p:par>
                        <p:par>
                          <p:cTn id="27" fill="hold">
                            <p:stCondLst>
                              <p:cond delay="1000"/>
                            </p:stCondLst>
                            <p:childTnLst>
                              <p:par>
                                <p:cTn id="28" presetID="53" presetClass="entr" presetSubtype="16"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par>
                                <p:cTn id="33" presetID="53" presetClass="entr" presetSubtype="16" fill="hold" nodeType="withEffect">
                                  <p:stCondLst>
                                    <p:cond delay="0"/>
                                  </p:stCondLst>
                                  <p:childTnLst>
                                    <p:set>
                                      <p:cBhvr>
                                        <p:cTn id="34" dur="1" fill="hold">
                                          <p:stCondLst>
                                            <p:cond delay="0"/>
                                          </p:stCondLst>
                                        </p:cTn>
                                        <p:tgtEl>
                                          <p:spTgt spid="97"/>
                                        </p:tgtEl>
                                        <p:attrNameLst>
                                          <p:attrName>style.visibility</p:attrName>
                                        </p:attrNameLst>
                                      </p:cBhvr>
                                      <p:to>
                                        <p:strVal val="visible"/>
                                      </p:to>
                                    </p:set>
                                    <p:anim calcmode="lin" valueType="num">
                                      <p:cBhvr>
                                        <p:cTn id="35" dur="500" fill="hold"/>
                                        <p:tgtEl>
                                          <p:spTgt spid="97"/>
                                        </p:tgtEl>
                                        <p:attrNameLst>
                                          <p:attrName>ppt_w</p:attrName>
                                        </p:attrNameLst>
                                      </p:cBhvr>
                                      <p:tavLst>
                                        <p:tav tm="0">
                                          <p:val>
                                            <p:fltVal val="0"/>
                                          </p:val>
                                        </p:tav>
                                        <p:tav tm="100000">
                                          <p:val>
                                            <p:strVal val="#ppt_w"/>
                                          </p:val>
                                        </p:tav>
                                      </p:tavLst>
                                    </p:anim>
                                    <p:anim calcmode="lin" valueType="num">
                                      <p:cBhvr>
                                        <p:cTn id="36" dur="500" fill="hold"/>
                                        <p:tgtEl>
                                          <p:spTgt spid="97"/>
                                        </p:tgtEl>
                                        <p:attrNameLst>
                                          <p:attrName>ppt_h</p:attrName>
                                        </p:attrNameLst>
                                      </p:cBhvr>
                                      <p:tavLst>
                                        <p:tav tm="0">
                                          <p:val>
                                            <p:fltVal val="0"/>
                                          </p:val>
                                        </p:tav>
                                        <p:tav tm="100000">
                                          <p:val>
                                            <p:strVal val="#ppt_h"/>
                                          </p:val>
                                        </p:tav>
                                      </p:tavLst>
                                    </p:anim>
                                    <p:animEffect transition="in" filter="fade">
                                      <p:cBhvr>
                                        <p:cTn id="37" dur="500"/>
                                        <p:tgtEl>
                                          <p:spTgt spid="97"/>
                                        </p:tgtEl>
                                      </p:cBhvr>
                                    </p:animEffect>
                                  </p:childTnLst>
                                </p:cTn>
                              </p:par>
                              <p:par>
                                <p:cTn id="38" presetID="53" presetClass="entr" presetSubtype="16" fill="hold" nodeType="withEffect">
                                  <p:stCondLst>
                                    <p:cond delay="0"/>
                                  </p:stCondLst>
                                  <p:childTnLst>
                                    <p:set>
                                      <p:cBhvr>
                                        <p:cTn id="39" dur="1" fill="hold">
                                          <p:stCondLst>
                                            <p:cond delay="0"/>
                                          </p:stCondLst>
                                        </p:cTn>
                                        <p:tgtEl>
                                          <p:spTgt spid="232"/>
                                        </p:tgtEl>
                                        <p:attrNameLst>
                                          <p:attrName>style.visibility</p:attrName>
                                        </p:attrNameLst>
                                      </p:cBhvr>
                                      <p:to>
                                        <p:strVal val="visible"/>
                                      </p:to>
                                    </p:set>
                                    <p:anim calcmode="lin" valueType="num">
                                      <p:cBhvr>
                                        <p:cTn id="40" dur="500" fill="hold"/>
                                        <p:tgtEl>
                                          <p:spTgt spid="232"/>
                                        </p:tgtEl>
                                        <p:attrNameLst>
                                          <p:attrName>ppt_w</p:attrName>
                                        </p:attrNameLst>
                                      </p:cBhvr>
                                      <p:tavLst>
                                        <p:tav tm="0">
                                          <p:val>
                                            <p:fltVal val="0"/>
                                          </p:val>
                                        </p:tav>
                                        <p:tav tm="100000">
                                          <p:val>
                                            <p:strVal val="#ppt_w"/>
                                          </p:val>
                                        </p:tav>
                                      </p:tavLst>
                                    </p:anim>
                                    <p:anim calcmode="lin" valueType="num">
                                      <p:cBhvr>
                                        <p:cTn id="41" dur="500" fill="hold"/>
                                        <p:tgtEl>
                                          <p:spTgt spid="232"/>
                                        </p:tgtEl>
                                        <p:attrNameLst>
                                          <p:attrName>ppt_h</p:attrName>
                                        </p:attrNameLst>
                                      </p:cBhvr>
                                      <p:tavLst>
                                        <p:tav tm="0">
                                          <p:val>
                                            <p:fltVal val="0"/>
                                          </p:val>
                                        </p:tav>
                                        <p:tav tm="100000">
                                          <p:val>
                                            <p:strVal val="#ppt_h"/>
                                          </p:val>
                                        </p:tav>
                                      </p:tavLst>
                                    </p:anim>
                                    <p:animEffect transition="in" filter="fade">
                                      <p:cBhvr>
                                        <p:cTn id="42" dur="500"/>
                                        <p:tgtEl>
                                          <p:spTgt spid="232"/>
                                        </p:tgtEl>
                                      </p:cBhvr>
                                    </p:animEffect>
                                  </p:childTnLst>
                                </p:cTn>
                              </p:par>
                              <p:par>
                                <p:cTn id="43" presetID="53" presetClass="entr" presetSubtype="16" fill="hold" nodeType="withEffect">
                                  <p:stCondLst>
                                    <p:cond delay="0"/>
                                  </p:stCondLst>
                                  <p:childTnLst>
                                    <p:set>
                                      <p:cBhvr>
                                        <p:cTn id="44" dur="1" fill="hold">
                                          <p:stCondLst>
                                            <p:cond delay="0"/>
                                          </p:stCondLst>
                                        </p:cTn>
                                        <p:tgtEl>
                                          <p:spTgt spid="233"/>
                                        </p:tgtEl>
                                        <p:attrNameLst>
                                          <p:attrName>style.visibility</p:attrName>
                                        </p:attrNameLst>
                                      </p:cBhvr>
                                      <p:to>
                                        <p:strVal val="visible"/>
                                      </p:to>
                                    </p:set>
                                    <p:anim calcmode="lin" valueType="num">
                                      <p:cBhvr>
                                        <p:cTn id="45" dur="500" fill="hold"/>
                                        <p:tgtEl>
                                          <p:spTgt spid="233"/>
                                        </p:tgtEl>
                                        <p:attrNameLst>
                                          <p:attrName>ppt_w</p:attrName>
                                        </p:attrNameLst>
                                      </p:cBhvr>
                                      <p:tavLst>
                                        <p:tav tm="0">
                                          <p:val>
                                            <p:fltVal val="0"/>
                                          </p:val>
                                        </p:tav>
                                        <p:tav tm="100000">
                                          <p:val>
                                            <p:strVal val="#ppt_w"/>
                                          </p:val>
                                        </p:tav>
                                      </p:tavLst>
                                    </p:anim>
                                    <p:anim calcmode="lin" valueType="num">
                                      <p:cBhvr>
                                        <p:cTn id="46" dur="500" fill="hold"/>
                                        <p:tgtEl>
                                          <p:spTgt spid="233"/>
                                        </p:tgtEl>
                                        <p:attrNameLst>
                                          <p:attrName>ppt_h</p:attrName>
                                        </p:attrNameLst>
                                      </p:cBhvr>
                                      <p:tavLst>
                                        <p:tav tm="0">
                                          <p:val>
                                            <p:fltVal val="0"/>
                                          </p:val>
                                        </p:tav>
                                        <p:tav tm="100000">
                                          <p:val>
                                            <p:strVal val="#ppt_h"/>
                                          </p:val>
                                        </p:tav>
                                      </p:tavLst>
                                    </p:anim>
                                    <p:animEffect transition="in" filter="fade">
                                      <p:cBhvr>
                                        <p:cTn id="47" dur="500"/>
                                        <p:tgtEl>
                                          <p:spTgt spid="233"/>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42"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arn(outHorizontal)">
                                      <p:cBhvr>
                                        <p:cTn id="52" dur="500"/>
                                        <p:tgtEl>
                                          <p:spTgt spid="16"/>
                                        </p:tgtEl>
                                      </p:cBhvr>
                                    </p:animEffect>
                                  </p:childTnLst>
                                </p:cTn>
                              </p:par>
                              <p:par>
                                <p:cTn id="53" presetID="16" presetClass="entr" presetSubtype="42" fill="hold" nodeType="withEffect">
                                  <p:stCondLst>
                                    <p:cond delay="0"/>
                                  </p:stCondLst>
                                  <p:childTnLst>
                                    <p:set>
                                      <p:cBhvr>
                                        <p:cTn id="54" dur="1" fill="hold">
                                          <p:stCondLst>
                                            <p:cond delay="0"/>
                                          </p:stCondLst>
                                        </p:cTn>
                                        <p:tgtEl>
                                          <p:spTgt spid="1027"/>
                                        </p:tgtEl>
                                        <p:attrNameLst>
                                          <p:attrName>style.visibility</p:attrName>
                                        </p:attrNameLst>
                                      </p:cBhvr>
                                      <p:to>
                                        <p:strVal val="visible"/>
                                      </p:to>
                                    </p:set>
                                    <p:animEffect transition="in" filter="barn(outHorizontal)">
                                      <p:cBhvr>
                                        <p:cTn id="55" dur="500"/>
                                        <p:tgtEl>
                                          <p:spTgt spid="1027"/>
                                        </p:tgtEl>
                                      </p:cBhvr>
                                    </p:animEffect>
                                  </p:childTnLst>
                                </p:cTn>
                              </p:par>
                              <p:par>
                                <p:cTn id="56" presetID="16" presetClass="entr" presetSubtype="42" fill="hold" nodeType="withEffect">
                                  <p:stCondLst>
                                    <p:cond delay="0"/>
                                  </p:stCondLst>
                                  <p:childTnLst>
                                    <p:set>
                                      <p:cBhvr>
                                        <p:cTn id="57" dur="1" fill="hold">
                                          <p:stCondLst>
                                            <p:cond delay="0"/>
                                          </p:stCondLst>
                                        </p:cTn>
                                        <p:tgtEl>
                                          <p:spTgt spid="1033"/>
                                        </p:tgtEl>
                                        <p:attrNameLst>
                                          <p:attrName>style.visibility</p:attrName>
                                        </p:attrNameLst>
                                      </p:cBhvr>
                                      <p:to>
                                        <p:strVal val="visible"/>
                                      </p:to>
                                    </p:set>
                                    <p:animEffect transition="in" filter="barn(outHorizontal)">
                                      <p:cBhvr>
                                        <p:cTn id="58" dur="500"/>
                                        <p:tgtEl>
                                          <p:spTgt spid="1033"/>
                                        </p:tgtEl>
                                      </p:cBhvr>
                                    </p:animEffect>
                                  </p:childTnLst>
                                </p:cTn>
                              </p:par>
                              <p:par>
                                <p:cTn id="59" presetID="16" presetClass="entr" presetSubtype="42" fill="hold" nodeType="withEffect">
                                  <p:stCondLst>
                                    <p:cond delay="0"/>
                                  </p:stCondLst>
                                  <p:childTnLst>
                                    <p:set>
                                      <p:cBhvr>
                                        <p:cTn id="60" dur="1" fill="hold">
                                          <p:stCondLst>
                                            <p:cond delay="0"/>
                                          </p:stCondLst>
                                        </p:cTn>
                                        <p:tgtEl>
                                          <p:spTgt spid="1030"/>
                                        </p:tgtEl>
                                        <p:attrNameLst>
                                          <p:attrName>style.visibility</p:attrName>
                                        </p:attrNameLst>
                                      </p:cBhvr>
                                      <p:to>
                                        <p:strVal val="visible"/>
                                      </p:to>
                                    </p:set>
                                    <p:animEffect transition="in" filter="barn(outHorizontal)">
                                      <p:cBhvr>
                                        <p:cTn id="61" dur="500"/>
                                        <p:tgtEl>
                                          <p:spTgt spid="1030"/>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23"/>
                                        </p:tgtEl>
                                        <p:attrNameLst>
                                          <p:attrName>style.visibility</p:attrName>
                                        </p:attrNameLst>
                                      </p:cBhvr>
                                      <p:to>
                                        <p:strVal val="visible"/>
                                      </p:to>
                                    </p:set>
                                    <p:animEffect transition="in" filter="fade">
                                      <p:cBhvr>
                                        <p:cTn id="64" dur="500"/>
                                        <p:tgtEl>
                                          <p:spTgt spid="323"/>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1"/>
                                        </p:tgtEl>
                                        <p:attrNameLst>
                                          <p:attrName>style.visibility</p:attrName>
                                        </p:attrNameLst>
                                      </p:cBhvr>
                                      <p:to>
                                        <p:strVal val="visible"/>
                                      </p:to>
                                    </p:set>
                                    <p:animEffect transition="in" filter="fade">
                                      <p:cBhvr>
                                        <p:cTn id="67" dur="500"/>
                                        <p:tgtEl>
                                          <p:spTgt spid="321"/>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22"/>
                                        </p:tgtEl>
                                        <p:attrNameLst>
                                          <p:attrName>style.visibility</p:attrName>
                                        </p:attrNameLst>
                                      </p:cBhvr>
                                      <p:to>
                                        <p:strVal val="visible"/>
                                      </p:to>
                                    </p:set>
                                    <p:animEffect transition="in" filter="fade">
                                      <p:cBhvr>
                                        <p:cTn id="70" dur="500"/>
                                        <p:tgtEl>
                                          <p:spTgt spid="322"/>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324"/>
                                        </p:tgtEl>
                                        <p:attrNameLst>
                                          <p:attrName>style.visibility</p:attrName>
                                        </p:attrNameLst>
                                      </p:cBhvr>
                                      <p:to>
                                        <p:strVal val="visible"/>
                                      </p:to>
                                    </p:set>
                                    <p:animEffect transition="in" filter="fade">
                                      <p:cBhvr>
                                        <p:cTn id="73" dur="500"/>
                                        <p:tgtEl>
                                          <p:spTgt spid="324"/>
                                        </p:tgtEl>
                                      </p:cBhvr>
                                    </p:animEffect>
                                  </p:childTnLst>
                                </p:cTn>
                              </p:par>
                              <p:par>
                                <p:cTn id="74" presetID="53" presetClass="entr" presetSubtype="16" fill="hold" nodeType="withEffect">
                                  <p:stCondLst>
                                    <p:cond delay="250"/>
                                  </p:stCondLst>
                                  <p:childTnLst>
                                    <p:set>
                                      <p:cBhvr>
                                        <p:cTn id="75" dur="1" fill="hold">
                                          <p:stCondLst>
                                            <p:cond delay="0"/>
                                          </p:stCondLst>
                                        </p:cTn>
                                        <p:tgtEl>
                                          <p:spTgt spid="31"/>
                                        </p:tgtEl>
                                        <p:attrNameLst>
                                          <p:attrName>style.visibility</p:attrName>
                                        </p:attrNameLst>
                                      </p:cBhvr>
                                      <p:to>
                                        <p:strVal val="visible"/>
                                      </p:to>
                                    </p:set>
                                    <p:anim calcmode="lin" valueType="num">
                                      <p:cBhvr>
                                        <p:cTn id="76" dur="500" fill="hold"/>
                                        <p:tgtEl>
                                          <p:spTgt spid="31"/>
                                        </p:tgtEl>
                                        <p:attrNameLst>
                                          <p:attrName>ppt_w</p:attrName>
                                        </p:attrNameLst>
                                      </p:cBhvr>
                                      <p:tavLst>
                                        <p:tav tm="0">
                                          <p:val>
                                            <p:fltVal val="0"/>
                                          </p:val>
                                        </p:tav>
                                        <p:tav tm="100000">
                                          <p:val>
                                            <p:strVal val="#ppt_w"/>
                                          </p:val>
                                        </p:tav>
                                      </p:tavLst>
                                    </p:anim>
                                    <p:anim calcmode="lin" valueType="num">
                                      <p:cBhvr>
                                        <p:cTn id="77" dur="500" fill="hold"/>
                                        <p:tgtEl>
                                          <p:spTgt spid="31"/>
                                        </p:tgtEl>
                                        <p:attrNameLst>
                                          <p:attrName>ppt_h</p:attrName>
                                        </p:attrNameLst>
                                      </p:cBhvr>
                                      <p:tavLst>
                                        <p:tav tm="0">
                                          <p:val>
                                            <p:fltVal val="0"/>
                                          </p:val>
                                        </p:tav>
                                        <p:tav tm="100000">
                                          <p:val>
                                            <p:strVal val="#ppt_h"/>
                                          </p:val>
                                        </p:tav>
                                      </p:tavLst>
                                    </p:anim>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225"/>
                                        </p:tgtEl>
                                        <p:attrNameLst>
                                          <p:attrName>style.visibility</p:attrName>
                                        </p:attrNameLst>
                                      </p:cBhvr>
                                      <p:to>
                                        <p:strVal val="visible"/>
                                      </p:to>
                                    </p:set>
                                    <p:anim calcmode="lin" valueType="num">
                                      <p:cBhvr>
                                        <p:cTn id="83" dur="500" fill="hold"/>
                                        <p:tgtEl>
                                          <p:spTgt spid="225"/>
                                        </p:tgtEl>
                                        <p:attrNameLst>
                                          <p:attrName>ppt_w</p:attrName>
                                        </p:attrNameLst>
                                      </p:cBhvr>
                                      <p:tavLst>
                                        <p:tav tm="0">
                                          <p:val>
                                            <p:fltVal val="0"/>
                                          </p:val>
                                        </p:tav>
                                        <p:tav tm="100000">
                                          <p:val>
                                            <p:strVal val="#ppt_w"/>
                                          </p:val>
                                        </p:tav>
                                      </p:tavLst>
                                    </p:anim>
                                    <p:anim calcmode="lin" valueType="num">
                                      <p:cBhvr>
                                        <p:cTn id="84" dur="500" fill="hold"/>
                                        <p:tgtEl>
                                          <p:spTgt spid="225"/>
                                        </p:tgtEl>
                                        <p:attrNameLst>
                                          <p:attrName>ppt_h</p:attrName>
                                        </p:attrNameLst>
                                      </p:cBhvr>
                                      <p:tavLst>
                                        <p:tav tm="0">
                                          <p:val>
                                            <p:fltVal val="0"/>
                                          </p:val>
                                        </p:tav>
                                        <p:tav tm="100000">
                                          <p:val>
                                            <p:strVal val="#ppt_h"/>
                                          </p:val>
                                        </p:tav>
                                      </p:tavLst>
                                    </p:anim>
                                    <p:animEffect transition="in" filter="fade">
                                      <p:cBhvr>
                                        <p:cTn id="85" dur="500"/>
                                        <p:tgtEl>
                                          <p:spTgt spid="22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25"/>
                                        </p:tgtEl>
                                        <p:attrNameLst>
                                          <p:attrName>style.visibility</p:attrName>
                                        </p:attrNameLst>
                                      </p:cBhvr>
                                      <p:to>
                                        <p:strVal val="visible"/>
                                      </p:to>
                                    </p:set>
                                    <p:animEffect transition="in" filter="fade">
                                      <p:cBhvr>
                                        <p:cTn id="88" dur="500"/>
                                        <p:tgtEl>
                                          <p:spTgt spid="325"/>
                                        </p:tgtEl>
                                      </p:cBhvr>
                                    </p:animEffect>
                                  </p:childTnLst>
                                </p:cTn>
                              </p:par>
                              <p:par>
                                <p:cTn id="89" presetID="10" presetClass="entr" presetSubtype="0" fill="hold" nodeType="withEffect">
                                  <p:stCondLst>
                                    <p:cond delay="0"/>
                                  </p:stCondLst>
                                  <p:childTnLst>
                                    <p:set>
                                      <p:cBhvr>
                                        <p:cTn id="90" dur="1" fill="hold">
                                          <p:stCondLst>
                                            <p:cond delay="0"/>
                                          </p:stCondLst>
                                        </p:cTn>
                                        <p:tgtEl>
                                          <p:spTgt spid="226"/>
                                        </p:tgtEl>
                                        <p:attrNameLst>
                                          <p:attrName>style.visibility</p:attrName>
                                        </p:attrNameLst>
                                      </p:cBhvr>
                                      <p:to>
                                        <p:strVal val="visible"/>
                                      </p:to>
                                    </p:set>
                                    <p:animEffect transition="in" filter="fade">
                                      <p:cBhvr>
                                        <p:cTn id="91" dur="500"/>
                                        <p:tgtEl>
                                          <p:spTgt spid="22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40"/>
                                        </p:tgtEl>
                                        <p:attrNameLst>
                                          <p:attrName>style.visibility</p:attrName>
                                        </p:attrNameLst>
                                      </p:cBhvr>
                                      <p:to>
                                        <p:strVal val="visible"/>
                                      </p:to>
                                    </p:set>
                                    <p:animEffect transition="in" filter="wipe(left)">
                                      <p:cBhvr>
                                        <p:cTn id="96" dur="500"/>
                                        <p:tgtEl>
                                          <p:spTgt spid="140"/>
                                        </p:tgtEl>
                                      </p:cBhvr>
                                    </p:animEffect>
                                  </p:childTnLst>
                                </p:cTn>
                              </p:par>
                              <p:par>
                                <p:cTn id="97" presetID="22" presetClass="entr" presetSubtype="8" fill="hold" nodeType="withEffect">
                                  <p:stCondLst>
                                    <p:cond delay="0"/>
                                  </p:stCondLst>
                                  <p:childTnLst>
                                    <p:set>
                                      <p:cBhvr>
                                        <p:cTn id="98" dur="1" fill="hold">
                                          <p:stCondLst>
                                            <p:cond delay="0"/>
                                          </p:stCondLst>
                                        </p:cTn>
                                        <p:tgtEl>
                                          <p:spTgt spid="1086"/>
                                        </p:tgtEl>
                                        <p:attrNameLst>
                                          <p:attrName>style.visibility</p:attrName>
                                        </p:attrNameLst>
                                      </p:cBhvr>
                                      <p:to>
                                        <p:strVal val="visible"/>
                                      </p:to>
                                    </p:set>
                                    <p:animEffect transition="in" filter="wipe(left)">
                                      <p:cBhvr>
                                        <p:cTn id="99" dur="500"/>
                                        <p:tgtEl>
                                          <p:spTgt spid="1086"/>
                                        </p:tgtEl>
                                      </p:cBhvr>
                                    </p:animEffect>
                                  </p:childTnLst>
                                </p:cTn>
                              </p:par>
                              <p:par>
                                <p:cTn id="100" presetID="10" presetClass="entr" presetSubtype="0" fill="hold" grpId="0" nodeType="withEffect">
                                  <p:stCondLst>
                                    <p:cond delay="250"/>
                                  </p:stCondLst>
                                  <p:childTnLst>
                                    <p:set>
                                      <p:cBhvr>
                                        <p:cTn id="101" dur="1" fill="hold">
                                          <p:stCondLst>
                                            <p:cond delay="0"/>
                                          </p:stCondLst>
                                        </p:cTn>
                                        <p:tgtEl>
                                          <p:spTgt spid="234"/>
                                        </p:tgtEl>
                                        <p:attrNameLst>
                                          <p:attrName>style.visibility</p:attrName>
                                        </p:attrNameLst>
                                      </p:cBhvr>
                                      <p:to>
                                        <p:strVal val="visible"/>
                                      </p:to>
                                    </p:set>
                                    <p:animEffect transition="in" filter="fade">
                                      <p:cBhvr>
                                        <p:cTn id="102"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321" grpId="0"/>
      <p:bldP spid="322" grpId="0"/>
      <p:bldP spid="323" grpId="0"/>
      <p:bldP spid="324" grpId="0"/>
      <p:bldP spid="3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3" name="Group 292">
            <a:extLst>
              <a:ext uri="{FF2B5EF4-FFF2-40B4-BE49-F238E27FC236}">
                <a16:creationId xmlns:a16="http://schemas.microsoft.com/office/drawing/2014/main" id="{2AB62CED-316F-4F83-8727-99EAC5188A37}"/>
              </a:ext>
            </a:extLst>
          </p:cNvPr>
          <p:cNvGrpSpPr/>
          <p:nvPr/>
        </p:nvGrpSpPr>
        <p:grpSpPr>
          <a:xfrm>
            <a:off x="586740" y="1330503"/>
            <a:ext cx="8563610" cy="4506953"/>
            <a:chOff x="586740" y="1330503"/>
            <a:chExt cx="8563610" cy="4506953"/>
          </a:xfrm>
        </p:grpSpPr>
        <p:sp>
          <p:nvSpPr>
            <p:cNvPr id="6" name="Rectangle 5">
              <a:extLst>
                <a:ext uri="{FF2B5EF4-FFF2-40B4-BE49-F238E27FC236}">
                  <a16:creationId xmlns:a16="http://schemas.microsoft.com/office/drawing/2014/main" id="{3EF53D0B-FF5E-4E88-8FA4-A3C2A0202AB4}"/>
                </a:ext>
              </a:extLst>
            </p:cNvPr>
            <p:cNvSpPr/>
            <p:nvPr/>
          </p:nvSpPr>
          <p:spPr bwMode="auto">
            <a:xfrm>
              <a:off x="586740" y="1330503"/>
              <a:ext cx="8563610" cy="4506953"/>
            </a:xfrm>
            <a:prstGeom prst="rect">
              <a:avLst/>
            </a:prstGeom>
            <a:solidFill>
              <a:schemeClr val="bg1"/>
            </a:solidFill>
            <a:ln w="28575">
              <a:noFill/>
              <a:headEnd type="none" w="med" len="med"/>
              <a:tailEnd type="none" w="med" len="med"/>
            </a:ln>
            <a:effectLst>
              <a:glow rad="101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90C01D56-EEAC-460A-9FF7-0F020C744D76}"/>
                </a:ext>
              </a:extLst>
            </p:cNvPr>
            <p:cNvGrpSpPr/>
            <p:nvPr/>
          </p:nvGrpSpPr>
          <p:grpSpPr>
            <a:xfrm>
              <a:off x="716616" y="1441586"/>
              <a:ext cx="2372986" cy="387229"/>
              <a:chOff x="851762" y="1941841"/>
              <a:chExt cx="2372986" cy="387229"/>
            </a:xfrm>
          </p:grpSpPr>
          <p:sp>
            <p:nvSpPr>
              <p:cNvPr id="7" name="Rectangle 6">
                <a:extLst>
                  <a:ext uri="{FF2B5EF4-FFF2-40B4-BE49-F238E27FC236}">
                    <a16:creationId xmlns:a16="http://schemas.microsoft.com/office/drawing/2014/main" id="{EC4E74C7-0AC8-4861-A8F8-EEB98F3D67BC}"/>
                  </a:ext>
                </a:extLst>
              </p:cNvPr>
              <p:cNvSpPr/>
              <p:nvPr/>
            </p:nvSpPr>
            <p:spPr bwMode="auto">
              <a:xfrm>
                <a:off x="851762" y="1990276"/>
                <a:ext cx="2372986" cy="290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 name="Graphic 4">
                <a:extLst>
                  <a:ext uri="{FF2B5EF4-FFF2-40B4-BE49-F238E27FC236}">
                    <a16:creationId xmlns:a16="http://schemas.microsoft.com/office/drawing/2014/main" id="{4A9C0FD5-9DC1-42B3-8121-BABC364892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5107" y="1941841"/>
                <a:ext cx="2190733" cy="387229"/>
              </a:xfrm>
              <a:prstGeom prst="rect">
                <a:avLst/>
              </a:prstGeom>
            </p:spPr>
          </p:pic>
        </p:grpSp>
      </p:grpSp>
      <p:sp>
        <p:nvSpPr>
          <p:cNvPr id="2" name="Title 1">
            <a:extLst>
              <a:ext uri="{FF2B5EF4-FFF2-40B4-BE49-F238E27FC236}">
                <a16:creationId xmlns:a16="http://schemas.microsoft.com/office/drawing/2014/main" id="{249C2531-AF57-490A-81FC-5AE9187A4A4F}"/>
              </a:ext>
            </a:extLst>
          </p:cNvPr>
          <p:cNvSpPr>
            <a:spLocks noGrp="1"/>
          </p:cNvSpPr>
          <p:nvPr>
            <p:ph type="title"/>
          </p:nvPr>
        </p:nvSpPr>
        <p:spPr/>
        <p:txBody>
          <a:bodyPr/>
          <a:lstStyle/>
          <a:p>
            <a:r>
              <a:rPr lang="en-US" dirty="0"/>
              <a:t>Dapr on Kubernetes</a:t>
            </a:r>
          </a:p>
        </p:txBody>
      </p:sp>
      <p:sp>
        <p:nvSpPr>
          <p:cNvPr id="13" name="Rectangle 12">
            <a:extLst>
              <a:ext uri="{FF2B5EF4-FFF2-40B4-BE49-F238E27FC236}">
                <a16:creationId xmlns:a16="http://schemas.microsoft.com/office/drawing/2014/main" id="{68D1020F-C49F-44C4-BCEF-0491A63025FF}"/>
              </a:ext>
            </a:extLst>
          </p:cNvPr>
          <p:cNvSpPr/>
          <p:nvPr/>
        </p:nvSpPr>
        <p:spPr bwMode="auto">
          <a:xfrm>
            <a:off x="586740" y="5961519"/>
            <a:ext cx="8563610" cy="55399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Semibold"/>
                <a:ea typeface="Segoe UI" pitchFamily="34" charset="0"/>
                <a:cs typeface="Segoe UI" pitchFamily="34" charset="0"/>
              </a:rPr>
              <a:t>Any cloud or edge infrastructure</a:t>
            </a:r>
          </a:p>
        </p:txBody>
      </p:sp>
      <p:pic>
        <p:nvPicPr>
          <p:cNvPr id="17" name="Picture 16" descr="Graphical user interface&#10;&#10;Description automatically generated">
            <a:extLst>
              <a:ext uri="{FF2B5EF4-FFF2-40B4-BE49-F238E27FC236}">
                <a16:creationId xmlns:a16="http://schemas.microsoft.com/office/drawing/2014/main" id="{469703AF-9ADB-4F17-ABCF-6B5411AAB8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502" y="5961519"/>
            <a:ext cx="1674935" cy="553998"/>
          </a:xfrm>
          <a:prstGeom prst="rect">
            <a:avLst/>
          </a:prstGeom>
        </p:spPr>
      </p:pic>
      <p:grpSp>
        <p:nvGrpSpPr>
          <p:cNvPr id="18" name="Group 17">
            <a:extLst>
              <a:ext uri="{FF2B5EF4-FFF2-40B4-BE49-F238E27FC236}">
                <a16:creationId xmlns:a16="http://schemas.microsoft.com/office/drawing/2014/main" id="{0E06B4D2-4430-470E-844C-F286D2770913}"/>
              </a:ext>
            </a:extLst>
          </p:cNvPr>
          <p:cNvGrpSpPr/>
          <p:nvPr/>
        </p:nvGrpSpPr>
        <p:grpSpPr>
          <a:xfrm>
            <a:off x="2918170" y="6085713"/>
            <a:ext cx="294425" cy="294425"/>
            <a:chOff x="729363" y="7184715"/>
            <a:chExt cx="573750" cy="573750"/>
          </a:xfrm>
        </p:grpSpPr>
        <p:sp>
          <p:nvSpPr>
            <p:cNvPr id="19" name="AutoShape 25">
              <a:extLst>
                <a:ext uri="{FF2B5EF4-FFF2-40B4-BE49-F238E27FC236}">
                  <a16:creationId xmlns:a16="http://schemas.microsoft.com/office/drawing/2014/main" id="{5986470D-3834-48F4-9A22-A6DAE33807CA}"/>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27">
              <a:extLst>
                <a:ext uri="{FF2B5EF4-FFF2-40B4-BE49-F238E27FC236}">
                  <a16:creationId xmlns:a16="http://schemas.microsoft.com/office/drawing/2014/main" id="{4E72E5BC-4A2C-4386-BE47-F9876358AD28}"/>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28">
              <a:extLst>
                <a:ext uri="{FF2B5EF4-FFF2-40B4-BE49-F238E27FC236}">
                  <a16:creationId xmlns:a16="http://schemas.microsoft.com/office/drawing/2014/main" id="{F6FAA087-B23D-4C1B-9CA7-3364B8E4E46F}"/>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29">
              <a:extLst>
                <a:ext uri="{FF2B5EF4-FFF2-40B4-BE49-F238E27FC236}">
                  <a16:creationId xmlns:a16="http://schemas.microsoft.com/office/drawing/2014/main" id="{CF9E6E3E-5342-4256-B0EC-AA14BCA54BB9}"/>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30">
              <a:extLst>
                <a:ext uri="{FF2B5EF4-FFF2-40B4-BE49-F238E27FC236}">
                  <a16:creationId xmlns:a16="http://schemas.microsoft.com/office/drawing/2014/main" id="{2FB658B5-5EA8-4716-AAD7-AE5D1436A463}"/>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31">
              <a:extLst>
                <a:ext uri="{FF2B5EF4-FFF2-40B4-BE49-F238E27FC236}">
                  <a16:creationId xmlns:a16="http://schemas.microsoft.com/office/drawing/2014/main" id="{8AFDC78E-F896-4816-83E2-C6E98F045B5A}"/>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32">
              <a:extLst>
                <a:ext uri="{FF2B5EF4-FFF2-40B4-BE49-F238E27FC236}">
                  <a16:creationId xmlns:a16="http://schemas.microsoft.com/office/drawing/2014/main" id="{3F695C19-D260-4962-9163-6841FC3937F0}"/>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33">
              <a:extLst>
                <a:ext uri="{FF2B5EF4-FFF2-40B4-BE49-F238E27FC236}">
                  <a16:creationId xmlns:a16="http://schemas.microsoft.com/office/drawing/2014/main" id="{C89DC2FA-DE06-40CD-BA52-425E74EDEF1B}"/>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30" name="Graphic 29">
            <a:extLst>
              <a:ext uri="{FF2B5EF4-FFF2-40B4-BE49-F238E27FC236}">
                <a16:creationId xmlns:a16="http://schemas.microsoft.com/office/drawing/2014/main" id="{CCA3C12F-1135-4C93-B78A-67E62AC063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51674" y="6153530"/>
            <a:ext cx="1323600" cy="204756"/>
          </a:xfrm>
          <a:prstGeom prst="rect">
            <a:avLst/>
          </a:prstGeom>
        </p:spPr>
      </p:pic>
      <p:pic>
        <p:nvPicPr>
          <p:cNvPr id="1026" name="Picture 2" descr="See the source image">
            <a:extLst>
              <a:ext uri="{FF2B5EF4-FFF2-40B4-BE49-F238E27FC236}">
                <a16:creationId xmlns:a16="http://schemas.microsoft.com/office/drawing/2014/main" id="{EBC97293-3CE9-4FCD-A450-DDC82DB199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1492" y="6157825"/>
            <a:ext cx="412472" cy="24612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1FB94837-B367-45B6-B875-C66EFEF00335}"/>
              </a:ext>
            </a:extLst>
          </p:cNvPr>
          <p:cNvGrpSpPr/>
          <p:nvPr/>
        </p:nvGrpSpPr>
        <p:grpSpPr>
          <a:xfrm>
            <a:off x="800871" y="1971472"/>
            <a:ext cx="1733957" cy="1070816"/>
            <a:chOff x="851763" y="2231185"/>
            <a:chExt cx="1733957" cy="1070816"/>
          </a:xfrm>
        </p:grpSpPr>
        <p:grpSp>
          <p:nvGrpSpPr>
            <p:cNvPr id="10" name="Group 9">
              <a:extLst>
                <a:ext uri="{FF2B5EF4-FFF2-40B4-BE49-F238E27FC236}">
                  <a16:creationId xmlns:a16="http://schemas.microsoft.com/office/drawing/2014/main" id="{B0945835-AF1E-43F2-BBF0-E6E43F2995C7}"/>
                </a:ext>
              </a:extLst>
            </p:cNvPr>
            <p:cNvGrpSpPr/>
            <p:nvPr/>
          </p:nvGrpSpPr>
          <p:grpSpPr>
            <a:xfrm>
              <a:off x="851763" y="2231185"/>
              <a:ext cx="1733957" cy="1070816"/>
              <a:chOff x="851763" y="2231185"/>
              <a:chExt cx="1733957" cy="1070816"/>
            </a:xfrm>
          </p:grpSpPr>
          <p:sp>
            <p:nvSpPr>
              <p:cNvPr id="4" name="Rectangle 3">
                <a:extLst>
                  <a:ext uri="{FF2B5EF4-FFF2-40B4-BE49-F238E27FC236}">
                    <a16:creationId xmlns:a16="http://schemas.microsoft.com/office/drawing/2014/main" id="{D25AFFF7-6FED-425B-B594-AC6390AC1515}"/>
                  </a:ext>
                </a:extLst>
              </p:cNvPr>
              <p:cNvSpPr/>
              <p:nvPr/>
            </p:nvSpPr>
            <p:spPr bwMode="auto">
              <a:xfrm>
                <a:off x="851763" y="2315825"/>
                <a:ext cx="1733957"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01B6C1B6-03F5-4AFD-BE63-4892712E65AC}"/>
                  </a:ext>
                </a:extLst>
              </p:cNvPr>
              <p:cNvSpPr txBox="1"/>
              <p:nvPr/>
            </p:nvSpPr>
            <p:spPr>
              <a:xfrm>
                <a:off x="926057" y="2231185"/>
                <a:ext cx="366364"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Pod</a:t>
                </a:r>
              </a:p>
            </p:txBody>
          </p:sp>
        </p:grpSp>
        <p:sp>
          <p:nvSpPr>
            <p:cNvPr id="47" name="TextBox 46">
              <a:extLst>
                <a:ext uri="{FF2B5EF4-FFF2-40B4-BE49-F238E27FC236}">
                  <a16:creationId xmlns:a16="http://schemas.microsoft.com/office/drawing/2014/main" id="{2495627C-8D7F-4FFC-9BAD-D2888115DABF}"/>
                </a:ext>
              </a:extLst>
            </p:cNvPr>
            <p:cNvSpPr txBox="1"/>
            <p:nvPr/>
          </p:nvSpPr>
          <p:spPr>
            <a:xfrm>
              <a:off x="1740916" y="2524292"/>
              <a:ext cx="786384" cy="55399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Actor partition placement</a:t>
              </a:r>
            </a:p>
          </p:txBody>
        </p:sp>
        <p:grpSp>
          <p:nvGrpSpPr>
            <p:cNvPr id="9" name="Group 8">
              <a:extLst>
                <a:ext uri="{FF2B5EF4-FFF2-40B4-BE49-F238E27FC236}">
                  <a16:creationId xmlns:a16="http://schemas.microsoft.com/office/drawing/2014/main" id="{2C0C86B9-CB87-4572-B7C1-1BCDAB697906}"/>
                </a:ext>
              </a:extLst>
            </p:cNvPr>
            <p:cNvGrpSpPr/>
            <p:nvPr/>
          </p:nvGrpSpPr>
          <p:grpSpPr>
            <a:xfrm>
              <a:off x="949495" y="2388449"/>
              <a:ext cx="716366" cy="835760"/>
              <a:chOff x="1021444" y="2381230"/>
              <a:chExt cx="843399" cy="983966"/>
            </a:xfrm>
          </p:grpSpPr>
          <p:grpSp>
            <p:nvGrpSpPr>
              <p:cNvPr id="44" name="Group 43">
                <a:extLst>
                  <a:ext uri="{FF2B5EF4-FFF2-40B4-BE49-F238E27FC236}">
                    <a16:creationId xmlns:a16="http://schemas.microsoft.com/office/drawing/2014/main" id="{6CA68DAF-866B-437E-ACC5-827976D051DF}"/>
                  </a:ext>
                </a:extLst>
              </p:cNvPr>
              <p:cNvGrpSpPr/>
              <p:nvPr/>
            </p:nvGrpSpPr>
            <p:grpSpPr>
              <a:xfrm>
                <a:off x="1021444" y="2381230"/>
                <a:ext cx="843399" cy="983966"/>
                <a:chOff x="4597460" y="1724939"/>
                <a:chExt cx="843399" cy="983966"/>
              </a:xfrm>
            </p:grpSpPr>
            <p:pic>
              <p:nvPicPr>
                <p:cNvPr id="45" name="Graphic 44">
                  <a:extLst>
                    <a:ext uri="{FF2B5EF4-FFF2-40B4-BE49-F238E27FC236}">
                      <a16:creationId xmlns:a16="http://schemas.microsoft.com/office/drawing/2014/main" id="{A59731B3-6CAA-402E-AA67-28495F5A2F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46" name="Graphic 45">
                  <a:extLst>
                    <a:ext uri="{FF2B5EF4-FFF2-40B4-BE49-F238E27FC236}">
                      <a16:creationId xmlns:a16="http://schemas.microsoft.com/office/drawing/2014/main" id="{0AC5A1EF-55AB-4FDB-864E-009D6DD78E93}"/>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48" name="TextBox 47">
                <a:extLst>
                  <a:ext uri="{FF2B5EF4-FFF2-40B4-BE49-F238E27FC236}">
                    <a16:creationId xmlns:a16="http://schemas.microsoft.com/office/drawing/2014/main" id="{DEE21372-7E8A-43BB-A762-DF2FA3C8109C}"/>
                  </a:ext>
                </a:extLst>
              </p:cNvPr>
              <p:cNvSpPr txBox="1"/>
              <p:nvPr/>
            </p:nvSpPr>
            <p:spPr>
              <a:xfrm>
                <a:off x="1109808" y="2913183"/>
                <a:ext cx="643556" cy="16305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02192"/>
                    </a:solidFill>
                    <a:effectLst/>
                    <a:uLnTx/>
                    <a:uFillTx/>
                    <a:latin typeface="Segoe UI Semibold"/>
                    <a:ea typeface="+mn-ea"/>
                    <a:cs typeface="+mn-cs"/>
                  </a:rPr>
                  <a:t>Placement</a:t>
                </a:r>
              </a:p>
            </p:txBody>
          </p:sp>
        </p:grpSp>
      </p:grpSp>
      <p:grpSp>
        <p:nvGrpSpPr>
          <p:cNvPr id="97" name="Group 96">
            <a:extLst>
              <a:ext uri="{FF2B5EF4-FFF2-40B4-BE49-F238E27FC236}">
                <a16:creationId xmlns:a16="http://schemas.microsoft.com/office/drawing/2014/main" id="{7627B149-5591-4DCA-928F-7EC4E49D1D80}"/>
              </a:ext>
            </a:extLst>
          </p:cNvPr>
          <p:cNvGrpSpPr/>
          <p:nvPr/>
        </p:nvGrpSpPr>
        <p:grpSpPr>
          <a:xfrm>
            <a:off x="2843876" y="1971472"/>
            <a:ext cx="1602522" cy="1070816"/>
            <a:chOff x="851763" y="2231185"/>
            <a:chExt cx="1602522" cy="1070816"/>
          </a:xfrm>
        </p:grpSpPr>
        <p:grpSp>
          <p:nvGrpSpPr>
            <p:cNvPr id="98" name="Group 97">
              <a:extLst>
                <a:ext uri="{FF2B5EF4-FFF2-40B4-BE49-F238E27FC236}">
                  <a16:creationId xmlns:a16="http://schemas.microsoft.com/office/drawing/2014/main" id="{F7391DE0-783C-4D9F-A2FC-4AC980F0B497}"/>
                </a:ext>
              </a:extLst>
            </p:cNvPr>
            <p:cNvGrpSpPr/>
            <p:nvPr/>
          </p:nvGrpSpPr>
          <p:grpSpPr>
            <a:xfrm>
              <a:off x="851763" y="2231185"/>
              <a:ext cx="1598487" cy="1070816"/>
              <a:chOff x="851763" y="2231185"/>
              <a:chExt cx="1598487" cy="1070816"/>
            </a:xfrm>
          </p:grpSpPr>
          <p:sp>
            <p:nvSpPr>
              <p:cNvPr id="105" name="Rectangle 104">
                <a:extLst>
                  <a:ext uri="{FF2B5EF4-FFF2-40B4-BE49-F238E27FC236}">
                    <a16:creationId xmlns:a16="http://schemas.microsoft.com/office/drawing/2014/main" id="{89BD5640-4B11-49A6-8EF2-068429269DDC}"/>
                  </a:ext>
                </a:extLst>
              </p:cNvPr>
              <p:cNvSpPr/>
              <p:nvPr/>
            </p:nvSpPr>
            <p:spPr bwMode="auto">
              <a:xfrm>
                <a:off x="851763" y="2315825"/>
                <a:ext cx="1598487"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3DFCA1E3-7C85-4DA0-A49D-1BAF0F256776}"/>
                  </a:ext>
                </a:extLst>
              </p:cNvPr>
              <p:cNvSpPr txBox="1"/>
              <p:nvPr/>
            </p:nvSpPr>
            <p:spPr>
              <a:xfrm>
                <a:off x="926057" y="2231185"/>
                <a:ext cx="366364"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Pod</a:t>
                </a:r>
              </a:p>
            </p:txBody>
          </p:sp>
        </p:grpSp>
        <p:sp>
          <p:nvSpPr>
            <p:cNvPr id="99" name="TextBox 98">
              <a:extLst>
                <a:ext uri="{FF2B5EF4-FFF2-40B4-BE49-F238E27FC236}">
                  <a16:creationId xmlns:a16="http://schemas.microsoft.com/office/drawing/2014/main" id="{D3522D0D-99FF-413B-90B3-98A63BBB3663}"/>
                </a:ext>
              </a:extLst>
            </p:cNvPr>
            <p:cNvSpPr txBox="1"/>
            <p:nvPr/>
          </p:nvSpPr>
          <p:spPr>
            <a:xfrm>
              <a:off x="1740916" y="2524292"/>
              <a:ext cx="713369" cy="55399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92"/>
                  </a:solidFill>
                  <a:effectLst/>
                  <a:uLnTx/>
                  <a:uFillTx/>
                  <a:latin typeface="Segoe UI Semibold"/>
                  <a:ea typeface="+mn-ea"/>
                  <a:cs typeface="+mn-cs"/>
                </a:rPr>
                <a:t>Dapr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92"/>
                  </a:solidFill>
                  <a:effectLst/>
                  <a:uLnTx/>
                  <a:uFillTx/>
                  <a:latin typeface="Segoe UI Semibold"/>
                  <a:ea typeface="+mn-ea"/>
                  <a:cs typeface="+mn-cs"/>
                </a:rPr>
                <a:t>runtime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92"/>
                  </a:solidFill>
                  <a:effectLst/>
                  <a:uLnTx/>
                  <a:uFillTx/>
                  <a:latin typeface="Segoe UI Semibold"/>
                  <a:ea typeface="+mn-ea"/>
                  <a:cs typeface="+mn-cs"/>
                </a:rPr>
                <a:t>injector</a:t>
              </a:r>
            </a:p>
          </p:txBody>
        </p:sp>
        <p:grpSp>
          <p:nvGrpSpPr>
            <p:cNvPr id="100" name="Group 99">
              <a:extLst>
                <a:ext uri="{FF2B5EF4-FFF2-40B4-BE49-F238E27FC236}">
                  <a16:creationId xmlns:a16="http://schemas.microsoft.com/office/drawing/2014/main" id="{C605D41C-352A-4D37-B912-C98886746760}"/>
                </a:ext>
              </a:extLst>
            </p:cNvPr>
            <p:cNvGrpSpPr/>
            <p:nvPr/>
          </p:nvGrpSpPr>
          <p:grpSpPr>
            <a:xfrm>
              <a:off x="949495" y="2388449"/>
              <a:ext cx="716366" cy="835760"/>
              <a:chOff x="1021444" y="2381230"/>
              <a:chExt cx="843399" cy="983966"/>
            </a:xfrm>
          </p:grpSpPr>
          <p:grpSp>
            <p:nvGrpSpPr>
              <p:cNvPr id="101" name="Group 100">
                <a:extLst>
                  <a:ext uri="{FF2B5EF4-FFF2-40B4-BE49-F238E27FC236}">
                    <a16:creationId xmlns:a16="http://schemas.microsoft.com/office/drawing/2014/main" id="{DFD94579-61C5-479A-BFB3-8C1E4895FE4F}"/>
                  </a:ext>
                </a:extLst>
              </p:cNvPr>
              <p:cNvGrpSpPr/>
              <p:nvPr/>
            </p:nvGrpSpPr>
            <p:grpSpPr>
              <a:xfrm>
                <a:off x="1021444" y="2381230"/>
                <a:ext cx="843399" cy="983966"/>
                <a:chOff x="4597460" y="1724939"/>
                <a:chExt cx="843399" cy="983966"/>
              </a:xfrm>
            </p:grpSpPr>
            <p:pic>
              <p:nvPicPr>
                <p:cNvPr id="103" name="Graphic 102">
                  <a:extLst>
                    <a:ext uri="{FF2B5EF4-FFF2-40B4-BE49-F238E27FC236}">
                      <a16:creationId xmlns:a16="http://schemas.microsoft.com/office/drawing/2014/main" id="{DF1D01B6-252D-4AF5-89D0-08C59310A4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104" name="Graphic 103">
                  <a:extLst>
                    <a:ext uri="{FF2B5EF4-FFF2-40B4-BE49-F238E27FC236}">
                      <a16:creationId xmlns:a16="http://schemas.microsoft.com/office/drawing/2014/main" id="{84944992-F301-4668-8626-CB9D124DB015}"/>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102" name="TextBox 101">
                <a:extLst>
                  <a:ext uri="{FF2B5EF4-FFF2-40B4-BE49-F238E27FC236}">
                    <a16:creationId xmlns:a16="http://schemas.microsoft.com/office/drawing/2014/main" id="{0F3274E6-A7C8-4981-8D41-979E58FF39BA}"/>
                  </a:ext>
                </a:extLst>
              </p:cNvPr>
              <p:cNvSpPr txBox="1"/>
              <p:nvPr/>
            </p:nvSpPr>
            <p:spPr>
              <a:xfrm>
                <a:off x="1195682" y="2913183"/>
                <a:ext cx="471816" cy="16305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02192"/>
                    </a:solidFill>
                    <a:effectLst/>
                    <a:uLnTx/>
                    <a:uFillTx/>
                    <a:latin typeface="Segoe UI Semibold"/>
                    <a:ea typeface="+mn-ea"/>
                    <a:cs typeface="+mn-cs"/>
                  </a:rPr>
                  <a:t>Injector</a:t>
                </a:r>
              </a:p>
            </p:txBody>
          </p:sp>
        </p:grpSp>
      </p:grpSp>
      <p:grpSp>
        <p:nvGrpSpPr>
          <p:cNvPr id="232" name="Group 231">
            <a:extLst>
              <a:ext uri="{FF2B5EF4-FFF2-40B4-BE49-F238E27FC236}">
                <a16:creationId xmlns:a16="http://schemas.microsoft.com/office/drawing/2014/main" id="{564222BA-3DC0-4530-8060-9997E3DB8AFB}"/>
              </a:ext>
            </a:extLst>
          </p:cNvPr>
          <p:cNvGrpSpPr/>
          <p:nvPr/>
        </p:nvGrpSpPr>
        <p:grpSpPr>
          <a:xfrm>
            <a:off x="4755446" y="1971472"/>
            <a:ext cx="1938816" cy="1070816"/>
            <a:chOff x="4876079" y="2231185"/>
            <a:chExt cx="1938816" cy="1070816"/>
          </a:xfrm>
        </p:grpSpPr>
        <p:grpSp>
          <p:nvGrpSpPr>
            <p:cNvPr id="108" name="Group 107">
              <a:extLst>
                <a:ext uri="{FF2B5EF4-FFF2-40B4-BE49-F238E27FC236}">
                  <a16:creationId xmlns:a16="http://schemas.microsoft.com/office/drawing/2014/main" id="{09BBF7A2-B7AC-4CD3-BFB5-18181D1F326E}"/>
                </a:ext>
              </a:extLst>
            </p:cNvPr>
            <p:cNvGrpSpPr/>
            <p:nvPr/>
          </p:nvGrpSpPr>
          <p:grpSpPr>
            <a:xfrm>
              <a:off x="4876079" y="2231185"/>
              <a:ext cx="1938816" cy="1070816"/>
              <a:chOff x="955767" y="2231185"/>
              <a:chExt cx="1938816" cy="1070816"/>
            </a:xfrm>
          </p:grpSpPr>
          <p:sp>
            <p:nvSpPr>
              <p:cNvPr id="115" name="Rectangle 114">
                <a:extLst>
                  <a:ext uri="{FF2B5EF4-FFF2-40B4-BE49-F238E27FC236}">
                    <a16:creationId xmlns:a16="http://schemas.microsoft.com/office/drawing/2014/main" id="{65B1191F-D750-4B69-A455-C238678AE8EA}"/>
                  </a:ext>
                </a:extLst>
              </p:cNvPr>
              <p:cNvSpPr/>
              <p:nvPr/>
            </p:nvSpPr>
            <p:spPr bwMode="auto">
              <a:xfrm>
                <a:off x="955767" y="2315825"/>
                <a:ext cx="1938816"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TextBox 115">
                <a:extLst>
                  <a:ext uri="{FF2B5EF4-FFF2-40B4-BE49-F238E27FC236}">
                    <a16:creationId xmlns:a16="http://schemas.microsoft.com/office/drawing/2014/main" id="{A595A8E6-D943-40F7-BC08-B4F0794AC182}"/>
                  </a:ext>
                </a:extLst>
              </p:cNvPr>
              <p:cNvSpPr txBox="1"/>
              <p:nvPr/>
            </p:nvSpPr>
            <p:spPr>
              <a:xfrm>
                <a:off x="2473514" y="2231185"/>
                <a:ext cx="366364"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Pod</a:t>
                </a:r>
              </a:p>
            </p:txBody>
          </p:sp>
        </p:grpSp>
        <p:sp>
          <p:nvSpPr>
            <p:cNvPr id="109" name="TextBox 108">
              <a:extLst>
                <a:ext uri="{FF2B5EF4-FFF2-40B4-BE49-F238E27FC236}">
                  <a16:creationId xmlns:a16="http://schemas.microsoft.com/office/drawing/2014/main" id="{2FC96A91-EFE9-4B3F-81DC-18A3D8A2ECD6}"/>
                </a:ext>
              </a:extLst>
            </p:cNvPr>
            <p:cNvSpPr txBox="1"/>
            <p:nvPr/>
          </p:nvSpPr>
          <p:spPr>
            <a:xfrm>
              <a:off x="4900113" y="2621049"/>
              <a:ext cx="1063272" cy="369332"/>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Cert authority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and identity</a:t>
              </a:r>
            </a:p>
          </p:txBody>
        </p:sp>
        <p:grpSp>
          <p:nvGrpSpPr>
            <p:cNvPr id="110" name="Group 109">
              <a:extLst>
                <a:ext uri="{FF2B5EF4-FFF2-40B4-BE49-F238E27FC236}">
                  <a16:creationId xmlns:a16="http://schemas.microsoft.com/office/drawing/2014/main" id="{B1A715D5-A354-49B2-97A3-B82BEBAF6805}"/>
                </a:ext>
              </a:extLst>
            </p:cNvPr>
            <p:cNvGrpSpPr/>
            <p:nvPr/>
          </p:nvGrpSpPr>
          <p:grpSpPr>
            <a:xfrm>
              <a:off x="6029038" y="2388449"/>
              <a:ext cx="716366" cy="835760"/>
              <a:chOff x="1021444" y="2381230"/>
              <a:chExt cx="843399" cy="983966"/>
            </a:xfrm>
          </p:grpSpPr>
          <p:grpSp>
            <p:nvGrpSpPr>
              <p:cNvPr id="111" name="Group 110">
                <a:extLst>
                  <a:ext uri="{FF2B5EF4-FFF2-40B4-BE49-F238E27FC236}">
                    <a16:creationId xmlns:a16="http://schemas.microsoft.com/office/drawing/2014/main" id="{2DDB2F49-7CB5-44CD-A0C2-7FF66635A886}"/>
                  </a:ext>
                </a:extLst>
              </p:cNvPr>
              <p:cNvGrpSpPr/>
              <p:nvPr/>
            </p:nvGrpSpPr>
            <p:grpSpPr>
              <a:xfrm>
                <a:off x="1021444" y="2381230"/>
                <a:ext cx="843399" cy="983966"/>
                <a:chOff x="4597460" y="1724939"/>
                <a:chExt cx="843399" cy="983966"/>
              </a:xfrm>
            </p:grpSpPr>
            <p:pic>
              <p:nvPicPr>
                <p:cNvPr id="113" name="Graphic 112">
                  <a:extLst>
                    <a:ext uri="{FF2B5EF4-FFF2-40B4-BE49-F238E27FC236}">
                      <a16:creationId xmlns:a16="http://schemas.microsoft.com/office/drawing/2014/main" id="{BAC397F1-5E8D-47D7-BFAE-A47B27EB46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114" name="Graphic 113">
                  <a:extLst>
                    <a:ext uri="{FF2B5EF4-FFF2-40B4-BE49-F238E27FC236}">
                      <a16:creationId xmlns:a16="http://schemas.microsoft.com/office/drawing/2014/main" id="{0A800EC4-D4A9-43CF-952A-B35E64F7B881}"/>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112" name="TextBox 111">
                <a:extLst>
                  <a:ext uri="{FF2B5EF4-FFF2-40B4-BE49-F238E27FC236}">
                    <a16:creationId xmlns:a16="http://schemas.microsoft.com/office/drawing/2014/main" id="{F753F9A8-7156-4CDE-A433-6CF65225193D}"/>
                  </a:ext>
                </a:extLst>
              </p:cNvPr>
              <p:cNvSpPr txBox="1"/>
              <p:nvPr/>
            </p:nvSpPr>
            <p:spPr>
              <a:xfrm>
                <a:off x="1234366" y="2913183"/>
                <a:ext cx="394438" cy="16305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02192"/>
                    </a:solidFill>
                    <a:effectLst/>
                    <a:uLnTx/>
                    <a:uFillTx/>
                    <a:latin typeface="Segoe UI Semibold"/>
                    <a:ea typeface="+mn-ea"/>
                    <a:cs typeface="+mn-cs"/>
                  </a:rPr>
                  <a:t>Sentry</a:t>
                </a:r>
              </a:p>
            </p:txBody>
          </p:sp>
        </p:grpSp>
      </p:grpSp>
      <p:grpSp>
        <p:nvGrpSpPr>
          <p:cNvPr id="233" name="Group 232">
            <a:extLst>
              <a:ext uri="{FF2B5EF4-FFF2-40B4-BE49-F238E27FC236}">
                <a16:creationId xmlns:a16="http://schemas.microsoft.com/office/drawing/2014/main" id="{3EBEF7E4-4EE7-4AD2-AC61-D3C1C8ACA60B}"/>
              </a:ext>
            </a:extLst>
          </p:cNvPr>
          <p:cNvGrpSpPr/>
          <p:nvPr/>
        </p:nvGrpSpPr>
        <p:grpSpPr>
          <a:xfrm>
            <a:off x="7003311" y="1971472"/>
            <a:ext cx="1881765" cy="1070816"/>
            <a:chOff x="7003311" y="2231185"/>
            <a:chExt cx="1881765" cy="1070816"/>
          </a:xfrm>
        </p:grpSpPr>
        <p:grpSp>
          <p:nvGrpSpPr>
            <p:cNvPr id="118" name="Group 117">
              <a:extLst>
                <a:ext uri="{FF2B5EF4-FFF2-40B4-BE49-F238E27FC236}">
                  <a16:creationId xmlns:a16="http://schemas.microsoft.com/office/drawing/2014/main" id="{F1678E5C-873D-4536-AD44-808B60D4E69A}"/>
                </a:ext>
              </a:extLst>
            </p:cNvPr>
            <p:cNvGrpSpPr/>
            <p:nvPr/>
          </p:nvGrpSpPr>
          <p:grpSpPr>
            <a:xfrm>
              <a:off x="7003311" y="2231185"/>
              <a:ext cx="1881765" cy="1070816"/>
              <a:chOff x="851763" y="2231185"/>
              <a:chExt cx="1881765" cy="1070816"/>
            </a:xfrm>
          </p:grpSpPr>
          <p:sp>
            <p:nvSpPr>
              <p:cNvPr id="125" name="Rectangle 124">
                <a:extLst>
                  <a:ext uri="{FF2B5EF4-FFF2-40B4-BE49-F238E27FC236}">
                    <a16:creationId xmlns:a16="http://schemas.microsoft.com/office/drawing/2014/main" id="{1B72D09F-8966-4BA3-80E3-30651D6EE7CF}"/>
                  </a:ext>
                </a:extLst>
              </p:cNvPr>
              <p:cNvSpPr/>
              <p:nvPr/>
            </p:nvSpPr>
            <p:spPr bwMode="auto">
              <a:xfrm>
                <a:off x="851763" y="2315825"/>
                <a:ext cx="1881765"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6" name="TextBox 125">
                <a:extLst>
                  <a:ext uri="{FF2B5EF4-FFF2-40B4-BE49-F238E27FC236}">
                    <a16:creationId xmlns:a16="http://schemas.microsoft.com/office/drawing/2014/main" id="{381EB00C-B3E3-470A-B3C4-EB83CDACE86C}"/>
                  </a:ext>
                </a:extLst>
              </p:cNvPr>
              <p:cNvSpPr txBox="1"/>
              <p:nvPr/>
            </p:nvSpPr>
            <p:spPr>
              <a:xfrm>
                <a:off x="2300371" y="2231185"/>
                <a:ext cx="366364"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Pod</a:t>
                </a:r>
              </a:p>
            </p:txBody>
          </p:sp>
        </p:grpSp>
        <p:sp>
          <p:nvSpPr>
            <p:cNvPr id="119" name="TextBox 118">
              <a:extLst>
                <a:ext uri="{FF2B5EF4-FFF2-40B4-BE49-F238E27FC236}">
                  <a16:creationId xmlns:a16="http://schemas.microsoft.com/office/drawing/2014/main" id="{FD6771CC-4C25-4D77-A4ED-990810AA2E19}"/>
                </a:ext>
              </a:extLst>
            </p:cNvPr>
            <p:cNvSpPr txBox="1"/>
            <p:nvPr/>
          </p:nvSpPr>
          <p:spPr>
            <a:xfrm>
              <a:off x="7077604" y="2524292"/>
              <a:ext cx="958121" cy="553998"/>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Update component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changes</a:t>
              </a:r>
            </a:p>
          </p:txBody>
        </p:sp>
        <p:grpSp>
          <p:nvGrpSpPr>
            <p:cNvPr id="120" name="Group 119">
              <a:extLst>
                <a:ext uri="{FF2B5EF4-FFF2-40B4-BE49-F238E27FC236}">
                  <a16:creationId xmlns:a16="http://schemas.microsoft.com/office/drawing/2014/main" id="{114F9FCA-75D1-4F69-B1CD-F4D6B3E6A2CC}"/>
                </a:ext>
              </a:extLst>
            </p:cNvPr>
            <p:cNvGrpSpPr/>
            <p:nvPr/>
          </p:nvGrpSpPr>
          <p:grpSpPr>
            <a:xfrm>
              <a:off x="8098347" y="2388449"/>
              <a:ext cx="716366" cy="835760"/>
              <a:chOff x="1021444" y="2381230"/>
              <a:chExt cx="843399" cy="983966"/>
            </a:xfrm>
          </p:grpSpPr>
          <p:grpSp>
            <p:nvGrpSpPr>
              <p:cNvPr id="121" name="Group 120">
                <a:extLst>
                  <a:ext uri="{FF2B5EF4-FFF2-40B4-BE49-F238E27FC236}">
                    <a16:creationId xmlns:a16="http://schemas.microsoft.com/office/drawing/2014/main" id="{F3287425-8E3E-4B68-87BE-25D383CEFECE}"/>
                  </a:ext>
                </a:extLst>
              </p:cNvPr>
              <p:cNvGrpSpPr/>
              <p:nvPr/>
            </p:nvGrpSpPr>
            <p:grpSpPr>
              <a:xfrm>
                <a:off x="1021444" y="2381230"/>
                <a:ext cx="843399" cy="983966"/>
                <a:chOff x="4597460" y="1724939"/>
                <a:chExt cx="843399" cy="983966"/>
              </a:xfrm>
            </p:grpSpPr>
            <p:pic>
              <p:nvPicPr>
                <p:cNvPr id="123" name="Graphic 122">
                  <a:extLst>
                    <a:ext uri="{FF2B5EF4-FFF2-40B4-BE49-F238E27FC236}">
                      <a16:creationId xmlns:a16="http://schemas.microsoft.com/office/drawing/2014/main" id="{F92EBF23-AE13-4AF0-8D03-F41126BEEBA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124" name="Graphic 123">
                  <a:extLst>
                    <a:ext uri="{FF2B5EF4-FFF2-40B4-BE49-F238E27FC236}">
                      <a16:creationId xmlns:a16="http://schemas.microsoft.com/office/drawing/2014/main" id="{0C21ADA4-3F70-4082-9945-4D926C086FB0}"/>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122" name="TextBox 121">
                <a:extLst>
                  <a:ext uri="{FF2B5EF4-FFF2-40B4-BE49-F238E27FC236}">
                    <a16:creationId xmlns:a16="http://schemas.microsoft.com/office/drawing/2014/main" id="{F6E2A7A8-A7C1-47F3-81EC-FDD805AF0DEB}"/>
                  </a:ext>
                </a:extLst>
              </p:cNvPr>
              <p:cNvSpPr txBox="1"/>
              <p:nvPr/>
            </p:nvSpPr>
            <p:spPr>
              <a:xfrm>
                <a:off x="1152272" y="2913183"/>
                <a:ext cx="558630" cy="16305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02192"/>
                    </a:solidFill>
                    <a:effectLst/>
                    <a:uLnTx/>
                    <a:uFillTx/>
                    <a:latin typeface="Segoe UI Semibold"/>
                    <a:ea typeface="+mn-ea"/>
                    <a:cs typeface="+mn-cs"/>
                  </a:rPr>
                  <a:t>Operator</a:t>
                </a:r>
              </a:p>
            </p:txBody>
          </p:sp>
        </p:grpSp>
      </p:grpSp>
      <p:grpSp>
        <p:nvGrpSpPr>
          <p:cNvPr id="294" name="Group 293">
            <a:extLst>
              <a:ext uri="{FF2B5EF4-FFF2-40B4-BE49-F238E27FC236}">
                <a16:creationId xmlns:a16="http://schemas.microsoft.com/office/drawing/2014/main" id="{134FF87C-515F-4091-93D0-6DCEC1A34CA0}"/>
              </a:ext>
            </a:extLst>
          </p:cNvPr>
          <p:cNvGrpSpPr/>
          <p:nvPr/>
        </p:nvGrpSpPr>
        <p:grpSpPr>
          <a:xfrm>
            <a:off x="3960234" y="3909889"/>
            <a:ext cx="1764926" cy="1548113"/>
            <a:chOff x="3960234" y="3909889"/>
            <a:chExt cx="1764926" cy="1548113"/>
          </a:xfrm>
        </p:grpSpPr>
        <p:grpSp>
          <p:nvGrpSpPr>
            <p:cNvPr id="15" name="Group 14">
              <a:extLst>
                <a:ext uri="{FF2B5EF4-FFF2-40B4-BE49-F238E27FC236}">
                  <a16:creationId xmlns:a16="http://schemas.microsoft.com/office/drawing/2014/main" id="{B80CB3E8-D14B-4A99-BFFA-0BAF79E751F5}"/>
                </a:ext>
              </a:extLst>
            </p:cNvPr>
            <p:cNvGrpSpPr/>
            <p:nvPr/>
          </p:nvGrpSpPr>
          <p:grpSpPr>
            <a:xfrm>
              <a:off x="3960234" y="3909889"/>
              <a:ext cx="1764926" cy="1548113"/>
              <a:chOff x="3786286" y="3842010"/>
              <a:chExt cx="2033322" cy="1548113"/>
            </a:xfrm>
          </p:grpSpPr>
          <p:sp>
            <p:nvSpPr>
              <p:cNvPr id="135" name="Rectangle 134">
                <a:extLst>
                  <a:ext uri="{FF2B5EF4-FFF2-40B4-BE49-F238E27FC236}">
                    <a16:creationId xmlns:a16="http://schemas.microsoft.com/office/drawing/2014/main" id="{DEE5545C-A3D3-40D0-B063-A88D07123B7F}"/>
                  </a:ext>
                </a:extLst>
              </p:cNvPr>
              <p:cNvSpPr/>
              <p:nvPr/>
            </p:nvSpPr>
            <p:spPr bwMode="auto">
              <a:xfrm>
                <a:off x="3786286" y="3926651"/>
                <a:ext cx="2033322" cy="1463472"/>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6" name="TextBox 135">
                <a:extLst>
                  <a:ext uri="{FF2B5EF4-FFF2-40B4-BE49-F238E27FC236}">
                    <a16:creationId xmlns:a16="http://schemas.microsoft.com/office/drawing/2014/main" id="{B6C6133F-A2F2-4F67-82F1-438CA120D430}"/>
                  </a:ext>
                </a:extLst>
              </p:cNvPr>
              <p:cNvSpPr txBox="1"/>
              <p:nvPr/>
            </p:nvSpPr>
            <p:spPr>
              <a:xfrm>
                <a:off x="3880790" y="3842010"/>
                <a:ext cx="466026" cy="169277"/>
              </a:xfrm>
              <a:prstGeom prst="rect">
                <a:avLst/>
              </a:prstGeom>
              <a:solidFill>
                <a:schemeClr val="bg1"/>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Pod</a:t>
                </a:r>
              </a:p>
            </p:txBody>
          </p:sp>
        </p:grpSp>
        <p:grpSp>
          <p:nvGrpSpPr>
            <p:cNvPr id="27" name="!!AppA">
              <a:extLst>
                <a:ext uri="{FF2B5EF4-FFF2-40B4-BE49-F238E27FC236}">
                  <a16:creationId xmlns:a16="http://schemas.microsoft.com/office/drawing/2014/main" id="{B1687EA3-ABB5-40A7-94A9-2DAB28C7D2B9}"/>
                </a:ext>
              </a:extLst>
            </p:cNvPr>
            <p:cNvGrpSpPr/>
            <p:nvPr/>
          </p:nvGrpSpPr>
          <p:grpSpPr>
            <a:xfrm>
              <a:off x="4282279" y="4082102"/>
              <a:ext cx="1041365" cy="1214927"/>
              <a:chOff x="3444425" y="1954650"/>
              <a:chExt cx="1400539" cy="1633964"/>
            </a:xfrm>
          </p:grpSpPr>
          <p:pic>
            <p:nvPicPr>
              <p:cNvPr id="28" name="Graphic 27">
                <a:extLst>
                  <a:ext uri="{FF2B5EF4-FFF2-40B4-BE49-F238E27FC236}">
                    <a16:creationId xmlns:a16="http://schemas.microsoft.com/office/drawing/2014/main" id="{6A62726A-05BA-4F16-B476-1482DF273B6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3444425" y="1954650"/>
                <a:ext cx="1400539" cy="1633964"/>
              </a:xfrm>
              <a:prstGeom prst="rect">
                <a:avLst/>
              </a:prstGeom>
            </p:spPr>
          </p:pic>
          <p:sp>
            <p:nvSpPr>
              <p:cNvPr id="29" name="TextBox 28">
                <a:extLst>
                  <a:ext uri="{FF2B5EF4-FFF2-40B4-BE49-F238E27FC236}">
                    <a16:creationId xmlns:a16="http://schemas.microsoft.com/office/drawing/2014/main" id="{41F574AA-DE31-4BB1-A298-F3FBF69F81C7}"/>
                  </a:ext>
                </a:extLst>
              </p:cNvPr>
              <p:cNvSpPr txBox="1"/>
              <p:nvPr/>
            </p:nvSpPr>
            <p:spPr>
              <a:xfrm>
                <a:off x="3609567" y="2429761"/>
                <a:ext cx="987399" cy="3311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02192"/>
                    </a:solidFill>
                    <a:effectLst/>
                    <a:uLnTx/>
                    <a:uFillTx/>
                    <a:latin typeface="Segoe UI Semibold"/>
                    <a:ea typeface="+mn-ea"/>
                    <a:cs typeface="+mn-cs"/>
                  </a:rPr>
                  <a:t>My App</a:t>
                </a:r>
              </a:p>
            </p:txBody>
          </p:sp>
        </p:grpSp>
      </p:grpSp>
      <p:grpSp>
        <p:nvGrpSpPr>
          <p:cNvPr id="31" name="!!Sidecar">
            <a:extLst>
              <a:ext uri="{FF2B5EF4-FFF2-40B4-BE49-F238E27FC236}">
                <a16:creationId xmlns:a16="http://schemas.microsoft.com/office/drawing/2014/main" id="{4C671201-AD3B-47DD-B710-8081778AE605}"/>
              </a:ext>
            </a:extLst>
          </p:cNvPr>
          <p:cNvGrpSpPr/>
          <p:nvPr/>
        </p:nvGrpSpPr>
        <p:grpSpPr>
          <a:xfrm>
            <a:off x="4876079" y="4770700"/>
            <a:ext cx="527037" cy="617069"/>
            <a:chOff x="8298598" y="2543027"/>
            <a:chExt cx="1186830" cy="1389573"/>
          </a:xfrm>
        </p:grpSpPr>
        <p:sp>
          <p:nvSpPr>
            <p:cNvPr id="32" name="Freeform: Shape 31">
              <a:extLst>
                <a:ext uri="{FF2B5EF4-FFF2-40B4-BE49-F238E27FC236}">
                  <a16:creationId xmlns:a16="http://schemas.microsoft.com/office/drawing/2014/main" id="{B1CE1E2B-9FF6-403F-9C52-31D03C31D725}"/>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F7A11A29-4D68-4E29-929D-7A200C31BF73}"/>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aphic 11">
              <a:extLst>
                <a:ext uri="{FF2B5EF4-FFF2-40B4-BE49-F238E27FC236}">
                  <a16:creationId xmlns:a16="http://schemas.microsoft.com/office/drawing/2014/main" id="{43E739E8-D06D-4657-BB69-7E806790E281}"/>
                </a:ext>
              </a:extLst>
            </p:cNvPr>
            <p:cNvGrpSpPr/>
            <p:nvPr/>
          </p:nvGrpSpPr>
          <p:grpSpPr>
            <a:xfrm>
              <a:off x="8386477" y="2846026"/>
              <a:ext cx="952402" cy="699902"/>
              <a:chOff x="8386477" y="2846026"/>
              <a:chExt cx="952402" cy="699902"/>
            </a:xfrm>
          </p:grpSpPr>
          <p:sp>
            <p:nvSpPr>
              <p:cNvPr id="35" name="Freeform: Shape 34">
                <a:extLst>
                  <a:ext uri="{FF2B5EF4-FFF2-40B4-BE49-F238E27FC236}">
                    <a16:creationId xmlns:a16="http://schemas.microsoft.com/office/drawing/2014/main" id="{CA9400E5-B801-44B9-A91E-11B391B51813}"/>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E98E1F03-0451-40D6-90EF-88B81B17577E}"/>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2880B82E-7193-456C-80EB-89A9F9490211}"/>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6EABC74E-B92D-4561-86AB-0B6075184FE4}"/>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60FBD218-0932-4E0E-BD1D-E2448E84C2DB}"/>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7E7BDF0A-0165-4E6A-9F3C-AED7D71262E7}"/>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16" name="Straight Arrow Connector 15">
            <a:extLst>
              <a:ext uri="{FF2B5EF4-FFF2-40B4-BE49-F238E27FC236}">
                <a16:creationId xmlns:a16="http://schemas.microsoft.com/office/drawing/2014/main" id="{3D1D7F29-314B-457B-A383-59F57D4C0006}"/>
              </a:ext>
            </a:extLst>
          </p:cNvPr>
          <p:cNvCxnSpPr>
            <a:cxnSpLocks/>
            <a:stCxn id="45" idx="2"/>
            <a:endCxn id="150" idx="1"/>
          </p:cNvCxnSpPr>
          <p:nvPr/>
        </p:nvCxnSpPr>
        <p:spPr>
          <a:xfrm rot="16200000" flipH="1">
            <a:off x="2009102" y="2212179"/>
            <a:ext cx="2111406" cy="3616039"/>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27" name="Straight Arrow Connector 15">
            <a:extLst>
              <a:ext uri="{FF2B5EF4-FFF2-40B4-BE49-F238E27FC236}">
                <a16:creationId xmlns:a16="http://schemas.microsoft.com/office/drawing/2014/main" id="{884FB003-0B80-4EC2-87B8-4C6CEF0493C9}"/>
              </a:ext>
            </a:extLst>
          </p:cNvPr>
          <p:cNvCxnSpPr>
            <a:cxnSpLocks/>
            <a:stCxn id="103" idx="2"/>
            <a:endCxn id="150" idx="1"/>
          </p:cNvCxnSpPr>
          <p:nvPr/>
        </p:nvCxnSpPr>
        <p:spPr>
          <a:xfrm rot="16200000" flipH="1">
            <a:off x="3030605" y="3233682"/>
            <a:ext cx="2111406" cy="1573034"/>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30" name="Straight Arrow Connector 15">
            <a:extLst>
              <a:ext uri="{FF2B5EF4-FFF2-40B4-BE49-F238E27FC236}">
                <a16:creationId xmlns:a16="http://schemas.microsoft.com/office/drawing/2014/main" id="{1B3F5ED6-3884-4E46-91E0-001D70BCB814}"/>
              </a:ext>
            </a:extLst>
          </p:cNvPr>
          <p:cNvCxnSpPr>
            <a:cxnSpLocks/>
            <a:stCxn id="123" idx="2"/>
            <a:endCxn id="150" idx="3"/>
          </p:cNvCxnSpPr>
          <p:nvPr/>
        </p:nvCxnSpPr>
        <p:spPr>
          <a:xfrm rot="5400000">
            <a:off x="5873947" y="2493319"/>
            <a:ext cx="2111406" cy="3053761"/>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33" name="Straight Arrow Connector 15">
            <a:extLst>
              <a:ext uri="{FF2B5EF4-FFF2-40B4-BE49-F238E27FC236}">
                <a16:creationId xmlns:a16="http://schemas.microsoft.com/office/drawing/2014/main" id="{E93D2234-F658-4B51-B425-A5291D014E07}"/>
              </a:ext>
            </a:extLst>
          </p:cNvPr>
          <p:cNvCxnSpPr>
            <a:cxnSpLocks/>
            <a:stCxn id="113" idx="2"/>
            <a:endCxn id="150" idx="3"/>
          </p:cNvCxnSpPr>
          <p:nvPr/>
        </p:nvCxnSpPr>
        <p:spPr>
          <a:xfrm rot="5400000">
            <a:off x="4778976" y="3588290"/>
            <a:ext cx="2111406" cy="863819"/>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86" name="Straight Arrow Connector 1085">
            <a:extLst>
              <a:ext uri="{FF2B5EF4-FFF2-40B4-BE49-F238E27FC236}">
                <a16:creationId xmlns:a16="http://schemas.microsoft.com/office/drawing/2014/main" id="{6502DEB9-F3D7-48D8-BA3D-0F2506CCC9F3}"/>
              </a:ext>
            </a:extLst>
          </p:cNvPr>
          <p:cNvCxnSpPr>
            <a:cxnSpLocks/>
            <a:stCxn id="123" idx="2"/>
          </p:cNvCxnSpPr>
          <p:nvPr/>
        </p:nvCxnSpPr>
        <p:spPr>
          <a:xfrm rot="16200000" flipH="1">
            <a:off x="8693566" y="2727459"/>
            <a:ext cx="700985" cy="1175057"/>
          </a:xfrm>
          <a:prstGeom prst="bentConnector2">
            <a:avLst/>
          </a:prstGeom>
          <a:ln w="28575">
            <a:solidFill>
              <a:srgbClr val="20219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155AC947-6EFA-4140-A552-8EE5F6CAE20A}"/>
              </a:ext>
            </a:extLst>
          </p:cNvPr>
          <p:cNvCxnSpPr>
            <a:cxnSpLocks/>
            <a:endCxn id="150" idx="2"/>
          </p:cNvCxnSpPr>
          <p:nvPr/>
        </p:nvCxnSpPr>
        <p:spPr>
          <a:xfrm rot="10800000">
            <a:off x="5137797" y="5385573"/>
            <a:ext cx="4493790" cy="252421"/>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C876E559-CE22-4728-A17D-BC8B358E9E8C}"/>
              </a:ext>
            </a:extLst>
          </p:cNvPr>
          <p:cNvSpPr/>
          <p:nvPr/>
        </p:nvSpPr>
        <p:spPr bwMode="auto">
          <a:xfrm>
            <a:off x="4872825" y="4766231"/>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5" name="Group 224">
            <a:extLst>
              <a:ext uri="{FF2B5EF4-FFF2-40B4-BE49-F238E27FC236}">
                <a16:creationId xmlns:a16="http://schemas.microsoft.com/office/drawing/2014/main" id="{AD4E9470-D4AE-40E0-BECC-A6138C969DD2}"/>
              </a:ext>
            </a:extLst>
          </p:cNvPr>
          <p:cNvGrpSpPr/>
          <p:nvPr/>
        </p:nvGrpSpPr>
        <p:grpSpPr>
          <a:xfrm>
            <a:off x="2528579" y="5211473"/>
            <a:ext cx="1234697" cy="528005"/>
            <a:chOff x="1490435" y="5019503"/>
            <a:chExt cx="1234697" cy="528005"/>
          </a:xfrm>
        </p:grpSpPr>
        <p:sp>
          <p:nvSpPr>
            <p:cNvPr id="303" name="Rectangle 302">
              <a:extLst>
                <a:ext uri="{FF2B5EF4-FFF2-40B4-BE49-F238E27FC236}">
                  <a16:creationId xmlns:a16="http://schemas.microsoft.com/office/drawing/2014/main" id="{8FEFDCEB-B7E5-4035-B87D-56CC884BEB03}"/>
                </a:ext>
              </a:extLst>
            </p:cNvPr>
            <p:cNvSpPr/>
            <p:nvPr/>
          </p:nvSpPr>
          <p:spPr bwMode="auto">
            <a:xfrm>
              <a:off x="1490435" y="5019503"/>
              <a:ext cx="1234697" cy="528005"/>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7" name="TextBox 296">
              <a:extLst>
                <a:ext uri="{FF2B5EF4-FFF2-40B4-BE49-F238E27FC236}">
                  <a16:creationId xmlns:a16="http://schemas.microsoft.com/office/drawing/2014/main" id="{867FB5FD-8F85-45EC-85C2-8A14C3FBE021}"/>
                </a:ext>
              </a:extLst>
            </p:cNvPr>
            <p:cNvSpPr txBox="1"/>
            <p:nvPr/>
          </p:nvSpPr>
          <p:spPr>
            <a:xfrm>
              <a:off x="2017490" y="5191172"/>
              <a:ext cx="661438" cy="18466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326DE6"/>
                  </a:solidFill>
                  <a:effectLst/>
                  <a:uLnTx/>
                  <a:uFillTx/>
                  <a:latin typeface="Segoe UI Semibold"/>
                  <a:ea typeface="+mn-ea"/>
                  <a:cs typeface="+mn-cs"/>
                </a:rPr>
                <a:t>Kubelet</a:t>
              </a:r>
              <a:endParaRPr kumimoji="0" lang="en-US" sz="1200" b="0" i="0" u="none" strike="noStrike" kern="1200" cap="none" spc="0" normalizeH="0" baseline="0" noProof="0">
                <a:ln>
                  <a:noFill/>
                </a:ln>
                <a:solidFill>
                  <a:srgbClr val="326DE6"/>
                </a:solidFill>
                <a:effectLst/>
                <a:uLnTx/>
                <a:uFillTx/>
                <a:latin typeface="Segoe UI Semibold"/>
                <a:ea typeface="+mn-ea"/>
                <a:cs typeface="+mn-cs"/>
              </a:endParaRPr>
            </a:p>
          </p:txBody>
        </p:sp>
        <p:pic>
          <p:nvPicPr>
            <p:cNvPr id="156" name="Graphic 155">
              <a:extLst>
                <a:ext uri="{FF2B5EF4-FFF2-40B4-BE49-F238E27FC236}">
                  <a16:creationId xmlns:a16="http://schemas.microsoft.com/office/drawing/2014/main" id="{494CFB91-D02E-4FAE-A6BF-411166C15FF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81424"/>
            <a:stretch/>
          </p:blipFill>
          <p:spPr>
            <a:xfrm>
              <a:off x="1570312" y="5089891"/>
              <a:ext cx="406942" cy="387229"/>
            </a:xfrm>
            <a:prstGeom prst="rect">
              <a:avLst/>
            </a:prstGeom>
          </p:spPr>
        </p:pic>
      </p:grpSp>
      <p:cxnSp>
        <p:nvCxnSpPr>
          <p:cNvPr id="226" name="Straight Arrow Connector 15">
            <a:extLst>
              <a:ext uri="{FF2B5EF4-FFF2-40B4-BE49-F238E27FC236}">
                <a16:creationId xmlns:a16="http://schemas.microsoft.com/office/drawing/2014/main" id="{EFE4240E-3083-432C-A1B0-70319BAE43F5}"/>
              </a:ext>
            </a:extLst>
          </p:cNvPr>
          <p:cNvCxnSpPr>
            <a:cxnSpLocks/>
            <a:stCxn id="303" idx="0"/>
            <a:endCxn id="150" idx="1"/>
          </p:cNvCxnSpPr>
          <p:nvPr/>
        </p:nvCxnSpPr>
        <p:spPr>
          <a:xfrm rot="5400000" flipH="1" flipV="1">
            <a:off x="3941591" y="4280240"/>
            <a:ext cx="135571" cy="1726897"/>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0BE8C16C-B47A-4EAB-B050-A4529F59EA6D}"/>
              </a:ext>
            </a:extLst>
          </p:cNvPr>
          <p:cNvSpPr txBox="1"/>
          <p:nvPr/>
        </p:nvSpPr>
        <p:spPr>
          <a:xfrm>
            <a:off x="6297532" y="5401432"/>
            <a:ext cx="1974138" cy="16158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Use components</a:t>
            </a:r>
          </a:p>
        </p:txBody>
      </p:sp>
      <p:sp>
        <p:nvSpPr>
          <p:cNvPr id="321" name="TextBox 320">
            <a:extLst>
              <a:ext uri="{FF2B5EF4-FFF2-40B4-BE49-F238E27FC236}">
                <a16:creationId xmlns:a16="http://schemas.microsoft.com/office/drawing/2014/main" id="{C98D7919-13EA-4C06-9153-C2B0B80C9C97}"/>
              </a:ext>
            </a:extLst>
          </p:cNvPr>
          <p:cNvSpPr txBox="1"/>
          <p:nvPr/>
        </p:nvSpPr>
        <p:spPr>
          <a:xfrm>
            <a:off x="3406241" y="3218068"/>
            <a:ext cx="1244475" cy="53860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mn-cs"/>
              </a:rPr>
              <a:t>Inject Dapr sidecar into annotated pods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mn-cs"/>
              </a:rPr>
              <a:t>Inject env variables</a:t>
            </a:r>
          </a:p>
        </p:txBody>
      </p:sp>
      <p:sp>
        <p:nvSpPr>
          <p:cNvPr id="322" name="TextBox 321">
            <a:extLst>
              <a:ext uri="{FF2B5EF4-FFF2-40B4-BE49-F238E27FC236}">
                <a16:creationId xmlns:a16="http://schemas.microsoft.com/office/drawing/2014/main" id="{25441865-58DC-40D7-A4D4-E943E3701EDB}"/>
              </a:ext>
            </a:extLst>
          </p:cNvPr>
          <p:cNvSpPr txBox="1"/>
          <p:nvPr/>
        </p:nvSpPr>
        <p:spPr>
          <a:xfrm>
            <a:off x="4677630" y="3213839"/>
            <a:ext cx="1472545" cy="1000274"/>
          </a:xfrm>
          <a:prstGeom prst="rect">
            <a:avLst/>
          </a:prstGeom>
          <a:noFill/>
        </p:spPr>
        <p:txBody>
          <a:bodyPr wrap="square" lIns="0" tIns="0" rIns="0" bIns="0" rtlCol="0" anchor="t">
            <a:spAutoFit/>
          </a:bodyPr>
          <a:lstStyle/>
          <a:p>
            <a:pPr lvl="0" algn="r">
              <a:spcAft>
                <a:spcPts val="600"/>
              </a:spcAft>
              <a:defRPr/>
            </a:pPr>
            <a:r>
              <a:rPr lang="en-US" sz="1000" dirty="0">
                <a:solidFill>
                  <a:srgbClr val="000000"/>
                </a:solidFill>
                <a:latin typeface="Segoe UI Semibold"/>
              </a:rPr>
              <a:t>Assign Spiffe       identity </a:t>
            </a:r>
          </a:p>
          <a:p>
            <a:pPr lvl="0" algn="r">
              <a:spcAft>
                <a:spcPts val="600"/>
              </a:spcAft>
              <a:defRPr/>
            </a:pPr>
            <a:endParaRPr lang="en-US" sz="1000" dirty="0">
              <a:solidFill>
                <a:srgbClr val="000000"/>
              </a:solidFill>
              <a:latin typeface="Segoe UI Semibold"/>
            </a:endParaRPr>
          </a:p>
          <a:p>
            <a:pPr lvl="0" algn="r">
              <a:spcAft>
                <a:spcPts val="600"/>
              </a:spcAft>
              <a:defRPr/>
            </a:pPr>
            <a:r>
              <a:rPr lang="en-US" sz="1000" dirty="0">
                <a:solidFill>
                  <a:srgbClr val="000000"/>
                </a:solidFill>
                <a:latin typeface="Segoe UI Semibold"/>
              </a:rPr>
              <a:t>Manage </a:t>
            </a:r>
            <a:r>
              <a:rPr kumimoji="0" lang="en-US" sz="1000" b="0" i="0" u="none" strike="noStrike" kern="1200" cap="none" spc="0" normalizeH="0" baseline="0" noProof="0" dirty="0">
                <a:ln>
                  <a:noFill/>
                </a:ln>
                <a:solidFill>
                  <a:srgbClr val="000000"/>
                </a:solidFill>
                <a:effectLst/>
                <a:uLnTx/>
                <a:uFillTx/>
                <a:latin typeface="Segoe UI Semibold"/>
                <a:ea typeface="+mn-ea"/>
                <a:cs typeface="+mn-cs"/>
              </a:rPr>
              <a:t>mTLS between services</a:t>
            </a:r>
          </a:p>
          <a:p>
            <a:pPr marL="0" marR="0" lvl="0" indent="0" algn="r" defTabSz="914400" rtl="0" eaLnBrk="1" fontAlgn="auto" latinLnBrk="0" hangingPunct="1">
              <a:lnSpc>
                <a:spcPct val="100000"/>
              </a:lnSpc>
              <a:spcBef>
                <a:spcPts val="0"/>
              </a:spcBef>
              <a:spcAft>
                <a:spcPts val="60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23" name="TextBox 322">
            <a:extLst>
              <a:ext uri="{FF2B5EF4-FFF2-40B4-BE49-F238E27FC236}">
                <a16:creationId xmlns:a16="http://schemas.microsoft.com/office/drawing/2014/main" id="{2E72F70C-8B18-42F0-AE5D-701FAA047164}"/>
              </a:ext>
            </a:extLst>
          </p:cNvPr>
          <p:cNvSpPr txBox="1"/>
          <p:nvPr/>
        </p:nvSpPr>
        <p:spPr>
          <a:xfrm>
            <a:off x="1375178" y="3221775"/>
            <a:ext cx="164917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Create mapping table of actor instances to pods</a:t>
            </a:r>
          </a:p>
        </p:txBody>
      </p:sp>
      <p:sp>
        <p:nvSpPr>
          <p:cNvPr id="324" name="TextBox 323">
            <a:extLst>
              <a:ext uri="{FF2B5EF4-FFF2-40B4-BE49-F238E27FC236}">
                <a16:creationId xmlns:a16="http://schemas.microsoft.com/office/drawing/2014/main" id="{61AE114D-E3A9-4F4A-8BD7-116ACFC0AC8B}"/>
              </a:ext>
            </a:extLst>
          </p:cNvPr>
          <p:cNvSpPr txBox="1"/>
          <p:nvPr/>
        </p:nvSpPr>
        <p:spPr>
          <a:xfrm>
            <a:off x="6609080" y="3221775"/>
            <a:ext cx="1729175" cy="538609"/>
          </a:xfrm>
          <a:prstGeom prst="rect">
            <a:avLst/>
          </a:prstGeom>
          <a:noFill/>
        </p:spPr>
        <p:txBody>
          <a:bodyPr wrap="square" lIns="0" tIns="0" rIns="0" bIns="0" rtlCol="0" anchor="t">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Manage component updates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Manage Kubernetes</a:t>
            </a:r>
          </a:p>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service endpoints</a:t>
            </a:r>
          </a:p>
        </p:txBody>
      </p:sp>
      <p:sp>
        <p:nvSpPr>
          <p:cNvPr id="325" name="TextBox 324">
            <a:extLst>
              <a:ext uri="{FF2B5EF4-FFF2-40B4-BE49-F238E27FC236}">
                <a16:creationId xmlns:a16="http://schemas.microsoft.com/office/drawing/2014/main" id="{8DF08C46-3071-441A-AAFC-AACC81A9E2FF}"/>
              </a:ext>
            </a:extLst>
          </p:cNvPr>
          <p:cNvSpPr txBox="1"/>
          <p:nvPr/>
        </p:nvSpPr>
        <p:spPr>
          <a:xfrm>
            <a:off x="739344" y="5242689"/>
            <a:ext cx="1687275" cy="461665"/>
          </a:xfrm>
          <a:prstGeom prst="rect">
            <a:avLst/>
          </a:prstGeom>
          <a:noFill/>
        </p:spPr>
        <p:txBody>
          <a:bodyPr wrap="square" lIns="0" tIns="0" rIns="0" bIns="0" rtlCol="0" anchor="t">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mn-cs"/>
              </a:rPr>
              <a:t>Readiness and Liveness probe on </a:t>
            </a:r>
            <a:r>
              <a:rPr kumimoji="0" lang="en-US" sz="1000" b="0" i="0" u="none" strike="noStrike" kern="1200" cap="none" spc="0" normalizeH="0" baseline="0" noProof="0" dirty="0" err="1">
                <a:ln>
                  <a:noFill/>
                </a:ln>
                <a:solidFill>
                  <a:srgbClr val="000000"/>
                </a:solidFill>
                <a:effectLst/>
                <a:uLnTx/>
                <a:uFillTx/>
                <a:latin typeface="Segoe UI Semibold"/>
                <a:ea typeface="+mn-ea"/>
                <a:cs typeface="+mn-cs"/>
              </a:rPr>
              <a:t>healthz</a:t>
            </a:r>
            <a:r>
              <a:rPr kumimoji="0" lang="en-US" sz="1000" b="0" i="0" u="none" strike="noStrike" kern="1200" cap="none" spc="0" normalizeH="0" baseline="0" noProof="0" dirty="0">
                <a:ln>
                  <a:noFill/>
                </a:ln>
                <a:solidFill>
                  <a:srgbClr val="000000"/>
                </a:solidFill>
                <a:effectLst/>
                <a:uLnTx/>
                <a:uFillTx/>
                <a:latin typeface="Segoe UI Semibold"/>
                <a:ea typeface="+mn-ea"/>
                <a:cs typeface="+mn-cs"/>
              </a:rPr>
              <a:t> API to determine Dapr health state</a:t>
            </a:r>
          </a:p>
        </p:txBody>
      </p:sp>
      <p:cxnSp>
        <p:nvCxnSpPr>
          <p:cNvPr id="252" name="Straight Arrow Connector 15">
            <a:extLst>
              <a:ext uri="{FF2B5EF4-FFF2-40B4-BE49-F238E27FC236}">
                <a16:creationId xmlns:a16="http://schemas.microsoft.com/office/drawing/2014/main" id="{6FA88257-E6AA-48DF-A25A-98ECC9CF1CEE}"/>
              </a:ext>
            </a:extLst>
          </p:cNvPr>
          <p:cNvCxnSpPr>
            <a:cxnSpLocks/>
            <a:stCxn id="251" idx="2"/>
          </p:cNvCxnSpPr>
          <p:nvPr/>
        </p:nvCxnSpPr>
        <p:spPr>
          <a:xfrm>
            <a:off x="6274000" y="1073339"/>
            <a:ext cx="0" cy="663755"/>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54" name="Group 253">
            <a:extLst>
              <a:ext uri="{FF2B5EF4-FFF2-40B4-BE49-F238E27FC236}">
                <a16:creationId xmlns:a16="http://schemas.microsoft.com/office/drawing/2014/main" id="{47F51591-F31D-4018-A4B4-BD7AF42AACF7}"/>
              </a:ext>
            </a:extLst>
          </p:cNvPr>
          <p:cNvGrpSpPr/>
          <p:nvPr/>
        </p:nvGrpSpPr>
        <p:grpSpPr>
          <a:xfrm>
            <a:off x="6150176" y="609294"/>
            <a:ext cx="1240772" cy="492443"/>
            <a:chOff x="6150176" y="484846"/>
            <a:chExt cx="1240772" cy="492443"/>
          </a:xfrm>
        </p:grpSpPr>
        <p:pic>
          <p:nvPicPr>
            <p:cNvPr id="251" name="Graphic 250">
              <a:extLst>
                <a:ext uri="{FF2B5EF4-FFF2-40B4-BE49-F238E27FC236}">
                  <a16:creationId xmlns:a16="http://schemas.microsoft.com/office/drawing/2014/main" id="{A1D9BBE5-6853-4A4C-806E-179FACBAB74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50176" y="518204"/>
              <a:ext cx="247647" cy="430687"/>
            </a:xfrm>
            <a:prstGeom prst="rect">
              <a:avLst/>
            </a:prstGeom>
          </p:spPr>
        </p:pic>
        <p:sp>
          <p:nvSpPr>
            <p:cNvPr id="253" name="TextBox 252">
              <a:extLst>
                <a:ext uri="{FF2B5EF4-FFF2-40B4-BE49-F238E27FC236}">
                  <a16:creationId xmlns:a16="http://schemas.microsoft.com/office/drawing/2014/main" id="{C5860FFF-AD14-4FFD-BCA9-47ECFE446BB0}"/>
                </a:ext>
              </a:extLst>
            </p:cNvPr>
            <p:cNvSpPr txBox="1"/>
            <p:nvPr/>
          </p:nvSpPr>
          <p:spPr>
            <a:xfrm>
              <a:off x="6456375" y="484846"/>
              <a:ext cx="934573"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92"/>
                  </a:solidFill>
                  <a:effectLst/>
                  <a:uLnTx/>
                  <a:uFillTx/>
                  <a:latin typeface="Segoe UI Semibold"/>
                  <a:ea typeface="+mn-ea"/>
                  <a:cs typeface="+mn-cs"/>
                </a:rPr>
                <a:t>Operator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mn-cs"/>
                </a:rPr>
                <a:t>Deploys and manages Dapr</a:t>
              </a:r>
              <a:endParaRPr kumimoji="0" lang="en-US" sz="900"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nvGrpSpPr>
          <p:cNvPr id="144" name="Group 143">
            <a:extLst>
              <a:ext uri="{FF2B5EF4-FFF2-40B4-BE49-F238E27FC236}">
                <a16:creationId xmlns:a16="http://schemas.microsoft.com/office/drawing/2014/main" id="{938E3BB5-3A84-431B-9486-583EC54AA4A8}"/>
              </a:ext>
            </a:extLst>
          </p:cNvPr>
          <p:cNvGrpSpPr/>
          <p:nvPr/>
        </p:nvGrpSpPr>
        <p:grpSpPr>
          <a:xfrm>
            <a:off x="9614772" y="1109691"/>
            <a:ext cx="629459" cy="5015930"/>
            <a:chOff x="9614772" y="1403602"/>
            <a:chExt cx="629459" cy="4950524"/>
          </a:xfrm>
        </p:grpSpPr>
        <p:grpSp>
          <p:nvGrpSpPr>
            <p:cNvPr id="145" name="Group 144">
              <a:extLst>
                <a:ext uri="{FF2B5EF4-FFF2-40B4-BE49-F238E27FC236}">
                  <a16:creationId xmlns:a16="http://schemas.microsoft.com/office/drawing/2014/main" id="{9FBC648F-9729-41F6-9245-0DE74BEAEC98}"/>
                </a:ext>
              </a:extLst>
            </p:cNvPr>
            <p:cNvGrpSpPr/>
            <p:nvPr/>
          </p:nvGrpSpPr>
          <p:grpSpPr>
            <a:xfrm>
              <a:off x="9614773" y="1403602"/>
              <a:ext cx="629458" cy="4103164"/>
              <a:chOff x="9614773" y="1403602"/>
              <a:chExt cx="629458" cy="4103164"/>
            </a:xfrm>
          </p:grpSpPr>
          <p:cxnSp>
            <p:nvCxnSpPr>
              <p:cNvPr id="154" name="Straight Arrow Connector 153">
                <a:extLst>
                  <a:ext uri="{FF2B5EF4-FFF2-40B4-BE49-F238E27FC236}">
                    <a16:creationId xmlns:a16="http://schemas.microsoft.com/office/drawing/2014/main" id="{80C6C40D-6361-4EA2-8988-D5E69E538E95}"/>
                  </a:ext>
                </a:extLst>
              </p:cNvPr>
              <p:cNvCxnSpPr>
                <a:cxnSpLocks/>
                <a:stCxn id="229" idx="1"/>
                <a:endCxn id="192" idx="6"/>
              </p:cNvCxnSpPr>
              <p:nvPr/>
            </p:nvCxnSpPr>
            <p:spPr>
              <a:xfrm flipH="1">
                <a:off x="9933035" y="1504046"/>
                <a:ext cx="309855" cy="174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5" name="Rectangle 28">
                <a:extLst>
                  <a:ext uri="{FF2B5EF4-FFF2-40B4-BE49-F238E27FC236}">
                    <a16:creationId xmlns:a16="http://schemas.microsoft.com/office/drawing/2014/main" id="{7D277CE7-25EF-4749-BF2F-A1D3B6D21867}"/>
                  </a:ext>
                </a:extLst>
              </p:cNvPr>
              <p:cNvSpPr/>
              <p:nvPr/>
            </p:nvSpPr>
            <p:spPr bwMode="auto">
              <a:xfrm rot="5400000">
                <a:off x="7756807" y="3368913"/>
                <a:ext cx="3899750" cy="182416"/>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EC494DCF-0E09-4239-99C2-296EBB1AE2BA}"/>
                  </a:ext>
                </a:extLst>
              </p:cNvPr>
              <p:cNvCxnSpPr>
                <a:cxnSpLocks/>
                <a:endCxn id="189" idx="3"/>
              </p:cNvCxnSpPr>
              <p:nvPr/>
            </p:nvCxnSpPr>
            <p:spPr>
              <a:xfrm>
                <a:off x="9615474" y="2478532"/>
                <a:ext cx="175815"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C2259016-2667-454E-A375-C9E1B44395CD}"/>
                  </a:ext>
                </a:extLst>
              </p:cNvPr>
              <p:cNvCxnSpPr>
                <a:cxnSpLocks/>
                <a:endCxn id="187" idx="3"/>
              </p:cNvCxnSpPr>
              <p:nvPr/>
            </p:nvCxnSpPr>
            <p:spPr>
              <a:xfrm>
                <a:off x="9625423" y="4421225"/>
                <a:ext cx="169213" cy="426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6F3200F8-499D-4EC3-A599-AC2F5934DBB8}"/>
                  </a:ext>
                </a:extLst>
              </p:cNvPr>
              <p:cNvGrpSpPr/>
              <p:nvPr/>
            </p:nvGrpSpPr>
            <p:grpSpPr>
              <a:xfrm>
                <a:off x="9791289" y="3350598"/>
                <a:ext cx="188418" cy="204368"/>
                <a:chOff x="6207667" y="1018040"/>
                <a:chExt cx="248285" cy="269304"/>
              </a:xfrm>
            </p:grpSpPr>
            <p:sp>
              <p:nvSpPr>
                <p:cNvPr id="193" name="Freeform: Shape 192">
                  <a:extLst>
                    <a:ext uri="{FF2B5EF4-FFF2-40B4-BE49-F238E27FC236}">
                      <a16:creationId xmlns:a16="http://schemas.microsoft.com/office/drawing/2014/main" id="{8ACC3068-B848-4E1B-B9A1-DB29A1DF3553}"/>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4" name="Oval 193">
                  <a:extLst>
                    <a:ext uri="{FF2B5EF4-FFF2-40B4-BE49-F238E27FC236}">
                      <a16:creationId xmlns:a16="http://schemas.microsoft.com/office/drawing/2014/main" id="{7CCFCC4B-B09D-4918-9C0B-D7B7541C3C33}"/>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B8B41D7B-70CC-480E-8E31-35B02B4807CE}"/>
                  </a:ext>
                </a:extLst>
              </p:cNvPr>
              <p:cNvGrpSpPr/>
              <p:nvPr/>
            </p:nvGrpSpPr>
            <p:grpSpPr>
              <a:xfrm>
                <a:off x="9791289" y="1403602"/>
                <a:ext cx="188418" cy="204368"/>
                <a:chOff x="6207667" y="1018040"/>
                <a:chExt cx="248285" cy="269304"/>
              </a:xfrm>
            </p:grpSpPr>
            <p:sp>
              <p:nvSpPr>
                <p:cNvPr id="191" name="Freeform: Shape 190">
                  <a:extLst>
                    <a:ext uri="{FF2B5EF4-FFF2-40B4-BE49-F238E27FC236}">
                      <a16:creationId xmlns:a16="http://schemas.microsoft.com/office/drawing/2014/main" id="{AB40AF3D-B848-45BC-B39B-A21AAA50537B}"/>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2" name="Oval 191">
                  <a:extLst>
                    <a:ext uri="{FF2B5EF4-FFF2-40B4-BE49-F238E27FC236}">
                      <a16:creationId xmlns:a16="http://schemas.microsoft.com/office/drawing/2014/main" id="{278D5C89-1C1A-4C30-9E82-89A727FF6B1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75C1FC29-98C0-49E1-A0CE-76976CD1A081}"/>
                  </a:ext>
                </a:extLst>
              </p:cNvPr>
              <p:cNvGrpSpPr/>
              <p:nvPr/>
            </p:nvGrpSpPr>
            <p:grpSpPr>
              <a:xfrm>
                <a:off x="9791289" y="2376732"/>
                <a:ext cx="188418" cy="204368"/>
                <a:chOff x="6207667" y="1018040"/>
                <a:chExt cx="248285" cy="269304"/>
              </a:xfrm>
            </p:grpSpPr>
            <p:sp>
              <p:nvSpPr>
                <p:cNvPr id="189" name="Freeform: Shape 188">
                  <a:extLst>
                    <a:ext uri="{FF2B5EF4-FFF2-40B4-BE49-F238E27FC236}">
                      <a16:creationId xmlns:a16="http://schemas.microsoft.com/office/drawing/2014/main" id="{017C1BB9-973B-4343-80D5-2E110D8B37B3}"/>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0" name="Oval 189">
                  <a:extLst>
                    <a:ext uri="{FF2B5EF4-FFF2-40B4-BE49-F238E27FC236}">
                      <a16:creationId xmlns:a16="http://schemas.microsoft.com/office/drawing/2014/main" id="{7C3866F7-5A4D-4A97-B417-5DC42675584C}"/>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76" name="Group 175">
                <a:extLst>
                  <a:ext uri="{FF2B5EF4-FFF2-40B4-BE49-F238E27FC236}">
                    <a16:creationId xmlns:a16="http://schemas.microsoft.com/office/drawing/2014/main" id="{46EF9EAA-B7E6-4676-BBAC-6B66D220D66C}"/>
                  </a:ext>
                </a:extLst>
              </p:cNvPr>
              <p:cNvGrpSpPr/>
              <p:nvPr/>
            </p:nvGrpSpPr>
            <p:grpSpPr>
              <a:xfrm>
                <a:off x="9794636" y="4323305"/>
                <a:ext cx="188418" cy="204368"/>
                <a:chOff x="6207667" y="1018040"/>
                <a:chExt cx="248285" cy="269304"/>
              </a:xfrm>
            </p:grpSpPr>
            <p:sp>
              <p:nvSpPr>
                <p:cNvPr id="187" name="Freeform: Shape 186">
                  <a:extLst>
                    <a:ext uri="{FF2B5EF4-FFF2-40B4-BE49-F238E27FC236}">
                      <a16:creationId xmlns:a16="http://schemas.microsoft.com/office/drawing/2014/main" id="{F2A979C0-60C8-4CC4-84C2-6D7557A2A06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8" name="Oval 187">
                  <a:extLst>
                    <a:ext uri="{FF2B5EF4-FFF2-40B4-BE49-F238E27FC236}">
                      <a16:creationId xmlns:a16="http://schemas.microsoft.com/office/drawing/2014/main" id="{1398F81A-0A53-4A37-8F82-B96339A1B0C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2FBC6F49-9E5D-48F1-8A8D-9C5D4349A418}"/>
                  </a:ext>
                </a:extLst>
              </p:cNvPr>
              <p:cNvGrpSpPr/>
              <p:nvPr/>
            </p:nvGrpSpPr>
            <p:grpSpPr>
              <a:xfrm>
                <a:off x="9797890" y="5302398"/>
                <a:ext cx="188418" cy="204368"/>
                <a:chOff x="6207667" y="1018040"/>
                <a:chExt cx="248285" cy="269304"/>
              </a:xfrm>
            </p:grpSpPr>
            <p:sp>
              <p:nvSpPr>
                <p:cNvPr id="185" name="Freeform: Shape 184">
                  <a:extLst>
                    <a:ext uri="{FF2B5EF4-FFF2-40B4-BE49-F238E27FC236}">
                      <a16:creationId xmlns:a16="http://schemas.microsoft.com/office/drawing/2014/main" id="{59A4795D-A46E-40A9-8879-08803B625650}"/>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6" name="Oval 185">
                  <a:extLst>
                    <a:ext uri="{FF2B5EF4-FFF2-40B4-BE49-F238E27FC236}">
                      <a16:creationId xmlns:a16="http://schemas.microsoft.com/office/drawing/2014/main" id="{76D6C60C-8A94-426A-A558-515C65E2FEA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178" name="Straight Arrow Connector 177">
                <a:extLst>
                  <a:ext uri="{FF2B5EF4-FFF2-40B4-BE49-F238E27FC236}">
                    <a16:creationId xmlns:a16="http://schemas.microsoft.com/office/drawing/2014/main" id="{8ED9F849-CA33-4F45-8330-C4C3CFBEDA5C}"/>
                  </a:ext>
                </a:extLst>
              </p:cNvPr>
              <p:cNvCxnSpPr>
                <a:cxnSpLocks/>
                <a:stCxn id="188" idx="6"/>
                <a:endCxn id="221" idx="1"/>
              </p:cNvCxnSpPr>
              <p:nvPr/>
            </p:nvCxnSpPr>
            <p:spPr>
              <a:xfrm flipV="1">
                <a:off x="9936382" y="4425137"/>
                <a:ext cx="306508" cy="352"/>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52FBD79-DF66-42C1-A44E-49367C0C049C}"/>
                  </a:ext>
                </a:extLst>
              </p:cNvPr>
              <p:cNvCxnSpPr>
                <a:cxnSpLocks/>
                <a:stCxn id="190" idx="6"/>
                <a:endCxn id="227" idx="1"/>
              </p:cNvCxnSpPr>
              <p:nvPr/>
            </p:nvCxnSpPr>
            <p:spPr>
              <a:xfrm flipV="1">
                <a:off x="9933035" y="2477743"/>
                <a:ext cx="309855" cy="1173"/>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59EC485-8D01-4948-BEBB-D4FC56B4C9DE}"/>
                  </a:ext>
                </a:extLst>
              </p:cNvPr>
              <p:cNvCxnSpPr>
                <a:cxnSpLocks/>
                <a:endCxn id="193" idx="3"/>
              </p:cNvCxnSpPr>
              <p:nvPr/>
            </p:nvCxnSpPr>
            <p:spPr>
              <a:xfrm>
                <a:off x="9625423" y="3452782"/>
                <a:ext cx="165866"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99DC4411-6D32-4A72-B99D-D917B4F043AD}"/>
                  </a:ext>
                </a:extLst>
              </p:cNvPr>
              <p:cNvCxnSpPr>
                <a:cxnSpLocks/>
                <a:stCxn id="194" idx="6"/>
                <a:endCxn id="213" idx="1"/>
              </p:cNvCxnSpPr>
              <p:nvPr/>
            </p:nvCxnSpPr>
            <p:spPr>
              <a:xfrm>
                <a:off x="9933035" y="3452782"/>
                <a:ext cx="309855" cy="5189"/>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988396EE-3913-48CD-AB2F-1A6247BCEA01}"/>
                  </a:ext>
                </a:extLst>
              </p:cNvPr>
              <p:cNvCxnSpPr>
                <a:cxnSpLocks/>
                <a:stCxn id="186" idx="6"/>
                <a:endCxn id="205" idx="1"/>
              </p:cNvCxnSpPr>
              <p:nvPr/>
            </p:nvCxnSpPr>
            <p:spPr>
              <a:xfrm>
                <a:off x="9939636" y="5404582"/>
                <a:ext cx="304595" cy="783"/>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41C2C6F1-6AE0-496D-9022-FE2E7DBCA331}"/>
                  </a:ext>
                </a:extLst>
              </p:cNvPr>
              <p:cNvSpPr/>
              <p:nvPr/>
            </p:nvSpPr>
            <p:spPr bwMode="auto">
              <a:xfrm>
                <a:off x="9614773" y="4779373"/>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4" name="Rectangle 183">
                <a:extLst>
                  <a:ext uri="{FF2B5EF4-FFF2-40B4-BE49-F238E27FC236}">
                    <a16:creationId xmlns:a16="http://schemas.microsoft.com/office/drawing/2014/main" id="{5893C744-4A32-4CEF-A9EB-2186D03AAD1D}"/>
                  </a:ext>
                </a:extLst>
              </p:cNvPr>
              <p:cNvSpPr/>
              <p:nvPr/>
            </p:nvSpPr>
            <p:spPr bwMode="auto">
              <a:xfrm>
                <a:off x="9614773" y="2806861"/>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147" name="Straight Arrow Connector 146">
              <a:extLst>
                <a:ext uri="{FF2B5EF4-FFF2-40B4-BE49-F238E27FC236}">
                  <a16:creationId xmlns:a16="http://schemas.microsoft.com/office/drawing/2014/main" id="{A7988EE5-0D30-4EFF-8459-2C4A10870B39}"/>
                </a:ext>
              </a:extLst>
            </p:cNvPr>
            <p:cNvCxnSpPr>
              <a:cxnSpLocks/>
              <a:stCxn id="197" idx="1"/>
            </p:cNvCxnSpPr>
            <p:nvPr/>
          </p:nvCxnSpPr>
          <p:spPr>
            <a:xfrm flipH="1" flipV="1">
              <a:off x="9926506" y="6251943"/>
              <a:ext cx="303416" cy="6163"/>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FDDF9EA1-720C-4F48-9D01-3C1E38829CA4}"/>
                </a:ext>
              </a:extLst>
            </p:cNvPr>
            <p:cNvGrpSpPr/>
            <p:nvPr/>
          </p:nvGrpSpPr>
          <p:grpSpPr>
            <a:xfrm>
              <a:off x="9791289" y="6149758"/>
              <a:ext cx="188418" cy="204368"/>
              <a:chOff x="6207667" y="1018040"/>
              <a:chExt cx="248285" cy="269304"/>
            </a:xfrm>
          </p:grpSpPr>
          <p:sp>
            <p:nvSpPr>
              <p:cNvPr id="151" name="Freeform: Shape 150">
                <a:extLst>
                  <a:ext uri="{FF2B5EF4-FFF2-40B4-BE49-F238E27FC236}">
                    <a16:creationId xmlns:a16="http://schemas.microsoft.com/office/drawing/2014/main" id="{F86CA215-D76D-4E5E-A574-6C3B54D2A7E4}"/>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2" name="Oval 151">
                <a:extLst>
                  <a:ext uri="{FF2B5EF4-FFF2-40B4-BE49-F238E27FC236}">
                    <a16:creationId xmlns:a16="http://schemas.microsoft.com/office/drawing/2014/main" id="{FFD0790D-6EC9-484D-A239-DB9A51BA021B}"/>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49" name="Rectangle 28">
              <a:extLst>
                <a:ext uri="{FF2B5EF4-FFF2-40B4-BE49-F238E27FC236}">
                  <a16:creationId xmlns:a16="http://schemas.microsoft.com/office/drawing/2014/main" id="{D170F802-12A8-4DD0-A742-54C8EC0357C8}"/>
                </a:ext>
              </a:extLst>
            </p:cNvPr>
            <p:cNvSpPr/>
            <p:nvPr/>
          </p:nvSpPr>
          <p:spPr bwMode="auto">
            <a:xfrm rot="5400000">
              <a:off x="9277721" y="5745522"/>
              <a:ext cx="845881" cy="171779"/>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79952707-3B05-426C-B8C2-8FC280D08DD3}"/>
              </a:ext>
            </a:extLst>
          </p:cNvPr>
          <p:cNvGrpSpPr/>
          <p:nvPr/>
        </p:nvGrpSpPr>
        <p:grpSpPr>
          <a:xfrm>
            <a:off x="9824328" y="449915"/>
            <a:ext cx="2138288" cy="5898386"/>
            <a:chOff x="9824328" y="449915"/>
            <a:chExt cx="2138288" cy="5898386"/>
          </a:xfrm>
        </p:grpSpPr>
        <p:grpSp>
          <p:nvGrpSpPr>
            <p:cNvPr id="195" name="Group 194">
              <a:extLst>
                <a:ext uri="{FF2B5EF4-FFF2-40B4-BE49-F238E27FC236}">
                  <a16:creationId xmlns:a16="http://schemas.microsoft.com/office/drawing/2014/main" id="{7EE02F99-AE64-448E-9093-F14D631CD427}"/>
                </a:ext>
              </a:extLst>
            </p:cNvPr>
            <p:cNvGrpSpPr/>
            <p:nvPr/>
          </p:nvGrpSpPr>
          <p:grpSpPr>
            <a:xfrm>
              <a:off x="9824328" y="449915"/>
              <a:ext cx="2138288" cy="5898386"/>
              <a:chOff x="9824328" y="743826"/>
              <a:chExt cx="2138288" cy="5898386"/>
            </a:xfrm>
          </p:grpSpPr>
          <p:grpSp>
            <p:nvGrpSpPr>
              <p:cNvPr id="196" name="Group 195">
                <a:extLst>
                  <a:ext uri="{FF2B5EF4-FFF2-40B4-BE49-F238E27FC236}">
                    <a16:creationId xmlns:a16="http://schemas.microsoft.com/office/drawing/2014/main" id="{308EFE01-BC8F-4DF3-B9CB-A02EEAD0BF28}"/>
                  </a:ext>
                </a:extLst>
              </p:cNvPr>
              <p:cNvGrpSpPr/>
              <p:nvPr/>
            </p:nvGrpSpPr>
            <p:grpSpPr>
              <a:xfrm>
                <a:off x="9824328" y="743826"/>
                <a:ext cx="2138288" cy="4981508"/>
                <a:chOff x="9785226" y="1290559"/>
                <a:chExt cx="2138288" cy="4981508"/>
              </a:xfrm>
            </p:grpSpPr>
            <p:grpSp>
              <p:nvGrpSpPr>
                <p:cNvPr id="198" name="Group 197">
                  <a:extLst>
                    <a:ext uri="{FF2B5EF4-FFF2-40B4-BE49-F238E27FC236}">
                      <a16:creationId xmlns:a16="http://schemas.microsoft.com/office/drawing/2014/main" id="{26D6A4F1-A743-4F99-B608-0187A59DA008}"/>
                    </a:ext>
                  </a:extLst>
                </p:cNvPr>
                <p:cNvGrpSpPr/>
                <p:nvPr/>
              </p:nvGrpSpPr>
              <p:grpSpPr>
                <a:xfrm>
                  <a:off x="10203788" y="1730810"/>
                  <a:ext cx="1718387" cy="639938"/>
                  <a:chOff x="9924112" y="485174"/>
                  <a:chExt cx="1718387" cy="639938"/>
                </a:xfrm>
              </p:grpSpPr>
              <p:sp>
                <p:nvSpPr>
                  <p:cNvPr id="229" name="Rounded Rectangle 5">
                    <a:extLst>
                      <a:ext uri="{FF2B5EF4-FFF2-40B4-BE49-F238E27FC236}">
                        <a16:creationId xmlns:a16="http://schemas.microsoft.com/office/drawing/2014/main" id="{E08405D2-38A3-449E-93F4-C4A1946184DA}"/>
                      </a:ext>
                    </a:extLst>
                  </p:cNvPr>
                  <p:cNvSpPr/>
                  <p:nvPr/>
                </p:nvSpPr>
                <p:spPr bwMode="auto">
                  <a:xfrm>
                    <a:off x="9924112" y="485174"/>
                    <a:ext cx="1718387"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State Stores</a:t>
                    </a:r>
                  </a:p>
                </p:txBody>
              </p:sp>
              <p:pic>
                <p:nvPicPr>
                  <p:cNvPr id="230" name="Graphic 229">
                    <a:extLst>
                      <a:ext uri="{FF2B5EF4-FFF2-40B4-BE49-F238E27FC236}">
                        <a16:creationId xmlns:a16="http://schemas.microsoft.com/office/drawing/2014/main" id="{605A721A-2226-4758-9FFD-C9BE296DF8C7}"/>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102326" y="563829"/>
                    <a:ext cx="298842" cy="489176"/>
                  </a:xfrm>
                  <a:prstGeom prst="rect">
                    <a:avLst/>
                  </a:prstGeom>
                </p:spPr>
              </p:pic>
            </p:grpSp>
            <p:grpSp>
              <p:nvGrpSpPr>
                <p:cNvPr id="199" name="Group 198">
                  <a:extLst>
                    <a:ext uri="{FF2B5EF4-FFF2-40B4-BE49-F238E27FC236}">
                      <a16:creationId xmlns:a16="http://schemas.microsoft.com/office/drawing/2014/main" id="{B3AAED64-E2CE-4102-B757-F5AEA9825528}"/>
                    </a:ext>
                  </a:extLst>
                </p:cNvPr>
                <p:cNvGrpSpPr/>
                <p:nvPr/>
              </p:nvGrpSpPr>
              <p:grpSpPr>
                <a:xfrm>
                  <a:off x="10203788" y="2704507"/>
                  <a:ext cx="1718388" cy="639938"/>
                  <a:chOff x="9924112" y="1688138"/>
                  <a:chExt cx="1718388" cy="639938"/>
                </a:xfrm>
              </p:grpSpPr>
              <p:sp>
                <p:nvSpPr>
                  <p:cNvPr id="227" name="Rounded Rectangle 5">
                    <a:extLst>
                      <a:ext uri="{FF2B5EF4-FFF2-40B4-BE49-F238E27FC236}">
                        <a16:creationId xmlns:a16="http://schemas.microsoft.com/office/drawing/2014/main" id="{3D3C0E82-7065-46AB-8FAA-2A2CBC07AE36}"/>
                      </a:ext>
                    </a:extLst>
                  </p:cNvPr>
                  <p:cNvSpPr/>
                  <p:nvPr/>
                </p:nvSpPr>
                <p:spPr bwMode="auto">
                  <a:xfrm>
                    <a:off x="9924112" y="1688138"/>
                    <a:ext cx="1718388"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PubSub</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dirty="0">
                        <a:solidFill>
                          <a:srgbClr val="000000"/>
                        </a:solidFill>
                        <a:latin typeface="Segoe UI Semibold"/>
                      </a:rPr>
                      <a:t>Brokers</a:t>
                    </a:r>
                    <a:endParaRPr kumimoji="0" lang="en-US" sz="12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228" name="Graphic 227">
                    <a:extLst>
                      <a:ext uri="{FF2B5EF4-FFF2-40B4-BE49-F238E27FC236}">
                        <a16:creationId xmlns:a16="http://schemas.microsoft.com/office/drawing/2014/main" id="{63094883-B95B-4EB8-A2F2-E8A7F31A5E69}"/>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rcRect/>
                  <a:stretch/>
                </p:blipFill>
                <p:spPr>
                  <a:xfrm>
                    <a:off x="10036536" y="1910025"/>
                    <a:ext cx="430421" cy="218797"/>
                  </a:xfrm>
                  <a:prstGeom prst="rect">
                    <a:avLst/>
                  </a:prstGeom>
                </p:spPr>
              </p:pic>
            </p:grpSp>
            <p:grpSp>
              <p:nvGrpSpPr>
                <p:cNvPr id="200" name="Group 199">
                  <a:extLst>
                    <a:ext uri="{FF2B5EF4-FFF2-40B4-BE49-F238E27FC236}">
                      <a16:creationId xmlns:a16="http://schemas.microsoft.com/office/drawing/2014/main" id="{80920F9E-12AB-4105-9BDE-0CDC661B1435}"/>
                    </a:ext>
                  </a:extLst>
                </p:cNvPr>
                <p:cNvGrpSpPr/>
                <p:nvPr/>
              </p:nvGrpSpPr>
              <p:grpSpPr>
                <a:xfrm>
                  <a:off x="10203788" y="4651901"/>
                  <a:ext cx="1719726" cy="639938"/>
                  <a:chOff x="9922477" y="4094066"/>
                  <a:chExt cx="1719726" cy="639938"/>
                </a:xfrm>
              </p:grpSpPr>
              <p:sp>
                <p:nvSpPr>
                  <p:cNvPr id="221" name="Rounded Rectangle 5">
                    <a:extLst>
                      <a:ext uri="{FF2B5EF4-FFF2-40B4-BE49-F238E27FC236}">
                        <a16:creationId xmlns:a16="http://schemas.microsoft.com/office/drawing/2014/main" id="{D2E68804-BEAD-49FD-89DF-782E510AC978}"/>
                      </a:ext>
                    </a:extLst>
                  </p:cNvPr>
                  <p:cNvSpPr/>
                  <p:nvPr/>
                </p:nvSpPr>
                <p:spPr bwMode="auto">
                  <a:xfrm>
                    <a:off x="9922477" y="4094066"/>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Secret </a:t>
                    </a:r>
                    <a:r>
                      <a:rPr lang="en-US" sz="1200">
                        <a:solidFill>
                          <a:srgbClr val="000000"/>
                        </a:solidFill>
                        <a:latin typeface="Segoe UI Semibold"/>
                      </a:rPr>
                      <a:t>Stores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224" name="Graphic 223">
                    <a:extLst>
                      <a:ext uri="{FF2B5EF4-FFF2-40B4-BE49-F238E27FC236}">
                        <a16:creationId xmlns:a16="http://schemas.microsoft.com/office/drawing/2014/main" id="{B4682EC7-D62E-4F08-BAC5-D8571DCFA853}"/>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rcRect/>
                  <a:stretch/>
                </p:blipFill>
                <p:spPr>
                  <a:xfrm>
                    <a:off x="10054571" y="4204576"/>
                    <a:ext cx="352530" cy="441552"/>
                  </a:xfrm>
                  <a:prstGeom prst="rect">
                    <a:avLst/>
                  </a:prstGeom>
                </p:spPr>
              </p:pic>
            </p:grpSp>
            <p:grpSp>
              <p:nvGrpSpPr>
                <p:cNvPr id="201" name="Group 200">
                  <a:extLst>
                    <a:ext uri="{FF2B5EF4-FFF2-40B4-BE49-F238E27FC236}">
                      <a16:creationId xmlns:a16="http://schemas.microsoft.com/office/drawing/2014/main" id="{187AE479-1903-4549-B0D9-7E1F8EADCAEB}"/>
                    </a:ext>
                  </a:extLst>
                </p:cNvPr>
                <p:cNvGrpSpPr/>
                <p:nvPr/>
              </p:nvGrpSpPr>
              <p:grpSpPr>
                <a:xfrm>
                  <a:off x="10203788" y="3684735"/>
                  <a:ext cx="1719726" cy="639938"/>
                  <a:chOff x="9922479" y="2897633"/>
                  <a:chExt cx="1719726" cy="639938"/>
                </a:xfrm>
              </p:grpSpPr>
              <p:sp>
                <p:nvSpPr>
                  <p:cNvPr id="213" name="Rounded Rectangle 5">
                    <a:extLst>
                      <a:ext uri="{FF2B5EF4-FFF2-40B4-BE49-F238E27FC236}">
                        <a16:creationId xmlns:a16="http://schemas.microsoft.com/office/drawing/2014/main" id="{ED03A098-7925-484D-9EAD-7F9E840B1A07}"/>
                      </a:ext>
                    </a:extLst>
                  </p:cNvPr>
                  <p:cNvSpPr/>
                  <p:nvPr/>
                </p:nvSpPr>
                <p:spPr bwMode="auto">
                  <a:xfrm>
                    <a:off x="9922479" y="2897633"/>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&amp; Triggers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217" name="Graphic 216">
                    <a:extLst>
                      <a:ext uri="{FF2B5EF4-FFF2-40B4-BE49-F238E27FC236}">
                        <a16:creationId xmlns:a16="http://schemas.microsoft.com/office/drawing/2014/main" id="{CC95A19D-1708-4E17-828F-7A7B88D287D8}"/>
                      </a:ext>
                    </a:extLst>
                  </p:cNvPr>
                  <p:cNvPicPr>
                    <a:picLocks noChangeAspect="1"/>
                  </p:cNvPicPr>
                  <p:nvPr/>
                </p:nvPicPr>
                <p:blipFill>
                  <a:blip r:embed="rId23" cstate="print">
                    <a:extLst>
                      <a:ext uri="{28A0092B-C50C-407E-A947-70E740481C1C}">
                        <a14:useLocalDpi xmlns:a14="http://schemas.microsoft.com/office/drawing/2010/main"/>
                      </a:ext>
                      <a:ext uri="{96DAC541-7B7A-43D3-8B79-37D633B846F1}">
                        <asvg:svgBlip xmlns:asvg="http://schemas.microsoft.com/office/drawing/2016/SVG/main" r:embed="rId24"/>
                      </a:ext>
                    </a:extLst>
                  </a:blip>
                  <a:srcRect/>
                  <a:stretch/>
                </p:blipFill>
                <p:spPr>
                  <a:xfrm>
                    <a:off x="9986967" y="3030645"/>
                    <a:ext cx="479990" cy="383486"/>
                  </a:xfrm>
                  <a:prstGeom prst="rect">
                    <a:avLst/>
                  </a:prstGeom>
                </p:spPr>
              </p:pic>
            </p:grpSp>
            <p:grpSp>
              <p:nvGrpSpPr>
                <p:cNvPr id="202" name="Group 201">
                  <a:extLst>
                    <a:ext uri="{FF2B5EF4-FFF2-40B4-BE49-F238E27FC236}">
                      <a16:creationId xmlns:a16="http://schemas.microsoft.com/office/drawing/2014/main" id="{75E451CF-1AE1-4639-9F5B-CC531C492EAD}"/>
                    </a:ext>
                  </a:extLst>
                </p:cNvPr>
                <p:cNvGrpSpPr/>
                <p:nvPr/>
              </p:nvGrpSpPr>
              <p:grpSpPr>
                <a:xfrm>
                  <a:off x="10205129" y="5632129"/>
                  <a:ext cx="1718385" cy="639938"/>
                  <a:chOff x="9924113" y="5303560"/>
                  <a:chExt cx="1718385" cy="639938"/>
                </a:xfrm>
              </p:grpSpPr>
              <p:sp>
                <p:nvSpPr>
                  <p:cNvPr id="205" name="Rounded Rectangle 5">
                    <a:extLst>
                      <a:ext uri="{FF2B5EF4-FFF2-40B4-BE49-F238E27FC236}">
                        <a16:creationId xmlns:a16="http://schemas.microsoft.com/office/drawing/2014/main" id="{AEFC6FD6-FA47-47BC-823A-36A23FC2EC32}"/>
                      </a:ext>
                    </a:extLst>
                  </p:cNvPr>
                  <p:cNvSpPr/>
                  <p:nvPr/>
                </p:nvSpPr>
                <p:spPr bwMode="auto">
                  <a:xfrm>
                    <a:off x="9924113" y="5303560"/>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Observability</a:t>
                    </a:r>
                  </a:p>
                </p:txBody>
              </p:sp>
              <p:pic>
                <p:nvPicPr>
                  <p:cNvPr id="209" name="Graphic 208">
                    <a:extLst>
                      <a:ext uri="{FF2B5EF4-FFF2-40B4-BE49-F238E27FC236}">
                        <a16:creationId xmlns:a16="http://schemas.microsoft.com/office/drawing/2014/main" id="{595AEF8A-2D30-40EF-8A1A-0AFCBE737AC3}"/>
                      </a:ext>
                    </a:extLst>
                  </p:cNvPr>
                  <p:cNvPicPr>
                    <a:picLocks noChangeAspect="1"/>
                  </p:cNvPicPr>
                  <p:nvPr/>
                </p:nvPicPr>
                <p:blipFill>
                  <a:blip r:embed="rId25" cstate="print">
                    <a:extLst>
                      <a:ext uri="{28A0092B-C50C-407E-A947-70E740481C1C}">
                        <a14:useLocalDpi xmlns:a14="http://schemas.microsoft.com/office/drawing/2010/main"/>
                      </a:ext>
                      <a:ext uri="{96DAC541-7B7A-43D3-8B79-37D633B846F1}">
                        <asvg:svgBlip xmlns:asvg="http://schemas.microsoft.com/office/drawing/2016/SVG/main" r:embed="rId26"/>
                      </a:ext>
                    </a:extLst>
                  </a:blip>
                  <a:srcRect/>
                  <a:stretch/>
                </p:blipFill>
                <p:spPr>
                  <a:xfrm>
                    <a:off x="10008418" y="5403615"/>
                    <a:ext cx="486655" cy="416934"/>
                  </a:xfrm>
                  <a:prstGeom prst="rect">
                    <a:avLst/>
                  </a:prstGeom>
                </p:spPr>
              </p:pic>
            </p:grpSp>
            <p:sp>
              <p:nvSpPr>
                <p:cNvPr id="203" name="TextBox 202">
                  <a:extLst>
                    <a:ext uri="{FF2B5EF4-FFF2-40B4-BE49-F238E27FC236}">
                      <a16:creationId xmlns:a16="http://schemas.microsoft.com/office/drawing/2014/main" id="{D3D6D79D-85B3-4E89-964F-5B936577B493}"/>
                    </a:ext>
                  </a:extLst>
                </p:cNvPr>
                <p:cNvSpPr txBox="1"/>
                <p:nvPr/>
              </p:nvSpPr>
              <p:spPr>
                <a:xfrm>
                  <a:off x="9785226" y="1290559"/>
                  <a:ext cx="2123979" cy="307777"/>
                </a:xfrm>
                <a:prstGeom prst="rect">
                  <a:avLst/>
                </a:prstGeom>
                <a:noFill/>
              </p:spPr>
              <p:txBody>
                <a:bodyPr wrap="none" lIns="0" tIns="0" rIns="0" bIns="0" rtlCol="0">
                  <a:spAutoFit/>
                </a:bodyPr>
                <a:lstStyle/>
                <a:p>
                  <a:pPr algn="ctr"/>
                  <a:r>
                    <a:rPr lang="en-US" sz="2000" dirty="0">
                      <a:solidFill>
                        <a:srgbClr val="202192"/>
                      </a:solidFill>
                      <a:latin typeface="+mj-lt"/>
                    </a:rPr>
                    <a:t>Dapr Components</a:t>
                  </a:r>
                </a:p>
              </p:txBody>
            </p:sp>
          </p:grpSp>
          <p:sp>
            <p:nvSpPr>
              <p:cNvPr id="197" name="Rounded Rectangle 5">
                <a:extLst>
                  <a:ext uri="{FF2B5EF4-FFF2-40B4-BE49-F238E27FC236}">
                    <a16:creationId xmlns:a16="http://schemas.microsoft.com/office/drawing/2014/main" id="{714C6581-CF5D-4FDD-962B-47A2E68245E0}"/>
                  </a:ext>
                </a:extLst>
              </p:cNvPr>
              <p:cNvSpPr/>
              <p:nvPr/>
            </p:nvSpPr>
            <p:spPr bwMode="auto">
              <a:xfrm>
                <a:off x="10229922" y="6002274"/>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Configuration</a:t>
                </a:r>
              </a:p>
            </p:txBody>
          </p:sp>
        </p:grpSp>
        <p:grpSp>
          <p:nvGrpSpPr>
            <p:cNvPr id="231" name="Group 230">
              <a:extLst>
                <a:ext uri="{FF2B5EF4-FFF2-40B4-BE49-F238E27FC236}">
                  <a16:creationId xmlns:a16="http://schemas.microsoft.com/office/drawing/2014/main" id="{68A24B69-5B1A-43F6-B557-AD26468A5035}"/>
                </a:ext>
              </a:extLst>
            </p:cNvPr>
            <p:cNvGrpSpPr/>
            <p:nvPr/>
          </p:nvGrpSpPr>
          <p:grpSpPr>
            <a:xfrm>
              <a:off x="10427490" y="5845607"/>
              <a:ext cx="314386" cy="283042"/>
              <a:chOff x="10615894" y="4992231"/>
              <a:chExt cx="269485" cy="266405"/>
            </a:xfrm>
          </p:grpSpPr>
          <p:sp>
            <p:nvSpPr>
              <p:cNvPr id="236" name="Freeform: Shape 235">
                <a:extLst>
                  <a:ext uri="{FF2B5EF4-FFF2-40B4-BE49-F238E27FC236}">
                    <a16:creationId xmlns:a16="http://schemas.microsoft.com/office/drawing/2014/main" id="{59297DF3-B2A9-4674-A1D7-AF48EE7D40FE}"/>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202192"/>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554EFD8E-0C0A-47F1-A104-0B25FB2C84BA}"/>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202192"/>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7BAB3D55-0ABE-46A4-8E28-AA9898D7A9FF}"/>
                  </a:ext>
                </a:extLst>
              </p:cNvPr>
              <p:cNvSpPr/>
              <p:nvPr/>
            </p:nvSpPr>
            <p:spPr>
              <a:xfrm>
                <a:off x="10801253" y="4992231"/>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202192"/>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1E96D2E4-23B5-4F41-872B-D8F3B3031F7D}"/>
                  </a:ext>
                </a:extLst>
              </p:cNvPr>
              <p:cNvSpPr/>
              <p:nvPr/>
            </p:nvSpPr>
            <p:spPr>
              <a:xfrm>
                <a:off x="10615894" y="4992235"/>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pic>
        <p:nvPicPr>
          <p:cNvPr id="41" name="Picture 2" descr="See the source image">
            <a:extLst>
              <a:ext uri="{FF2B5EF4-FFF2-40B4-BE49-F238E27FC236}">
                <a16:creationId xmlns:a16="http://schemas.microsoft.com/office/drawing/2014/main" id="{D9B9FF7F-D964-41BC-B154-DF524CCAFEC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498049" y="6114037"/>
            <a:ext cx="1178549" cy="28374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99D769C1-CEC4-4DE6-AB6C-CE8BDBEDF41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490835" y="3198714"/>
            <a:ext cx="187890" cy="187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69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500"/>
                                        <p:tgtEl>
                                          <p:spTgt spid="293"/>
                                        </p:tgtEl>
                                      </p:cBhvr>
                                    </p:animEffect>
                                  </p:childTnLst>
                                </p:cTn>
                              </p:par>
                              <p:par>
                                <p:cTn id="8" presetID="42" presetClass="path" presetSubtype="0" decel="100000" fill="hold" nodeType="withEffect">
                                  <p:stCondLst>
                                    <p:cond delay="0"/>
                                  </p:stCondLst>
                                  <p:childTnLst>
                                    <p:animMotion origin="layout" path="M -3.75E-6 1.85185E-6 L -3.75E-6 0.03773 " pathEditMode="relative" rAng="0" ptsTypes="AA">
                                      <p:cBhvr>
                                        <p:cTn id="9" dur="750" spd="-100000" fill="hold"/>
                                        <p:tgtEl>
                                          <p:spTgt spid="293"/>
                                        </p:tgtEl>
                                        <p:attrNameLst>
                                          <p:attrName>ppt_x</p:attrName>
                                          <p:attrName>ppt_y</p:attrName>
                                        </p:attrNameLst>
                                      </p:cBhvr>
                                      <p:rCtr x="0" y="1875"/>
                                    </p:animMotion>
                                  </p:childTnLst>
                                </p:cTn>
                              </p:par>
                            </p:childTnLst>
                          </p:cTn>
                        </p:par>
                        <p:par>
                          <p:cTn id="10" fill="hold">
                            <p:stCondLst>
                              <p:cond delay="750"/>
                            </p:stCondLst>
                            <p:childTnLst>
                              <p:par>
                                <p:cTn id="11" presetID="53" presetClass="entr" presetSubtype="16" fill="hold" nodeType="afterEffect">
                                  <p:stCondLst>
                                    <p:cond delay="0"/>
                                  </p:stCondLst>
                                  <p:childTnLst>
                                    <p:set>
                                      <p:cBhvr>
                                        <p:cTn id="12" dur="1" fill="hold">
                                          <p:stCondLst>
                                            <p:cond delay="0"/>
                                          </p:stCondLst>
                                        </p:cTn>
                                        <p:tgtEl>
                                          <p:spTgt spid="294"/>
                                        </p:tgtEl>
                                        <p:attrNameLst>
                                          <p:attrName>style.visibility</p:attrName>
                                        </p:attrNameLst>
                                      </p:cBhvr>
                                      <p:to>
                                        <p:strVal val="visible"/>
                                      </p:to>
                                    </p:set>
                                    <p:anim calcmode="lin" valueType="num">
                                      <p:cBhvr>
                                        <p:cTn id="13" dur="500" fill="hold"/>
                                        <p:tgtEl>
                                          <p:spTgt spid="294"/>
                                        </p:tgtEl>
                                        <p:attrNameLst>
                                          <p:attrName>ppt_w</p:attrName>
                                        </p:attrNameLst>
                                      </p:cBhvr>
                                      <p:tavLst>
                                        <p:tav tm="0">
                                          <p:val>
                                            <p:fltVal val="0"/>
                                          </p:val>
                                        </p:tav>
                                        <p:tav tm="100000">
                                          <p:val>
                                            <p:strVal val="#ppt_w"/>
                                          </p:val>
                                        </p:tav>
                                      </p:tavLst>
                                    </p:anim>
                                    <p:anim calcmode="lin" valueType="num">
                                      <p:cBhvr>
                                        <p:cTn id="14" dur="500" fill="hold"/>
                                        <p:tgtEl>
                                          <p:spTgt spid="294"/>
                                        </p:tgtEl>
                                        <p:attrNameLst>
                                          <p:attrName>ppt_h</p:attrName>
                                        </p:attrNameLst>
                                      </p:cBhvr>
                                      <p:tavLst>
                                        <p:tav tm="0">
                                          <p:val>
                                            <p:fltVal val="0"/>
                                          </p:val>
                                        </p:tav>
                                        <p:tav tm="100000">
                                          <p:val>
                                            <p:strVal val="#ppt_h"/>
                                          </p:val>
                                        </p:tav>
                                      </p:tavLst>
                                    </p:anim>
                                    <p:animEffect transition="in" filter="fade">
                                      <p:cBhvr>
                                        <p:cTn id="15" dur="500"/>
                                        <p:tgtEl>
                                          <p:spTgt spid="294"/>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254"/>
                                        </p:tgtEl>
                                        <p:attrNameLst>
                                          <p:attrName>style.visibility</p:attrName>
                                        </p:attrNameLst>
                                      </p:cBhvr>
                                      <p:to>
                                        <p:strVal val="visible"/>
                                      </p:to>
                                    </p:set>
                                    <p:anim calcmode="lin" valueType="num">
                                      <p:cBhvr>
                                        <p:cTn id="20" dur="500" fill="hold"/>
                                        <p:tgtEl>
                                          <p:spTgt spid="254"/>
                                        </p:tgtEl>
                                        <p:attrNameLst>
                                          <p:attrName>ppt_w</p:attrName>
                                        </p:attrNameLst>
                                      </p:cBhvr>
                                      <p:tavLst>
                                        <p:tav tm="0">
                                          <p:val>
                                            <p:fltVal val="0"/>
                                          </p:val>
                                        </p:tav>
                                        <p:tav tm="100000">
                                          <p:val>
                                            <p:strVal val="#ppt_w"/>
                                          </p:val>
                                        </p:tav>
                                      </p:tavLst>
                                    </p:anim>
                                    <p:anim calcmode="lin" valueType="num">
                                      <p:cBhvr>
                                        <p:cTn id="21" dur="500" fill="hold"/>
                                        <p:tgtEl>
                                          <p:spTgt spid="254"/>
                                        </p:tgtEl>
                                        <p:attrNameLst>
                                          <p:attrName>ppt_h</p:attrName>
                                        </p:attrNameLst>
                                      </p:cBhvr>
                                      <p:tavLst>
                                        <p:tav tm="0">
                                          <p:val>
                                            <p:fltVal val="0"/>
                                          </p:val>
                                        </p:tav>
                                        <p:tav tm="100000">
                                          <p:val>
                                            <p:strVal val="#ppt_h"/>
                                          </p:val>
                                        </p:tav>
                                      </p:tavLst>
                                    </p:anim>
                                    <p:animEffect transition="in" filter="fade">
                                      <p:cBhvr>
                                        <p:cTn id="22" dur="500"/>
                                        <p:tgtEl>
                                          <p:spTgt spid="254"/>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252"/>
                                        </p:tgtEl>
                                        <p:attrNameLst>
                                          <p:attrName>style.visibility</p:attrName>
                                        </p:attrNameLst>
                                      </p:cBhvr>
                                      <p:to>
                                        <p:strVal val="visible"/>
                                      </p:to>
                                    </p:set>
                                    <p:animEffect transition="in" filter="wipe(up)">
                                      <p:cBhvr>
                                        <p:cTn id="26" dur="500"/>
                                        <p:tgtEl>
                                          <p:spTgt spid="252"/>
                                        </p:tgtEl>
                                      </p:cBhvr>
                                    </p:animEffect>
                                  </p:childTnLst>
                                </p:cTn>
                              </p:par>
                            </p:childTnLst>
                          </p:cTn>
                        </p:par>
                        <p:par>
                          <p:cTn id="27" fill="hold">
                            <p:stCondLst>
                              <p:cond delay="1000"/>
                            </p:stCondLst>
                            <p:childTnLst>
                              <p:par>
                                <p:cTn id="28" presetID="53" presetClass="entr" presetSubtype="16"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par>
                                <p:cTn id="33" presetID="53" presetClass="entr" presetSubtype="16" fill="hold" nodeType="withEffect">
                                  <p:stCondLst>
                                    <p:cond delay="0"/>
                                  </p:stCondLst>
                                  <p:childTnLst>
                                    <p:set>
                                      <p:cBhvr>
                                        <p:cTn id="34" dur="1" fill="hold">
                                          <p:stCondLst>
                                            <p:cond delay="0"/>
                                          </p:stCondLst>
                                        </p:cTn>
                                        <p:tgtEl>
                                          <p:spTgt spid="97"/>
                                        </p:tgtEl>
                                        <p:attrNameLst>
                                          <p:attrName>style.visibility</p:attrName>
                                        </p:attrNameLst>
                                      </p:cBhvr>
                                      <p:to>
                                        <p:strVal val="visible"/>
                                      </p:to>
                                    </p:set>
                                    <p:anim calcmode="lin" valueType="num">
                                      <p:cBhvr>
                                        <p:cTn id="35" dur="500" fill="hold"/>
                                        <p:tgtEl>
                                          <p:spTgt spid="97"/>
                                        </p:tgtEl>
                                        <p:attrNameLst>
                                          <p:attrName>ppt_w</p:attrName>
                                        </p:attrNameLst>
                                      </p:cBhvr>
                                      <p:tavLst>
                                        <p:tav tm="0">
                                          <p:val>
                                            <p:fltVal val="0"/>
                                          </p:val>
                                        </p:tav>
                                        <p:tav tm="100000">
                                          <p:val>
                                            <p:strVal val="#ppt_w"/>
                                          </p:val>
                                        </p:tav>
                                      </p:tavLst>
                                    </p:anim>
                                    <p:anim calcmode="lin" valueType="num">
                                      <p:cBhvr>
                                        <p:cTn id="36" dur="500" fill="hold"/>
                                        <p:tgtEl>
                                          <p:spTgt spid="97"/>
                                        </p:tgtEl>
                                        <p:attrNameLst>
                                          <p:attrName>ppt_h</p:attrName>
                                        </p:attrNameLst>
                                      </p:cBhvr>
                                      <p:tavLst>
                                        <p:tav tm="0">
                                          <p:val>
                                            <p:fltVal val="0"/>
                                          </p:val>
                                        </p:tav>
                                        <p:tav tm="100000">
                                          <p:val>
                                            <p:strVal val="#ppt_h"/>
                                          </p:val>
                                        </p:tav>
                                      </p:tavLst>
                                    </p:anim>
                                    <p:animEffect transition="in" filter="fade">
                                      <p:cBhvr>
                                        <p:cTn id="37" dur="500"/>
                                        <p:tgtEl>
                                          <p:spTgt spid="97"/>
                                        </p:tgtEl>
                                      </p:cBhvr>
                                    </p:animEffect>
                                  </p:childTnLst>
                                </p:cTn>
                              </p:par>
                              <p:par>
                                <p:cTn id="38" presetID="53" presetClass="entr" presetSubtype="16" fill="hold" nodeType="withEffect">
                                  <p:stCondLst>
                                    <p:cond delay="0"/>
                                  </p:stCondLst>
                                  <p:childTnLst>
                                    <p:set>
                                      <p:cBhvr>
                                        <p:cTn id="39" dur="1" fill="hold">
                                          <p:stCondLst>
                                            <p:cond delay="0"/>
                                          </p:stCondLst>
                                        </p:cTn>
                                        <p:tgtEl>
                                          <p:spTgt spid="232"/>
                                        </p:tgtEl>
                                        <p:attrNameLst>
                                          <p:attrName>style.visibility</p:attrName>
                                        </p:attrNameLst>
                                      </p:cBhvr>
                                      <p:to>
                                        <p:strVal val="visible"/>
                                      </p:to>
                                    </p:set>
                                    <p:anim calcmode="lin" valueType="num">
                                      <p:cBhvr>
                                        <p:cTn id="40" dur="500" fill="hold"/>
                                        <p:tgtEl>
                                          <p:spTgt spid="232"/>
                                        </p:tgtEl>
                                        <p:attrNameLst>
                                          <p:attrName>ppt_w</p:attrName>
                                        </p:attrNameLst>
                                      </p:cBhvr>
                                      <p:tavLst>
                                        <p:tav tm="0">
                                          <p:val>
                                            <p:fltVal val="0"/>
                                          </p:val>
                                        </p:tav>
                                        <p:tav tm="100000">
                                          <p:val>
                                            <p:strVal val="#ppt_w"/>
                                          </p:val>
                                        </p:tav>
                                      </p:tavLst>
                                    </p:anim>
                                    <p:anim calcmode="lin" valueType="num">
                                      <p:cBhvr>
                                        <p:cTn id="41" dur="500" fill="hold"/>
                                        <p:tgtEl>
                                          <p:spTgt spid="232"/>
                                        </p:tgtEl>
                                        <p:attrNameLst>
                                          <p:attrName>ppt_h</p:attrName>
                                        </p:attrNameLst>
                                      </p:cBhvr>
                                      <p:tavLst>
                                        <p:tav tm="0">
                                          <p:val>
                                            <p:fltVal val="0"/>
                                          </p:val>
                                        </p:tav>
                                        <p:tav tm="100000">
                                          <p:val>
                                            <p:strVal val="#ppt_h"/>
                                          </p:val>
                                        </p:tav>
                                      </p:tavLst>
                                    </p:anim>
                                    <p:animEffect transition="in" filter="fade">
                                      <p:cBhvr>
                                        <p:cTn id="42" dur="500"/>
                                        <p:tgtEl>
                                          <p:spTgt spid="232"/>
                                        </p:tgtEl>
                                      </p:cBhvr>
                                    </p:animEffect>
                                  </p:childTnLst>
                                </p:cTn>
                              </p:par>
                              <p:par>
                                <p:cTn id="43" presetID="53" presetClass="entr" presetSubtype="16" fill="hold" nodeType="withEffect">
                                  <p:stCondLst>
                                    <p:cond delay="0"/>
                                  </p:stCondLst>
                                  <p:childTnLst>
                                    <p:set>
                                      <p:cBhvr>
                                        <p:cTn id="44" dur="1" fill="hold">
                                          <p:stCondLst>
                                            <p:cond delay="0"/>
                                          </p:stCondLst>
                                        </p:cTn>
                                        <p:tgtEl>
                                          <p:spTgt spid="233"/>
                                        </p:tgtEl>
                                        <p:attrNameLst>
                                          <p:attrName>style.visibility</p:attrName>
                                        </p:attrNameLst>
                                      </p:cBhvr>
                                      <p:to>
                                        <p:strVal val="visible"/>
                                      </p:to>
                                    </p:set>
                                    <p:anim calcmode="lin" valueType="num">
                                      <p:cBhvr>
                                        <p:cTn id="45" dur="500" fill="hold"/>
                                        <p:tgtEl>
                                          <p:spTgt spid="233"/>
                                        </p:tgtEl>
                                        <p:attrNameLst>
                                          <p:attrName>ppt_w</p:attrName>
                                        </p:attrNameLst>
                                      </p:cBhvr>
                                      <p:tavLst>
                                        <p:tav tm="0">
                                          <p:val>
                                            <p:fltVal val="0"/>
                                          </p:val>
                                        </p:tav>
                                        <p:tav tm="100000">
                                          <p:val>
                                            <p:strVal val="#ppt_w"/>
                                          </p:val>
                                        </p:tav>
                                      </p:tavLst>
                                    </p:anim>
                                    <p:anim calcmode="lin" valueType="num">
                                      <p:cBhvr>
                                        <p:cTn id="46" dur="500" fill="hold"/>
                                        <p:tgtEl>
                                          <p:spTgt spid="233"/>
                                        </p:tgtEl>
                                        <p:attrNameLst>
                                          <p:attrName>ppt_h</p:attrName>
                                        </p:attrNameLst>
                                      </p:cBhvr>
                                      <p:tavLst>
                                        <p:tav tm="0">
                                          <p:val>
                                            <p:fltVal val="0"/>
                                          </p:val>
                                        </p:tav>
                                        <p:tav tm="100000">
                                          <p:val>
                                            <p:strVal val="#ppt_h"/>
                                          </p:val>
                                        </p:tav>
                                      </p:tavLst>
                                    </p:anim>
                                    <p:animEffect transition="in" filter="fade">
                                      <p:cBhvr>
                                        <p:cTn id="47" dur="500"/>
                                        <p:tgtEl>
                                          <p:spTgt spid="233"/>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42"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arn(outHorizontal)">
                                      <p:cBhvr>
                                        <p:cTn id="52" dur="500"/>
                                        <p:tgtEl>
                                          <p:spTgt spid="16"/>
                                        </p:tgtEl>
                                      </p:cBhvr>
                                    </p:animEffect>
                                  </p:childTnLst>
                                </p:cTn>
                              </p:par>
                              <p:par>
                                <p:cTn id="53" presetID="16" presetClass="entr" presetSubtype="42" fill="hold" nodeType="withEffect">
                                  <p:stCondLst>
                                    <p:cond delay="0"/>
                                  </p:stCondLst>
                                  <p:childTnLst>
                                    <p:set>
                                      <p:cBhvr>
                                        <p:cTn id="54" dur="1" fill="hold">
                                          <p:stCondLst>
                                            <p:cond delay="0"/>
                                          </p:stCondLst>
                                        </p:cTn>
                                        <p:tgtEl>
                                          <p:spTgt spid="1027"/>
                                        </p:tgtEl>
                                        <p:attrNameLst>
                                          <p:attrName>style.visibility</p:attrName>
                                        </p:attrNameLst>
                                      </p:cBhvr>
                                      <p:to>
                                        <p:strVal val="visible"/>
                                      </p:to>
                                    </p:set>
                                    <p:animEffect transition="in" filter="barn(outHorizontal)">
                                      <p:cBhvr>
                                        <p:cTn id="55" dur="500"/>
                                        <p:tgtEl>
                                          <p:spTgt spid="1027"/>
                                        </p:tgtEl>
                                      </p:cBhvr>
                                    </p:animEffect>
                                  </p:childTnLst>
                                </p:cTn>
                              </p:par>
                              <p:par>
                                <p:cTn id="56" presetID="16" presetClass="entr" presetSubtype="42" fill="hold" nodeType="withEffect">
                                  <p:stCondLst>
                                    <p:cond delay="0"/>
                                  </p:stCondLst>
                                  <p:childTnLst>
                                    <p:set>
                                      <p:cBhvr>
                                        <p:cTn id="57" dur="1" fill="hold">
                                          <p:stCondLst>
                                            <p:cond delay="0"/>
                                          </p:stCondLst>
                                        </p:cTn>
                                        <p:tgtEl>
                                          <p:spTgt spid="1033"/>
                                        </p:tgtEl>
                                        <p:attrNameLst>
                                          <p:attrName>style.visibility</p:attrName>
                                        </p:attrNameLst>
                                      </p:cBhvr>
                                      <p:to>
                                        <p:strVal val="visible"/>
                                      </p:to>
                                    </p:set>
                                    <p:animEffect transition="in" filter="barn(outHorizontal)">
                                      <p:cBhvr>
                                        <p:cTn id="58" dur="500"/>
                                        <p:tgtEl>
                                          <p:spTgt spid="1033"/>
                                        </p:tgtEl>
                                      </p:cBhvr>
                                    </p:animEffect>
                                  </p:childTnLst>
                                </p:cTn>
                              </p:par>
                              <p:par>
                                <p:cTn id="59" presetID="16" presetClass="entr" presetSubtype="42" fill="hold" nodeType="withEffect">
                                  <p:stCondLst>
                                    <p:cond delay="0"/>
                                  </p:stCondLst>
                                  <p:childTnLst>
                                    <p:set>
                                      <p:cBhvr>
                                        <p:cTn id="60" dur="1" fill="hold">
                                          <p:stCondLst>
                                            <p:cond delay="0"/>
                                          </p:stCondLst>
                                        </p:cTn>
                                        <p:tgtEl>
                                          <p:spTgt spid="1030"/>
                                        </p:tgtEl>
                                        <p:attrNameLst>
                                          <p:attrName>style.visibility</p:attrName>
                                        </p:attrNameLst>
                                      </p:cBhvr>
                                      <p:to>
                                        <p:strVal val="visible"/>
                                      </p:to>
                                    </p:set>
                                    <p:animEffect transition="in" filter="barn(outHorizontal)">
                                      <p:cBhvr>
                                        <p:cTn id="61" dur="500"/>
                                        <p:tgtEl>
                                          <p:spTgt spid="1030"/>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23"/>
                                        </p:tgtEl>
                                        <p:attrNameLst>
                                          <p:attrName>style.visibility</p:attrName>
                                        </p:attrNameLst>
                                      </p:cBhvr>
                                      <p:to>
                                        <p:strVal val="visible"/>
                                      </p:to>
                                    </p:set>
                                    <p:animEffect transition="in" filter="fade">
                                      <p:cBhvr>
                                        <p:cTn id="64" dur="500"/>
                                        <p:tgtEl>
                                          <p:spTgt spid="323"/>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1"/>
                                        </p:tgtEl>
                                        <p:attrNameLst>
                                          <p:attrName>style.visibility</p:attrName>
                                        </p:attrNameLst>
                                      </p:cBhvr>
                                      <p:to>
                                        <p:strVal val="visible"/>
                                      </p:to>
                                    </p:set>
                                    <p:animEffect transition="in" filter="fade">
                                      <p:cBhvr>
                                        <p:cTn id="67" dur="500"/>
                                        <p:tgtEl>
                                          <p:spTgt spid="321"/>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22"/>
                                        </p:tgtEl>
                                        <p:attrNameLst>
                                          <p:attrName>style.visibility</p:attrName>
                                        </p:attrNameLst>
                                      </p:cBhvr>
                                      <p:to>
                                        <p:strVal val="visible"/>
                                      </p:to>
                                    </p:set>
                                    <p:animEffect transition="in" filter="fade">
                                      <p:cBhvr>
                                        <p:cTn id="70" dur="500"/>
                                        <p:tgtEl>
                                          <p:spTgt spid="322"/>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324"/>
                                        </p:tgtEl>
                                        <p:attrNameLst>
                                          <p:attrName>style.visibility</p:attrName>
                                        </p:attrNameLst>
                                      </p:cBhvr>
                                      <p:to>
                                        <p:strVal val="visible"/>
                                      </p:to>
                                    </p:set>
                                    <p:animEffect transition="in" filter="fade">
                                      <p:cBhvr>
                                        <p:cTn id="73" dur="500"/>
                                        <p:tgtEl>
                                          <p:spTgt spid="324"/>
                                        </p:tgtEl>
                                      </p:cBhvr>
                                    </p:animEffect>
                                  </p:childTnLst>
                                </p:cTn>
                              </p:par>
                              <p:par>
                                <p:cTn id="74" presetID="53" presetClass="entr" presetSubtype="16" fill="hold" nodeType="withEffect">
                                  <p:stCondLst>
                                    <p:cond delay="250"/>
                                  </p:stCondLst>
                                  <p:childTnLst>
                                    <p:set>
                                      <p:cBhvr>
                                        <p:cTn id="75" dur="1" fill="hold">
                                          <p:stCondLst>
                                            <p:cond delay="0"/>
                                          </p:stCondLst>
                                        </p:cTn>
                                        <p:tgtEl>
                                          <p:spTgt spid="31"/>
                                        </p:tgtEl>
                                        <p:attrNameLst>
                                          <p:attrName>style.visibility</p:attrName>
                                        </p:attrNameLst>
                                      </p:cBhvr>
                                      <p:to>
                                        <p:strVal val="visible"/>
                                      </p:to>
                                    </p:set>
                                    <p:anim calcmode="lin" valueType="num">
                                      <p:cBhvr>
                                        <p:cTn id="76" dur="500" fill="hold"/>
                                        <p:tgtEl>
                                          <p:spTgt spid="31"/>
                                        </p:tgtEl>
                                        <p:attrNameLst>
                                          <p:attrName>ppt_w</p:attrName>
                                        </p:attrNameLst>
                                      </p:cBhvr>
                                      <p:tavLst>
                                        <p:tav tm="0">
                                          <p:val>
                                            <p:fltVal val="0"/>
                                          </p:val>
                                        </p:tav>
                                        <p:tav tm="100000">
                                          <p:val>
                                            <p:strVal val="#ppt_w"/>
                                          </p:val>
                                        </p:tav>
                                      </p:tavLst>
                                    </p:anim>
                                    <p:anim calcmode="lin" valueType="num">
                                      <p:cBhvr>
                                        <p:cTn id="77" dur="500" fill="hold"/>
                                        <p:tgtEl>
                                          <p:spTgt spid="31"/>
                                        </p:tgtEl>
                                        <p:attrNameLst>
                                          <p:attrName>ppt_h</p:attrName>
                                        </p:attrNameLst>
                                      </p:cBhvr>
                                      <p:tavLst>
                                        <p:tav tm="0">
                                          <p:val>
                                            <p:fltVal val="0"/>
                                          </p:val>
                                        </p:tav>
                                        <p:tav tm="100000">
                                          <p:val>
                                            <p:strVal val="#ppt_h"/>
                                          </p:val>
                                        </p:tav>
                                      </p:tavLst>
                                    </p:anim>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225"/>
                                        </p:tgtEl>
                                        <p:attrNameLst>
                                          <p:attrName>style.visibility</p:attrName>
                                        </p:attrNameLst>
                                      </p:cBhvr>
                                      <p:to>
                                        <p:strVal val="visible"/>
                                      </p:to>
                                    </p:set>
                                    <p:anim calcmode="lin" valueType="num">
                                      <p:cBhvr>
                                        <p:cTn id="83" dur="500" fill="hold"/>
                                        <p:tgtEl>
                                          <p:spTgt spid="225"/>
                                        </p:tgtEl>
                                        <p:attrNameLst>
                                          <p:attrName>ppt_w</p:attrName>
                                        </p:attrNameLst>
                                      </p:cBhvr>
                                      <p:tavLst>
                                        <p:tav tm="0">
                                          <p:val>
                                            <p:fltVal val="0"/>
                                          </p:val>
                                        </p:tav>
                                        <p:tav tm="100000">
                                          <p:val>
                                            <p:strVal val="#ppt_w"/>
                                          </p:val>
                                        </p:tav>
                                      </p:tavLst>
                                    </p:anim>
                                    <p:anim calcmode="lin" valueType="num">
                                      <p:cBhvr>
                                        <p:cTn id="84" dur="500" fill="hold"/>
                                        <p:tgtEl>
                                          <p:spTgt spid="225"/>
                                        </p:tgtEl>
                                        <p:attrNameLst>
                                          <p:attrName>ppt_h</p:attrName>
                                        </p:attrNameLst>
                                      </p:cBhvr>
                                      <p:tavLst>
                                        <p:tav tm="0">
                                          <p:val>
                                            <p:fltVal val="0"/>
                                          </p:val>
                                        </p:tav>
                                        <p:tav tm="100000">
                                          <p:val>
                                            <p:strVal val="#ppt_h"/>
                                          </p:val>
                                        </p:tav>
                                      </p:tavLst>
                                    </p:anim>
                                    <p:animEffect transition="in" filter="fade">
                                      <p:cBhvr>
                                        <p:cTn id="85" dur="500"/>
                                        <p:tgtEl>
                                          <p:spTgt spid="22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25"/>
                                        </p:tgtEl>
                                        <p:attrNameLst>
                                          <p:attrName>style.visibility</p:attrName>
                                        </p:attrNameLst>
                                      </p:cBhvr>
                                      <p:to>
                                        <p:strVal val="visible"/>
                                      </p:to>
                                    </p:set>
                                    <p:animEffect transition="in" filter="fade">
                                      <p:cBhvr>
                                        <p:cTn id="88" dur="500"/>
                                        <p:tgtEl>
                                          <p:spTgt spid="325"/>
                                        </p:tgtEl>
                                      </p:cBhvr>
                                    </p:animEffect>
                                  </p:childTnLst>
                                </p:cTn>
                              </p:par>
                              <p:par>
                                <p:cTn id="89" presetID="10" presetClass="entr" presetSubtype="0" fill="hold" nodeType="withEffect">
                                  <p:stCondLst>
                                    <p:cond delay="0"/>
                                  </p:stCondLst>
                                  <p:childTnLst>
                                    <p:set>
                                      <p:cBhvr>
                                        <p:cTn id="90" dur="1" fill="hold">
                                          <p:stCondLst>
                                            <p:cond delay="0"/>
                                          </p:stCondLst>
                                        </p:cTn>
                                        <p:tgtEl>
                                          <p:spTgt spid="226"/>
                                        </p:tgtEl>
                                        <p:attrNameLst>
                                          <p:attrName>style.visibility</p:attrName>
                                        </p:attrNameLst>
                                      </p:cBhvr>
                                      <p:to>
                                        <p:strVal val="visible"/>
                                      </p:to>
                                    </p:set>
                                    <p:animEffect transition="in" filter="fade">
                                      <p:cBhvr>
                                        <p:cTn id="91" dur="500"/>
                                        <p:tgtEl>
                                          <p:spTgt spid="22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40"/>
                                        </p:tgtEl>
                                        <p:attrNameLst>
                                          <p:attrName>style.visibility</p:attrName>
                                        </p:attrNameLst>
                                      </p:cBhvr>
                                      <p:to>
                                        <p:strVal val="visible"/>
                                      </p:to>
                                    </p:set>
                                    <p:animEffect transition="in" filter="wipe(left)">
                                      <p:cBhvr>
                                        <p:cTn id="96" dur="500"/>
                                        <p:tgtEl>
                                          <p:spTgt spid="140"/>
                                        </p:tgtEl>
                                      </p:cBhvr>
                                    </p:animEffect>
                                  </p:childTnLst>
                                </p:cTn>
                              </p:par>
                              <p:par>
                                <p:cTn id="97" presetID="22" presetClass="entr" presetSubtype="8" fill="hold" nodeType="withEffect">
                                  <p:stCondLst>
                                    <p:cond delay="0"/>
                                  </p:stCondLst>
                                  <p:childTnLst>
                                    <p:set>
                                      <p:cBhvr>
                                        <p:cTn id="98" dur="1" fill="hold">
                                          <p:stCondLst>
                                            <p:cond delay="0"/>
                                          </p:stCondLst>
                                        </p:cTn>
                                        <p:tgtEl>
                                          <p:spTgt spid="1086"/>
                                        </p:tgtEl>
                                        <p:attrNameLst>
                                          <p:attrName>style.visibility</p:attrName>
                                        </p:attrNameLst>
                                      </p:cBhvr>
                                      <p:to>
                                        <p:strVal val="visible"/>
                                      </p:to>
                                    </p:set>
                                    <p:animEffect transition="in" filter="wipe(left)">
                                      <p:cBhvr>
                                        <p:cTn id="99" dur="500"/>
                                        <p:tgtEl>
                                          <p:spTgt spid="1086"/>
                                        </p:tgtEl>
                                      </p:cBhvr>
                                    </p:animEffect>
                                  </p:childTnLst>
                                </p:cTn>
                              </p:par>
                              <p:par>
                                <p:cTn id="100" presetID="10" presetClass="entr" presetSubtype="0" fill="hold" grpId="0" nodeType="withEffect">
                                  <p:stCondLst>
                                    <p:cond delay="250"/>
                                  </p:stCondLst>
                                  <p:childTnLst>
                                    <p:set>
                                      <p:cBhvr>
                                        <p:cTn id="101" dur="1" fill="hold">
                                          <p:stCondLst>
                                            <p:cond delay="0"/>
                                          </p:stCondLst>
                                        </p:cTn>
                                        <p:tgtEl>
                                          <p:spTgt spid="234"/>
                                        </p:tgtEl>
                                        <p:attrNameLst>
                                          <p:attrName>style.visibility</p:attrName>
                                        </p:attrNameLst>
                                      </p:cBhvr>
                                      <p:to>
                                        <p:strVal val="visible"/>
                                      </p:to>
                                    </p:set>
                                    <p:animEffect transition="in" filter="fade">
                                      <p:cBhvr>
                                        <p:cTn id="102"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321" grpId="0"/>
      <p:bldP spid="322" grpId="0"/>
      <p:bldP spid="323" grpId="0"/>
      <p:bldP spid="324" grpId="0"/>
      <p:bldP spid="3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ED6D5-D05B-4376-A072-EDC136C336A1}"/>
              </a:ext>
            </a:extLst>
          </p:cNvPr>
          <p:cNvSpPr>
            <a:spLocks noGrp="1"/>
          </p:cNvSpPr>
          <p:nvPr>
            <p:ph type="title"/>
          </p:nvPr>
        </p:nvSpPr>
        <p:spPr/>
        <p:txBody>
          <a:bodyPr/>
          <a:lstStyle/>
          <a:p>
            <a:r>
              <a:rPr lang="en-US" dirty="0"/>
              <a:t>Dapr applications</a:t>
            </a:r>
          </a:p>
        </p:txBody>
      </p:sp>
      <p:grpSp>
        <p:nvGrpSpPr>
          <p:cNvPr id="91" name="Group 90">
            <a:extLst>
              <a:ext uri="{FF2B5EF4-FFF2-40B4-BE49-F238E27FC236}">
                <a16:creationId xmlns:a16="http://schemas.microsoft.com/office/drawing/2014/main" id="{27914549-9BE3-4C75-A12D-FE049070FBCF}"/>
              </a:ext>
            </a:extLst>
          </p:cNvPr>
          <p:cNvGrpSpPr/>
          <p:nvPr/>
        </p:nvGrpSpPr>
        <p:grpSpPr>
          <a:xfrm>
            <a:off x="9812662" y="815773"/>
            <a:ext cx="1854693" cy="2159117"/>
            <a:chOff x="9171114" y="761455"/>
            <a:chExt cx="1854693" cy="2159117"/>
          </a:xfrm>
        </p:grpSpPr>
        <p:grpSp>
          <p:nvGrpSpPr>
            <p:cNvPr id="40" name="Group 39">
              <a:extLst>
                <a:ext uri="{FF2B5EF4-FFF2-40B4-BE49-F238E27FC236}">
                  <a16:creationId xmlns:a16="http://schemas.microsoft.com/office/drawing/2014/main" id="{59DA0F06-3ABE-420B-87D3-4E06616A80A5}"/>
                </a:ext>
              </a:extLst>
            </p:cNvPr>
            <p:cNvGrpSpPr/>
            <p:nvPr/>
          </p:nvGrpSpPr>
          <p:grpSpPr>
            <a:xfrm>
              <a:off x="9360298" y="761455"/>
              <a:ext cx="1665509" cy="1943094"/>
              <a:chOff x="9936928" y="239338"/>
              <a:chExt cx="1665509" cy="1943094"/>
            </a:xfrm>
          </p:grpSpPr>
          <p:pic>
            <p:nvPicPr>
              <p:cNvPr id="41" name="Graphic 40">
                <a:extLst>
                  <a:ext uri="{FF2B5EF4-FFF2-40B4-BE49-F238E27FC236}">
                    <a16:creationId xmlns:a16="http://schemas.microsoft.com/office/drawing/2014/main" id="{566AF26C-D227-463B-9CDA-D3781F2DF6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36928" y="239338"/>
                <a:ext cx="1665509" cy="1943094"/>
              </a:xfrm>
              <a:prstGeom prst="rect">
                <a:avLst/>
              </a:prstGeom>
            </p:spPr>
          </p:pic>
          <p:sp>
            <p:nvSpPr>
              <p:cNvPr id="42" name="TextBox 41">
                <a:extLst>
                  <a:ext uri="{FF2B5EF4-FFF2-40B4-BE49-F238E27FC236}">
                    <a16:creationId xmlns:a16="http://schemas.microsoft.com/office/drawing/2014/main" id="{A46B624C-AA09-49EE-BFE2-B80C36433195}"/>
                  </a:ext>
                </a:extLst>
              </p:cNvPr>
              <p:cNvSpPr txBox="1"/>
              <p:nvPr/>
            </p:nvSpPr>
            <p:spPr>
              <a:xfrm>
                <a:off x="10193053" y="815842"/>
                <a:ext cx="1076257"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02192"/>
                    </a:solidFill>
                    <a:effectLst/>
                    <a:uLnTx/>
                    <a:uFillTx/>
                    <a:latin typeface="Segoe UI Semibold"/>
                    <a:ea typeface="+mn-ea"/>
                    <a:cs typeface="+mn-cs"/>
                  </a:rPr>
                  <a:t>Service A</a:t>
                </a:r>
              </a:p>
            </p:txBody>
          </p:sp>
        </p:grpSp>
        <p:grpSp>
          <p:nvGrpSpPr>
            <p:cNvPr id="60" name="!!Sidecar">
              <a:extLst>
                <a:ext uri="{FF2B5EF4-FFF2-40B4-BE49-F238E27FC236}">
                  <a16:creationId xmlns:a16="http://schemas.microsoft.com/office/drawing/2014/main" id="{74606B05-AF9B-486F-B414-BE5036CABA57}"/>
                </a:ext>
              </a:extLst>
            </p:cNvPr>
            <p:cNvGrpSpPr/>
            <p:nvPr/>
          </p:nvGrpSpPr>
          <p:grpSpPr>
            <a:xfrm>
              <a:off x="9171114" y="1929480"/>
              <a:ext cx="846489" cy="991092"/>
              <a:chOff x="8298598" y="2543027"/>
              <a:chExt cx="1186830" cy="1389573"/>
            </a:xfrm>
          </p:grpSpPr>
          <p:sp>
            <p:nvSpPr>
              <p:cNvPr id="61" name="Freeform: Shape 60">
                <a:extLst>
                  <a:ext uri="{FF2B5EF4-FFF2-40B4-BE49-F238E27FC236}">
                    <a16:creationId xmlns:a16="http://schemas.microsoft.com/office/drawing/2014/main" id="{6E471F49-021D-4EF3-BBEB-E0BA63923826}"/>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FC987DA-76D7-4B15-8AF4-5C5700FF421A}"/>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3" name="Graphic 11">
                <a:extLst>
                  <a:ext uri="{FF2B5EF4-FFF2-40B4-BE49-F238E27FC236}">
                    <a16:creationId xmlns:a16="http://schemas.microsoft.com/office/drawing/2014/main" id="{2357AD1F-2ADB-42A7-BBB3-73803E16428A}"/>
                  </a:ext>
                </a:extLst>
              </p:cNvPr>
              <p:cNvGrpSpPr/>
              <p:nvPr/>
            </p:nvGrpSpPr>
            <p:grpSpPr>
              <a:xfrm>
                <a:off x="8386477" y="2846026"/>
                <a:ext cx="952402" cy="699902"/>
                <a:chOff x="8386477" y="2846026"/>
                <a:chExt cx="952402" cy="699902"/>
              </a:xfrm>
            </p:grpSpPr>
            <p:sp>
              <p:nvSpPr>
                <p:cNvPr id="64" name="Freeform: Shape 63">
                  <a:extLst>
                    <a:ext uri="{FF2B5EF4-FFF2-40B4-BE49-F238E27FC236}">
                      <a16:creationId xmlns:a16="http://schemas.microsoft.com/office/drawing/2014/main" id="{D506AF39-31D2-442F-B4C4-65083232EB05}"/>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6E2B22EC-8428-4FB8-9C92-607BE91DF45B}"/>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33794FF0-A1EC-462E-83DA-0F5ACB37F153}"/>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EFBC832-CD70-4B36-B9F9-8E56127265FB}"/>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191F1489-6851-469A-9C9E-BD9CA5760323}"/>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17570FD0-6F77-4EE5-B981-4DEE317AC1C9}"/>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00" name="Group 199">
            <a:extLst>
              <a:ext uri="{FF2B5EF4-FFF2-40B4-BE49-F238E27FC236}">
                <a16:creationId xmlns:a16="http://schemas.microsoft.com/office/drawing/2014/main" id="{FFFF132C-39EC-437B-9263-E48D2BE49538}"/>
              </a:ext>
            </a:extLst>
          </p:cNvPr>
          <p:cNvGrpSpPr/>
          <p:nvPr/>
        </p:nvGrpSpPr>
        <p:grpSpPr>
          <a:xfrm>
            <a:off x="4274471" y="1667379"/>
            <a:ext cx="4002119" cy="4091970"/>
            <a:chOff x="4469204" y="1695454"/>
            <a:chExt cx="4002119" cy="4091970"/>
          </a:xfrm>
        </p:grpSpPr>
        <p:sp>
          <p:nvSpPr>
            <p:cNvPr id="108" name="Rounded Rectangle 5">
              <a:extLst>
                <a:ext uri="{FF2B5EF4-FFF2-40B4-BE49-F238E27FC236}">
                  <a16:creationId xmlns:a16="http://schemas.microsoft.com/office/drawing/2014/main" id="{FC029F30-4730-4447-B8A3-C0B4A04BF45D}"/>
                </a:ext>
              </a:extLst>
            </p:cNvPr>
            <p:cNvSpPr/>
            <p:nvPr/>
          </p:nvSpPr>
          <p:spPr bwMode="auto">
            <a:xfrm>
              <a:off x="4469205" y="4928048"/>
              <a:ext cx="1902919" cy="859376"/>
            </a:xfrm>
            <a:prstGeom prst="rect">
              <a:avLst/>
            </a:prstGeom>
            <a:solidFill>
              <a:schemeClr val="bg1"/>
            </a:solidFill>
            <a:ln>
              <a:noFill/>
            </a:ln>
            <a:effectLst>
              <a:outerShdw blurRad="63500" sx="101000" sy="101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Observability</a:t>
              </a:r>
            </a:p>
          </p:txBody>
        </p:sp>
        <p:sp>
          <p:nvSpPr>
            <p:cNvPr id="128" name="Rounded Rectangle 5">
              <a:extLst>
                <a:ext uri="{FF2B5EF4-FFF2-40B4-BE49-F238E27FC236}">
                  <a16:creationId xmlns:a16="http://schemas.microsoft.com/office/drawing/2014/main" id="{0F62D61B-32D7-49BA-9DDE-AB0B3C883978}"/>
                </a:ext>
              </a:extLst>
            </p:cNvPr>
            <p:cNvSpPr/>
            <p:nvPr/>
          </p:nvSpPr>
          <p:spPr bwMode="auto">
            <a:xfrm>
              <a:off x="6579270" y="2741738"/>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&amp; Triggers</a:t>
              </a:r>
            </a:p>
          </p:txBody>
        </p:sp>
        <p:sp>
          <p:nvSpPr>
            <p:cNvPr id="147" name="Rounded Rectangle 5">
              <a:extLst>
                <a:ext uri="{FF2B5EF4-FFF2-40B4-BE49-F238E27FC236}">
                  <a16:creationId xmlns:a16="http://schemas.microsoft.com/office/drawing/2014/main" id="{7F8119F8-1440-4C46-B2CD-EA9F0655B813}"/>
                </a:ext>
              </a:extLst>
            </p:cNvPr>
            <p:cNvSpPr/>
            <p:nvPr/>
          </p:nvSpPr>
          <p:spPr bwMode="auto">
            <a:xfrm>
              <a:off x="4469205" y="1695454"/>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State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Management</a:t>
              </a:r>
            </a:p>
          </p:txBody>
        </p:sp>
        <p:sp>
          <p:nvSpPr>
            <p:cNvPr id="166" name="Rounded Rectangle 5">
              <a:extLst>
                <a:ext uri="{FF2B5EF4-FFF2-40B4-BE49-F238E27FC236}">
                  <a16:creationId xmlns:a16="http://schemas.microsoft.com/office/drawing/2014/main" id="{94F58CD6-5A0C-4667-9D27-6D426843E91A}"/>
                </a:ext>
              </a:extLst>
            </p:cNvPr>
            <p:cNvSpPr/>
            <p:nvPr/>
          </p:nvSpPr>
          <p:spPr bwMode="auto">
            <a:xfrm>
              <a:off x="4469204" y="3837389"/>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Secret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Management</a:t>
              </a:r>
            </a:p>
          </p:txBody>
        </p:sp>
        <p:sp>
          <p:nvSpPr>
            <p:cNvPr id="185" name="Rounded Rectangle 5">
              <a:extLst>
                <a:ext uri="{FF2B5EF4-FFF2-40B4-BE49-F238E27FC236}">
                  <a16:creationId xmlns:a16="http://schemas.microsoft.com/office/drawing/2014/main" id="{B77D6C74-7C6F-428D-B328-8FBADE63374A}"/>
                </a:ext>
              </a:extLst>
            </p:cNvPr>
            <p:cNvSpPr/>
            <p:nvPr/>
          </p:nvSpPr>
          <p:spPr bwMode="auto">
            <a:xfrm>
              <a:off x="4469205" y="2743204"/>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PubSub</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Messaging</a:t>
              </a:r>
            </a:p>
          </p:txBody>
        </p:sp>
        <p:sp>
          <p:nvSpPr>
            <p:cNvPr id="193" name="Rounded Rectangle 5">
              <a:extLst>
                <a:ext uri="{FF2B5EF4-FFF2-40B4-BE49-F238E27FC236}">
                  <a16:creationId xmlns:a16="http://schemas.microsoft.com/office/drawing/2014/main" id="{0D483E36-D704-4A8B-9F3F-05D30EBDDC3B}"/>
                </a:ext>
              </a:extLst>
            </p:cNvPr>
            <p:cNvSpPr/>
            <p:nvPr/>
          </p:nvSpPr>
          <p:spPr bwMode="auto">
            <a:xfrm>
              <a:off x="6579269" y="3834893"/>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Virtual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Actors</a:t>
              </a:r>
            </a:p>
          </p:txBody>
        </p:sp>
        <p:sp>
          <p:nvSpPr>
            <p:cNvPr id="196" name="Rounded Rectangle 5">
              <a:extLst>
                <a:ext uri="{FF2B5EF4-FFF2-40B4-BE49-F238E27FC236}">
                  <a16:creationId xmlns:a16="http://schemas.microsoft.com/office/drawing/2014/main" id="{DA9DD456-DD85-4266-91CD-D9A06EA0263F}"/>
                </a:ext>
              </a:extLst>
            </p:cNvPr>
            <p:cNvSpPr/>
            <p:nvPr/>
          </p:nvSpPr>
          <p:spPr bwMode="auto">
            <a:xfrm>
              <a:off x="6579270" y="1695647"/>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Invocation</a:t>
              </a:r>
            </a:p>
          </p:txBody>
        </p:sp>
      </p:grpSp>
      <p:grpSp>
        <p:nvGrpSpPr>
          <p:cNvPr id="204" name="Group 203">
            <a:extLst>
              <a:ext uri="{FF2B5EF4-FFF2-40B4-BE49-F238E27FC236}">
                <a16:creationId xmlns:a16="http://schemas.microsoft.com/office/drawing/2014/main" id="{9DF7C2A5-7B69-4FB0-BDD1-3993249A40D0}"/>
              </a:ext>
            </a:extLst>
          </p:cNvPr>
          <p:cNvGrpSpPr/>
          <p:nvPr/>
        </p:nvGrpSpPr>
        <p:grpSpPr>
          <a:xfrm>
            <a:off x="9812662" y="3557860"/>
            <a:ext cx="1854693" cy="2159117"/>
            <a:chOff x="9171114" y="761455"/>
            <a:chExt cx="1854693" cy="2159117"/>
          </a:xfrm>
        </p:grpSpPr>
        <p:grpSp>
          <p:nvGrpSpPr>
            <p:cNvPr id="205" name="Group 204">
              <a:extLst>
                <a:ext uri="{FF2B5EF4-FFF2-40B4-BE49-F238E27FC236}">
                  <a16:creationId xmlns:a16="http://schemas.microsoft.com/office/drawing/2014/main" id="{482835AA-DE98-4720-82B5-B7A0B8965DB9}"/>
                </a:ext>
              </a:extLst>
            </p:cNvPr>
            <p:cNvGrpSpPr/>
            <p:nvPr/>
          </p:nvGrpSpPr>
          <p:grpSpPr>
            <a:xfrm>
              <a:off x="9360298" y="761455"/>
              <a:ext cx="1665509" cy="1943093"/>
              <a:chOff x="9936928" y="239338"/>
              <a:chExt cx="1665509" cy="1943093"/>
            </a:xfrm>
          </p:grpSpPr>
          <p:pic>
            <p:nvPicPr>
              <p:cNvPr id="216" name="Graphic 215">
                <a:extLst>
                  <a:ext uri="{FF2B5EF4-FFF2-40B4-BE49-F238E27FC236}">
                    <a16:creationId xmlns:a16="http://schemas.microsoft.com/office/drawing/2014/main" id="{430CC04B-FFB8-413F-B260-CEABFBD756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936928" y="239338"/>
                <a:ext cx="1665509" cy="1943093"/>
              </a:xfrm>
              <a:prstGeom prst="rect">
                <a:avLst/>
              </a:prstGeom>
            </p:spPr>
          </p:pic>
          <p:sp>
            <p:nvSpPr>
              <p:cNvPr id="217" name="TextBox 216">
                <a:extLst>
                  <a:ext uri="{FF2B5EF4-FFF2-40B4-BE49-F238E27FC236}">
                    <a16:creationId xmlns:a16="http://schemas.microsoft.com/office/drawing/2014/main" id="{A391D2FE-0C87-43D5-80A1-5CBDD41E7671}"/>
                  </a:ext>
                </a:extLst>
              </p:cNvPr>
              <p:cNvSpPr txBox="1"/>
              <p:nvPr/>
            </p:nvSpPr>
            <p:spPr>
              <a:xfrm>
                <a:off x="10193053" y="815842"/>
                <a:ext cx="1076257"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02192"/>
                    </a:solidFill>
                    <a:effectLst/>
                    <a:uLnTx/>
                    <a:uFillTx/>
                    <a:latin typeface="Segoe UI Semibold"/>
                    <a:ea typeface="+mn-ea"/>
                    <a:cs typeface="+mn-cs"/>
                  </a:rPr>
                  <a:t>Service B</a:t>
                </a:r>
              </a:p>
            </p:txBody>
          </p:sp>
        </p:grpSp>
        <p:grpSp>
          <p:nvGrpSpPr>
            <p:cNvPr id="206" name="!!Sidecar">
              <a:extLst>
                <a:ext uri="{FF2B5EF4-FFF2-40B4-BE49-F238E27FC236}">
                  <a16:creationId xmlns:a16="http://schemas.microsoft.com/office/drawing/2014/main" id="{35780F8A-AC18-4FC3-98BF-376751C55F40}"/>
                </a:ext>
              </a:extLst>
            </p:cNvPr>
            <p:cNvGrpSpPr/>
            <p:nvPr/>
          </p:nvGrpSpPr>
          <p:grpSpPr>
            <a:xfrm>
              <a:off x="9171114" y="1929480"/>
              <a:ext cx="846489" cy="991092"/>
              <a:chOff x="8298598" y="2543027"/>
              <a:chExt cx="1186830" cy="1389573"/>
            </a:xfrm>
          </p:grpSpPr>
          <p:sp>
            <p:nvSpPr>
              <p:cNvPr id="207" name="Freeform: Shape 206">
                <a:extLst>
                  <a:ext uri="{FF2B5EF4-FFF2-40B4-BE49-F238E27FC236}">
                    <a16:creationId xmlns:a16="http://schemas.microsoft.com/office/drawing/2014/main" id="{9D15E8C5-3D94-4014-ADCE-480D2786535A}"/>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66C18270-2B02-4372-965E-9A9F89FCC25A}"/>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09" name="Graphic 11">
                <a:extLst>
                  <a:ext uri="{FF2B5EF4-FFF2-40B4-BE49-F238E27FC236}">
                    <a16:creationId xmlns:a16="http://schemas.microsoft.com/office/drawing/2014/main" id="{1153E06B-A3B4-4F44-ADB4-020512FDD047}"/>
                  </a:ext>
                </a:extLst>
              </p:cNvPr>
              <p:cNvGrpSpPr/>
              <p:nvPr/>
            </p:nvGrpSpPr>
            <p:grpSpPr>
              <a:xfrm>
                <a:off x="8386477" y="2846026"/>
                <a:ext cx="952402" cy="699902"/>
                <a:chOff x="8386477" y="2846026"/>
                <a:chExt cx="952402" cy="699902"/>
              </a:xfrm>
            </p:grpSpPr>
            <p:sp>
              <p:nvSpPr>
                <p:cNvPr id="210" name="Freeform: Shape 209">
                  <a:extLst>
                    <a:ext uri="{FF2B5EF4-FFF2-40B4-BE49-F238E27FC236}">
                      <a16:creationId xmlns:a16="http://schemas.microsoft.com/office/drawing/2014/main" id="{2B1523D0-A9A4-48BC-8318-05F446CCBB66}"/>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2D01AD98-68BB-4B48-9CBE-A3DE3C3B9EB8}"/>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48099699-1EE2-470B-9503-65F1F0ACBA20}"/>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C8EF46D2-A014-45A7-BC7E-5D6606156943}"/>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5FC56C9E-37F6-46B8-A0FF-F718E5CE123D}"/>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290A378B-58E7-4B75-B60F-A3EF80666B8A}"/>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47" name="Group 246">
            <a:extLst>
              <a:ext uri="{FF2B5EF4-FFF2-40B4-BE49-F238E27FC236}">
                <a16:creationId xmlns:a16="http://schemas.microsoft.com/office/drawing/2014/main" id="{3E6E192A-5B67-46FD-BE1F-67254CA56D83}"/>
              </a:ext>
            </a:extLst>
          </p:cNvPr>
          <p:cNvGrpSpPr/>
          <p:nvPr/>
        </p:nvGrpSpPr>
        <p:grpSpPr>
          <a:xfrm>
            <a:off x="4026742" y="1450058"/>
            <a:ext cx="4508444" cy="4543268"/>
            <a:chOff x="4026742" y="1450058"/>
            <a:chExt cx="4508444" cy="4543268"/>
          </a:xfrm>
        </p:grpSpPr>
        <p:sp>
          <p:nvSpPr>
            <p:cNvPr id="219" name="Left Bracket 218">
              <a:extLst>
                <a:ext uri="{FF2B5EF4-FFF2-40B4-BE49-F238E27FC236}">
                  <a16:creationId xmlns:a16="http://schemas.microsoft.com/office/drawing/2014/main" id="{85D15CA5-FC4A-49CD-87D2-B5153FB0DD24}"/>
                </a:ext>
              </a:extLst>
            </p:cNvPr>
            <p:cNvSpPr/>
            <p:nvPr/>
          </p:nvSpPr>
          <p:spPr>
            <a:xfrm>
              <a:off x="4026742" y="1450058"/>
              <a:ext cx="364327" cy="4543268"/>
            </a:xfrm>
            <a:prstGeom prst="leftBracket">
              <a:avLst>
                <a:gd name="adj" fmla="val 0"/>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Right Bracket 220">
              <a:extLst>
                <a:ext uri="{FF2B5EF4-FFF2-40B4-BE49-F238E27FC236}">
                  <a16:creationId xmlns:a16="http://schemas.microsoft.com/office/drawing/2014/main" id="{6387892A-F216-4835-A5BA-02CBC8A7BA1A}"/>
                </a:ext>
              </a:extLst>
            </p:cNvPr>
            <p:cNvSpPr/>
            <p:nvPr/>
          </p:nvSpPr>
          <p:spPr>
            <a:xfrm>
              <a:off x="8170859" y="1450058"/>
              <a:ext cx="364327" cy="4543268"/>
            </a:xfrm>
            <a:prstGeom prst="rightBracket">
              <a:avLst>
                <a:gd name="adj" fmla="val 0"/>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223" name="Straight Connector 222">
            <a:extLst>
              <a:ext uri="{FF2B5EF4-FFF2-40B4-BE49-F238E27FC236}">
                <a16:creationId xmlns:a16="http://schemas.microsoft.com/office/drawing/2014/main" id="{CF689995-8A7F-4AA9-9B45-2864A98BED30}"/>
              </a:ext>
            </a:extLst>
          </p:cNvPr>
          <p:cNvCxnSpPr/>
          <p:nvPr/>
        </p:nvCxnSpPr>
        <p:spPr>
          <a:xfrm>
            <a:off x="2766833" y="3513873"/>
            <a:ext cx="1259909" cy="0"/>
          </a:xfrm>
          <a:prstGeom prst="line">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E3577A5-1FE1-4941-A816-8272E2686317}"/>
              </a:ext>
            </a:extLst>
          </p:cNvPr>
          <p:cNvCxnSpPr>
            <a:cxnSpLocks/>
          </p:cNvCxnSpPr>
          <p:nvPr/>
        </p:nvCxnSpPr>
        <p:spPr>
          <a:xfrm>
            <a:off x="8535186" y="2484661"/>
            <a:ext cx="1259909" cy="0"/>
          </a:xfrm>
          <a:prstGeom prst="line">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976E3329-5B2B-4949-80EE-52EB0BF54E42}"/>
              </a:ext>
            </a:extLst>
          </p:cNvPr>
          <p:cNvCxnSpPr>
            <a:cxnSpLocks/>
          </p:cNvCxnSpPr>
          <p:nvPr/>
        </p:nvCxnSpPr>
        <p:spPr>
          <a:xfrm>
            <a:off x="8535185" y="5211771"/>
            <a:ext cx="1259909" cy="0"/>
          </a:xfrm>
          <a:prstGeom prst="line">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48" name="!!AppA">
            <a:extLst>
              <a:ext uri="{FF2B5EF4-FFF2-40B4-BE49-F238E27FC236}">
                <a16:creationId xmlns:a16="http://schemas.microsoft.com/office/drawing/2014/main" id="{3D27F5DD-809E-4649-A3B4-27C8566F0BD1}"/>
              </a:ext>
            </a:extLst>
          </p:cNvPr>
          <p:cNvGrpSpPr/>
          <p:nvPr/>
        </p:nvGrpSpPr>
        <p:grpSpPr>
          <a:xfrm>
            <a:off x="1012779" y="1921039"/>
            <a:ext cx="1666465" cy="1944207"/>
            <a:chOff x="3444424" y="1954650"/>
            <a:chExt cx="1400542" cy="1633964"/>
          </a:xfrm>
        </p:grpSpPr>
        <p:pic>
          <p:nvPicPr>
            <p:cNvPr id="249" name="Graphic 248">
              <a:extLst>
                <a:ext uri="{FF2B5EF4-FFF2-40B4-BE49-F238E27FC236}">
                  <a16:creationId xmlns:a16="http://schemas.microsoft.com/office/drawing/2014/main" id="{1A093769-D091-4E8D-AD2A-651801A592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250" name="TextBox 249">
              <a:extLst>
                <a:ext uri="{FF2B5EF4-FFF2-40B4-BE49-F238E27FC236}">
                  <a16:creationId xmlns:a16="http://schemas.microsoft.com/office/drawing/2014/main" id="{F0681EEE-D441-481D-8EED-48720F878FF6}"/>
                </a:ext>
              </a:extLst>
            </p:cNvPr>
            <p:cNvSpPr txBox="1"/>
            <p:nvPr/>
          </p:nvSpPr>
          <p:spPr>
            <a:xfrm>
              <a:off x="3806976" y="2525411"/>
              <a:ext cx="606243" cy="2586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App A</a:t>
              </a:r>
            </a:p>
          </p:txBody>
        </p:sp>
      </p:grpSp>
      <p:grpSp>
        <p:nvGrpSpPr>
          <p:cNvPr id="251" name="!!Sidecar">
            <a:extLst>
              <a:ext uri="{FF2B5EF4-FFF2-40B4-BE49-F238E27FC236}">
                <a16:creationId xmlns:a16="http://schemas.microsoft.com/office/drawing/2014/main" id="{B3CFB263-9E3C-4CFA-9930-1C803C2E2EB7}"/>
              </a:ext>
            </a:extLst>
          </p:cNvPr>
          <p:cNvGrpSpPr/>
          <p:nvPr/>
        </p:nvGrpSpPr>
        <p:grpSpPr>
          <a:xfrm>
            <a:off x="1963019" y="3003929"/>
            <a:ext cx="843400" cy="987476"/>
            <a:chOff x="8298598" y="2543027"/>
            <a:chExt cx="1186830" cy="1389573"/>
          </a:xfrm>
        </p:grpSpPr>
        <p:sp>
          <p:nvSpPr>
            <p:cNvPr id="252" name="Freeform: Shape 251">
              <a:extLst>
                <a:ext uri="{FF2B5EF4-FFF2-40B4-BE49-F238E27FC236}">
                  <a16:creationId xmlns:a16="http://schemas.microsoft.com/office/drawing/2014/main" id="{64245629-06C3-4A63-A2FD-53FDCCF1BB5D}"/>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9FA912AE-A366-4BF4-988D-2C03E87BDD6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54" name="Graphic 11">
              <a:extLst>
                <a:ext uri="{FF2B5EF4-FFF2-40B4-BE49-F238E27FC236}">
                  <a16:creationId xmlns:a16="http://schemas.microsoft.com/office/drawing/2014/main" id="{F711B83C-82FF-4437-80AB-82D982819B5A}"/>
                </a:ext>
              </a:extLst>
            </p:cNvPr>
            <p:cNvGrpSpPr/>
            <p:nvPr/>
          </p:nvGrpSpPr>
          <p:grpSpPr>
            <a:xfrm>
              <a:off x="8386477" y="2846026"/>
              <a:ext cx="952402" cy="699902"/>
              <a:chOff x="8386477" y="2846026"/>
              <a:chExt cx="952402" cy="699902"/>
            </a:xfrm>
          </p:grpSpPr>
          <p:sp>
            <p:nvSpPr>
              <p:cNvPr id="255" name="Freeform: Shape 254">
                <a:extLst>
                  <a:ext uri="{FF2B5EF4-FFF2-40B4-BE49-F238E27FC236}">
                    <a16:creationId xmlns:a16="http://schemas.microsoft.com/office/drawing/2014/main" id="{3A390DEE-2FBF-431A-8828-17EF4600984B}"/>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8D2A42B2-626C-4549-A52E-1FB3733F1D8E}"/>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7E535F1C-FD09-472B-8332-161915B0B6CB}"/>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F208916C-2216-4754-AE9F-C431BFE2C497}"/>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9" name="Freeform: Shape 258">
                <a:extLst>
                  <a:ext uri="{FF2B5EF4-FFF2-40B4-BE49-F238E27FC236}">
                    <a16:creationId xmlns:a16="http://schemas.microsoft.com/office/drawing/2014/main" id="{676A63ED-E542-4CE4-B395-225B34EBEC09}"/>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0" name="Freeform: Shape 259">
                <a:extLst>
                  <a:ext uri="{FF2B5EF4-FFF2-40B4-BE49-F238E27FC236}">
                    <a16:creationId xmlns:a16="http://schemas.microsoft.com/office/drawing/2014/main" id="{C8E39CCE-5DF2-4D57-92E8-26032F85C8CF}"/>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262" name="Graphic 261">
            <a:extLst>
              <a:ext uri="{FF2B5EF4-FFF2-40B4-BE49-F238E27FC236}">
                <a16:creationId xmlns:a16="http://schemas.microsoft.com/office/drawing/2014/main" id="{7CCC8F9C-E37B-4940-A462-4382A641391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52686" y="1855753"/>
            <a:ext cx="298842" cy="489176"/>
          </a:xfrm>
          <a:prstGeom prst="rect">
            <a:avLst/>
          </a:prstGeom>
        </p:spPr>
      </p:pic>
      <p:pic>
        <p:nvPicPr>
          <p:cNvPr id="284" name="Graphic 283">
            <a:extLst>
              <a:ext uri="{FF2B5EF4-FFF2-40B4-BE49-F238E27FC236}">
                <a16:creationId xmlns:a16="http://schemas.microsoft.com/office/drawing/2014/main" id="{380E49FE-924D-4A8A-BD5F-F25EB01E15E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472176" y="1911347"/>
            <a:ext cx="479990" cy="394460"/>
          </a:xfrm>
          <a:prstGeom prst="rect">
            <a:avLst/>
          </a:prstGeom>
        </p:spPr>
      </p:pic>
      <p:pic>
        <p:nvPicPr>
          <p:cNvPr id="286" name="Graphic 285">
            <a:extLst>
              <a:ext uri="{FF2B5EF4-FFF2-40B4-BE49-F238E27FC236}">
                <a16:creationId xmlns:a16="http://schemas.microsoft.com/office/drawing/2014/main" id="{DABB2ED4-5942-4287-B438-578935A9628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6472176" y="2962925"/>
            <a:ext cx="479990" cy="383486"/>
          </a:xfrm>
          <a:prstGeom prst="rect">
            <a:avLst/>
          </a:prstGeom>
        </p:spPr>
      </p:pic>
      <p:pic>
        <p:nvPicPr>
          <p:cNvPr id="288" name="Graphic 287">
            <a:extLst>
              <a:ext uri="{FF2B5EF4-FFF2-40B4-BE49-F238E27FC236}">
                <a16:creationId xmlns:a16="http://schemas.microsoft.com/office/drawing/2014/main" id="{91EE3BB8-B6AA-4FD7-BBB7-6F362B11BA5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4386896" y="3046735"/>
            <a:ext cx="430421" cy="218797"/>
          </a:xfrm>
          <a:prstGeom prst="rect">
            <a:avLst/>
          </a:prstGeom>
        </p:spPr>
      </p:pic>
      <p:pic>
        <p:nvPicPr>
          <p:cNvPr id="290" name="Graphic 289">
            <a:extLst>
              <a:ext uri="{FF2B5EF4-FFF2-40B4-BE49-F238E27FC236}">
                <a16:creationId xmlns:a16="http://schemas.microsoft.com/office/drawing/2014/main" id="{93ECF087-B6DD-46F9-8C33-B90EA25F206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4427900" y="4029543"/>
            <a:ext cx="348410" cy="441552"/>
          </a:xfrm>
          <a:prstGeom prst="rect">
            <a:avLst/>
          </a:prstGeom>
        </p:spPr>
      </p:pic>
      <p:pic>
        <p:nvPicPr>
          <p:cNvPr id="292" name="Graphic 291">
            <a:extLst>
              <a:ext uri="{FF2B5EF4-FFF2-40B4-BE49-F238E27FC236}">
                <a16:creationId xmlns:a16="http://schemas.microsoft.com/office/drawing/2014/main" id="{805FC3EF-7981-4862-8D25-E4FC6FDAC47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6507172" y="4022411"/>
            <a:ext cx="409996" cy="450824"/>
          </a:xfrm>
          <a:prstGeom prst="rect">
            <a:avLst/>
          </a:prstGeom>
        </p:spPr>
      </p:pic>
      <p:pic>
        <p:nvPicPr>
          <p:cNvPr id="294" name="Graphic 293">
            <a:extLst>
              <a:ext uri="{FF2B5EF4-FFF2-40B4-BE49-F238E27FC236}">
                <a16:creationId xmlns:a16="http://schemas.microsoft.com/office/drawing/2014/main" id="{5A04B6C1-9919-43A3-B863-D6E256B83E0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4388308" y="5068647"/>
            <a:ext cx="604428" cy="517832"/>
          </a:xfrm>
          <a:prstGeom prst="rect">
            <a:avLst/>
          </a:prstGeom>
        </p:spPr>
      </p:pic>
      <p:sp>
        <p:nvSpPr>
          <p:cNvPr id="3" name="Rounded Rectangle 5">
            <a:extLst>
              <a:ext uri="{FF2B5EF4-FFF2-40B4-BE49-F238E27FC236}">
                <a16:creationId xmlns:a16="http://schemas.microsoft.com/office/drawing/2014/main" id="{6ECB6A88-143D-4A22-8161-8506F3DE8DED}"/>
              </a:ext>
            </a:extLst>
          </p:cNvPr>
          <p:cNvSpPr/>
          <p:nvPr/>
        </p:nvSpPr>
        <p:spPr bwMode="auto">
          <a:xfrm>
            <a:off x="6373670" y="4903895"/>
            <a:ext cx="1902919" cy="859376"/>
          </a:xfrm>
          <a:prstGeom prst="rect">
            <a:avLst/>
          </a:prstGeom>
          <a:solidFill>
            <a:schemeClr val="bg1"/>
          </a:solidFill>
          <a:ln>
            <a:noFill/>
          </a:ln>
          <a:effectLst>
            <a:outerShdw blurRad="63500" sx="101000" sy="101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Configuration</a:t>
            </a:r>
          </a:p>
        </p:txBody>
      </p:sp>
      <p:grpSp>
        <p:nvGrpSpPr>
          <p:cNvPr id="76" name="Group 75">
            <a:extLst>
              <a:ext uri="{FF2B5EF4-FFF2-40B4-BE49-F238E27FC236}">
                <a16:creationId xmlns:a16="http://schemas.microsoft.com/office/drawing/2014/main" id="{9964D222-7698-4E8E-9854-54BD018EDE51}"/>
              </a:ext>
            </a:extLst>
          </p:cNvPr>
          <p:cNvGrpSpPr/>
          <p:nvPr/>
        </p:nvGrpSpPr>
        <p:grpSpPr>
          <a:xfrm>
            <a:off x="6545334" y="5112417"/>
            <a:ext cx="440870" cy="454974"/>
            <a:chOff x="10615894" y="4992237"/>
            <a:chExt cx="269485" cy="266401"/>
          </a:xfrm>
        </p:grpSpPr>
        <p:sp>
          <p:nvSpPr>
            <p:cNvPr id="77" name="Freeform: Shape 76">
              <a:extLst>
                <a:ext uri="{FF2B5EF4-FFF2-40B4-BE49-F238E27FC236}">
                  <a16:creationId xmlns:a16="http://schemas.microsoft.com/office/drawing/2014/main" id="{190D133A-72D6-4920-9FBB-6272A36FD9A5}"/>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202192"/>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67421534-772A-44BA-91F4-D69E403723A7}"/>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202192"/>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C70B70C6-C6A8-41F0-9911-3B452586F911}"/>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202192"/>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DAFE0E30-DD5D-44B0-B960-2605FA966D7A}"/>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904635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42" presetClass="path" presetSubtype="0" decel="100000" fill="hold" nodeType="withEffect">
                                  <p:stCondLst>
                                    <p:cond delay="0"/>
                                  </p:stCondLst>
                                  <p:childTnLst>
                                    <p:animMotion origin="layout" path="M 3.75E-6 -4.07407E-6 L 3.75E-6 0.0257 " pathEditMode="relative" rAng="0" ptsTypes="AA">
                                      <p:cBhvr>
                                        <p:cTn id="9" dur="500" spd="-100000" fill="hold"/>
                                        <p:tgtEl>
                                          <p:spTgt spid="91"/>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204"/>
                                        </p:tgtEl>
                                        <p:attrNameLst>
                                          <p:attrName>style.visibility</p:attrName>
                                        </p:attrNameLst>
                                      </p:cBhvr>
                                      <p:to>
                                        <p:strVal val="visible"/>
                                      </p:to>
                                    </p:set>
                                    <p:animEffect transition="in" filter="fade">
                                      <p:cBhvr>
                                        <p:cTn id="12" dur="500"/>
                                        <p:tgtEl>
                                          <p:spTgt spid="204"/>
                                        </p:tgtEl>
                                      </p:cBhvr>
                                    </p:animEffect>
                                  </p:childTnLst>
                                </p:cTn>
                              </p:par>
                              <p:par>
                                <p:cTn id="13" presetID="42" presetClass="path" presetSubtype="0" decel="100000" fill="hold" nodeType="withEffect">
                                  <p:stCondLst>
                                    <p:cond delay="0"/>
                                  </p:stCondLst>
                                  <p:childTnLst>
                                    <p:animMotion origin="layout" path="M 3.75E-6 -4.07407E-6 L 3.75E-6 0.0257 " pathEditMode="relative" rAng="0" ptsTypes="AA">
                                      <p:cBhvr>
                                        <p:cTn id="14" dur="500" spd="-100000" fill="hold"/>
                                        <p:tgtEl>
                                          <p:spTgt spid="204"/>
                                        </p:tgtEl>
                                        <p:attrNameLst>
                                          <p:attrName>ppt_x</p:attrName>
                                          <p:attrName>ppt_y</p:attrName>
                                        </p:attrNameLst>
                                      </p:cBhvr>
                                      <p:rCtr x="0" y="1273"/>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00"/>
                                        </p:tgtEl>
                                        <p:attrNameLst>
                                          <p:attrName>style.visibility</p:attrName>
                                        </p:attrNameLst>
                                      </p:cBhvr>
                                      <p:to>
                                        <p:strVal val="visible"/>
                                      </p:to>
                                    </p:set>
                                    <p:animEffect transition="in" filter="fade">
                                      <p:cBhvr>
                                        <p:cTn id="18" dur="500"/>
                                        <p:tgtEl>
                                          <p:spTgt spid="200"/>
                                        </p:tgtEl>
                                      </p:cBhvr>
                                    </p:animEffect>
                                  </p:childTnLst>
                                </p:cTn>
                              </p:par>
                              <p:par>
                                <p:cTn id="19" presetID="42" presetClass="path" presetSubtype="0" decel="100000" fill="hold" nodeType="withEffect">
                                  <p:stCondLst>
                                    <p:cond delay="0"/>
                                  </p:stCondLst>
                                  <p:childTnLst>
                                    <p:animMotion origin="layout" path="M 3.75E-6 -4.07407E-6 L 3.75E-6 0.0257 " pathEditMode="relative" rAng="0" ptsTypes="AA">
                                      <p:cBhvr>
                                        <p:cTn id="20" dur="500" spd="-100000" fill="hold"/>
                                        <p:tgtEl>
                                          <p:spTgt spid="200"/>
                                        </p:tgtEl>
                                        <p:attrNameLst>
                                          <p:attrName>ppt_x</p:attrName>
                                          <p:attrName>ppt_y</p:attrName>
                                        </p:attrNameLst>
                                      </p:cBhvr>
                                      <p:rCtr x="0" y="1273"/>
                                    </p:animMotion>
                                  </p:childTnLst>
                                </p:cTn>
                              </p:par>
                              <p:par>
                                <p:cTn id="21" presetID="10" presetClass="entr" presetSubtype="0" fill="hold" nodeType="withEffect">
                                  <p:stCondLst>
                                    <p:cond delay="0"/>
                                  </p:stCondLst>
                                  <p:childTnLst>
                                    <p:set>
                                      <p:cBhvr>
                                        <p:cTn id="22" dur="1" fill="hold">
                                          <p:stCondLst>
                                            <p:cond delay="0"/>
                                          </p:stCondLst>
                                        </p:cTn>
                                        <p:tgtEl>
                                          <p:spTgt spid="262"/>
                                        </p:tgtEl>
                                        <p:attrNameLst>
                                          <p:attrName>style.visibility</p:attrName>
                                        </p:attrNameLst>
                                      </p:cBhvr>
                                      <p:to>
                                        <p:strVal val="visible"/>
                                      </p:to>
                                    </p:set>
                                    <p:animEffect transition="in" filter="fade">
                                      <p:cBhvr>
                                        <p:cTn id="23" dur="500"/>
                                        <p:tgtEl>
                                          <p:spTgt spid="262"/>
                                        </p:tgtEl>
                                      </p:cBhvr>
                                    </p:animEffect>
                                  </p:childTnLst>
                                </p:cTn>
                              </p:par>
                              <p:par>
                                <p:cTn id="24" presetID="42" presetClass="path" presetSubtype="0" decel="100000" fill="hold" nodeType="withEffect">
                                  <p:stCondLst>
                                    <p:cond delay="0"/>
                                  </p:stCondLst>
                                  <p:childTnLst>
                                    <p:animMotion origin="layout" path="M 3.75E-6 -4.07407E-6 L 3.75E-6 0.0257 " pathEditMode="relative" rAng="0" ptsTypes="AA">
                                      <p:cBhvr>
                                        <p:cTn id="25" dur="500" spd="-100000" fill="hold"/>
                                        <p:tgtEl>
                                          <p:spTgt spid="262"/>
                                        </p:tgtEl>
                                        <p:attrNameLst>
                                          <p:attrName>ppt_x</p:attrName>
                                          <p:attrName>ppt_y</p:attrName>
                                        </p:attrNameLst>
                                      </p:cBhvr>
                                      <p:rCtr x="0" y="1273"/>
                                    </p:animMotion>
                                  </p:childTnLst>
                                </p:cTn>
                              </p:par>
                              <p:par>
                                <p:cTn id="26" presetID="10" presetClass="entr" presetSubtype="0" fill="hold" nodeType="withEffect">
                                  <p:stCondLst>
                                    <p:cond delay="0"/>
                                  </p:stCondLst>
                                  <p:childTnLst>
                                    <p:set>
                                      <p:cBhvr>
                                        <p:cTn id="27" dur="1" fill="hold">
                                          <p:stCondLst>
                                            <p:cond delay="0"/>
                                          </p:stCondLst>
                                        </p:cTn>
                                        <p:tgtEl>
                                          <p:spTgt spid="284"/>
                                        </p:tgtEl>
                                        <p:attrNameLst>
                                          <p:attrName>style.visibility</p:attrName>
                                        </p:attrNameLst>
                                      </p:cBhvr>
                                      <p:to>
                                        <p:strVal val="visible"/>
                                      </p:to>
                                    </p:set>
                                    <p:animEffect transition="in" filter="fade">
                                      <p:cBhvr>
                                        <p:cTn id="28" dur="500"/>
                                        <p:tgtEl>
                                          <p:spTgt spid="284"/>
                                        </p:tgtEl>
                                      </p:cBhvr>
                                    </p:animEffect>
                                  </p:childTnLst>
                                </p:cTn>
                              </p:par>
                              <p:par>
                                <p:cTn id="29" presetID="42" presetClass="path" presetSubtype="0" decel="100000" fill="hold" nodeType="withEffect">
                                  <p:stCondLst>
                                    <p:cond delay="0"/>
                                  </p:stCondLst>
                                  <p:childTnLst>
                                    <p:animMotion origin="layout" path="M 3.75E-6 -4.07407E-6 L 3.75E-6 0.0257 " pathEditMode="relative" rAng="0" ptsTypes="AA">
                                      <p:cBhvr>
                                        <p:cTn id="30" dur="500" spd="-100000" fill="hold"/>
                                        <p:tgtEl>
                                          <p:spTgt spid="284"/>
                                        </p:tgtEl>
                                        <p:attrNameLst>
                                          <p:attrName>ppt_x</p:attrName>
                                          <p:attrName>ppt_y</p:attrName>
                                        </p:attrNameLst>
                                      </p:cBhvr>
                                      <p:rCtr x="0" y="1273"/>
                                    </p:animMotion>
                                  </p:childTnLst>
                                </p:cTn>
                              </p:par>
                              <p:par>
                                <p:cTn id="31" presetID="10" presetClass="entr" presetSubtype="0" fill="hold" nodeType="withEffect">
                                  <p:stCondLst>
                                    <p:cond delay="0"/>
                                  </p:stCondLst>
                                  <p:childTnLst>
                                    <p:set>
                                      <p:cBhvr>
                                        <p:cTn id="32" dur="1" fill="hold">
                                          <p:stCondLst>
                                            <p:cond delay="0"/>
                                          </p:stCondLst>
                                        </p:cTn>
                                        <p:tgtEl>
                                          <p:spTgt spid="286"/>
                                        </p:tgtEl>
                                        <p:attrNameLst>
                                          <p:attrName>style.visibility</p:attrName>
                                        </p:attrNameLst>
                                      </p:cBhvr>
                                      <p:to>
                                        <p:strVal val="visible"/>
                                      </p:to>
                                    </p:set>
                                    <p:animEffect transition="in" filter="fade">
                                      <p:cBhvr>
                                        <p:cTn id="33" dur="500"/>
                                        <p:tgtEl>
                                          <p:spTgt spid="286"/>
                                        </p:tgtEl>
                                      </p:cBhvr>
                                    </p:animEffect>
                                  </p:childTnLst>
                                </p:cTn>
                              </p:par>
                              <p:par>
                                <p:cTn id="34" presetID="42" presetClass="path" presetSubtype="0" decel="100000" fill="hold" nodeType="withEffect">
                                  <p:stCondLst>
                                    <p:cond delay="0"/>
                                  </p:stCondLst>
                                  <p:childTnLst>
                                    <p:animMotion origin="layout" path="M 3.75E-6 -4.07407E-6 L 3.75E-6 0.0257 " pathEditMode="relative" rAng="0" ptsTypes="AA">
                                      <p:cBhvr>
                                        <p:cTn id="35" dur="500" spd="-100000" fill="hold"/>
                                        <p:tgtEl>
                                          <p:spTgt spid="286"/>
                                        </p:tgtEl>
                                        <p:attrNameLst>
                                          <p:attrName>ppt_x</p:attrName>
                                          <p:attrName>ppt_y</p:attrName>
                                        </p:attrNameLst>
                                      </p:cBhvr>
                                      <p:rCtr x="0" y="1273"/>
                                    </p:animMotion>
                                  </p:childTnLst>
                                </p:cTn>
                              </p:par>
                              <p:par>
                                <p:cTn id="36" presetID="10" presetClass="entr" presetSubtype="0" fill="hold" nodeType="withEffect">
                                  <p:stCondLst>
                                    <p:cond delay="0"/>
                                  </p:stCondLst>
                                  <p:childTnLst>
                                    <p:set>
                                      <p:cBhvr>
                                        <p:cTn id="37" dur="1" fill="hold">
                                          <p:stCondLst>
                                            <p:cond delay="0"/>
                                          </p:stCondLst>
                                        </p:cTn>
                                        <p:tgtEl>
                                          <p:spTgt spid="288"/>
                                        </p:tgtEl>
                                        <p:attrNameLst>
                                          <p:attrName>style.visibility</p:attrName>
                                        </p:attrNameLst>
                                      </p:cBhvr>
                                      <p:to>
                                        <p:strVal val="visible"/>
                                      </p:to>
                                    </p:set>
                                    <p:animEffect transition="in" filter="fade">
                                      <p:cBhvr>
                                        <p:cTn id="38" dur="500"/>
                                        <p:tgtEl>
                                          <p:spTgt spid="288"/>
                                        </p:tgtEl>
                                      </p:cBhvr>
                                    </p:animEffect>
                                  </p:childTnLst>
                                </p:cTn>
                              </p:par>
                              <p:par>
                                <p:cTn id="39" presetID="42" presetClass="path" presetSubtype="0" decel="100000" fill="hold" nodeType="withEffect">
                                  <p:stCondLst>
                                    <p:cond delay="0"/>
                                  </p:stCondLst>
                                  <p:childTnLst>
                                    <p:animMotion origin="layout" path="M 3.75E-6 -4.07407E-6 L 3.75E-6 0.0257 " pathEditMode="relative" rAng="0" ptsTypes="AA">
                                      <p:cBhvr>
                                        <p:cTn id="40" dur="500" spd="-100000" fill="hold"/>
                                        <p:tgtEl>
                                          <p:spTgt spid="288"/>
                                        </p:tgtEl>
                                        <p:attrNameLst>
                                          <p:attrName>ppt_x</p:attrName>
                                          <p:attrName>ppt_y</p:attrName>
                                        </p:attrNameLst>
                                      </p:cBhvr>
                                      <p:rCtr x="0" y="1273"/>
                                    </p:animMotion>
                                  </p:childTnLst>
                                </p:cTn>
                              </p:par>
                              <p:par>
                                <p:cTn id="41" presetID="10" presetClass="entr" presetSubtype="0" fill="hold" nodeType="withEffect">
                                  <p:stCondLst>
                                    <p:cond delay="0"/>
                                  </p:stCondLst>
                                  <p:childTnLst>
                                    <p:set>
                                      <p:cBhvr>
                                        <p:cTn id="42" dur="1" fill="hold">
                                          <p:stCondLst>
                                            <p:cond delay="0"/>
                                          </p:stCondLst>
                                        </p:cTn>
                                        <p:tgtEl>
                                          <p:spTgt spid="290"/>
                                        </p:tgtEl>
                                        <p:attrNameLst>
                                          <p:attrName>style.visibility</p:attrName>
                                        </p:attrNameLst>
                                      </p:cBhvr>
                                      <p:to>
                                        <p:strVal val="visible"/>
                                      </p:to>
                                    </p:set>
                                    <p:animEffect transition="in" filter="fade">
                                      <p:cBhvr>
                                        <p:cTn id="43" dur="500"/>
                                        <p:tgtEl>
                                          <p:spTgt spid="290"/>
                                        </p:tgtEl>
                                      </p:cBhvr>
                                    </p:animEffect>
                                  </p:childTnLst>
                                </p:cTn>
                              </p:par>
                              <p:par>
                                <p:cTn id="44" presetID="42" presetClass="path" presetSubtype="0" decel="100000" fill="hold" nodeType="withEffect">
                                  <p:stCondLst>
                                    <p:cond delay="0"/>
                                  </p:stCondLst>
                                  <p:childTnLst>
                                    <p:animMotion origin="layout" path="M 3.75E-6 -4.07407E-6 L 3.75E-6 0.0257 " pathEditMode="relative" rAng="0" ptsTypes="AA">
                                      <p:cBhvr>
                                        <p:cTn id="45" dur="500" spd="-100000" fill="hold"/>
                                        <p:tgtEl>
                                          <p:spTgt spid="290"/>
                                        </p:tgtEl>
                                        <p:attrNameLst>
                                          <p:attrName>ppt_x</p:attrName>
                                          <p:attrName>ppt_y</p:attrName>
                                        </p:attrNameLst>
                                      </p:cBhvr>
                                      <p:rCtr x="0" y="1273"/>
                                    </p:animMotion>
                                  </p:childTnLst>
                                </p:cTn>
                              </p:par>
                              <p:par>
                                <p:cTn id="46" presetID="10" presetClass="entr" presetSubtype="0" fill="hold" nodeType="withEffect">
                                  <p:stCondLst>
                                    <p:cond delay="0"/>
                                  </p:stCondLst>
                                  <p:childTnLst>
                                    <p:set>
                                      <p:cBhvr>
                                        <p:cTn id="47" dur="1" fill="hold">
                                          <p:stCondLst>
                                            <p:cond delay="0"/>
                                          </p:stCondLst>
                                        </p:cTn>
                                        <p:tgtEl>
                                          <p:spTgt spid="292"/>
                                        </p:tgtEl>
                                        <p:attrNameLst>
                                          <p:attrName>style.visibility</p:attrName>
                                        </p:attrNameLst>
                                      </p:cBhvr>
                                      <p:to>
                                        <p:strVal val="visible"/>
                                      </p:to>
                                    </p:set>
                                    <p:animEffect transition="in" filter="fade">
                                      <p:cBhvr>
                                        <p:cTn id="48" dur="500"/>
                                        <p:tgtEl>
                                          <p:spTgt spid="292"/>
                                        </p:tgtEl>
                                      </p:cBhvr>
                                    </p:animEffect>
                                  </p:childTnLst>
                                </p:cTn>
                              </p:par>
                              <p:par>
                                <p:cTn id="49" presetID="42" presetClass="path" presetSubtype="0" decel="100000" fill="hold" nodeType="withEffect">
                                  <p:stCondLst>
                                    <p:cond delay="0"/>
                                  </p:stCondLst>
                                  <p:childTnLst>
                                    <p:animMotion origin="layout" path="M 3.75E-6 -4.07407E-6 L 3.75E-6 0.0257 " pathEditMode="relative" rAng="0" ptsTypes="AA">
                                      <p:cBhvr>
                                        <p:cTn id="50" dur="500" spd="-100000" fill="hold"/>
                                        <p:tgtEl>
                                          <p:spTgt spid="292"/>
                                        </p:tgtEl>
                                        <p:attrNameLst>
                                          <p:attrName>ppt_x</p:attrName>
                                          <p:attrName>ppt_y</p:attrName>
                                        </p:attrNameLst>
                                      </p:cBhvr>
                                      <p:rCtr x="0" y="1273"/>
                                    </p:animMotion>
                                  </p:childTnLst>
                                </p:cTn>
                              </p:par>
                              <p:par>
                                <p:cTn id="51" presetID="10" presetClass="entr" presetSubtype="0" fill="hold" nodeType="withEffect">
                                  <p:stCondLst>
                                    <p:cond delay="0"/>
                                  </p:stCondLst>
                                  <p:childTnLst>
                                    <p:set>
                                      <p:cBhvr>
                                        <p:cTn id="52" dur="1" fill="hold">
                                          <p:stCondLst>
                                            <p:cond delay="0"/>
                                          </p:stCondLst>
                                        </p:cTn>
                                        <p:tgtEl>
                                          <p:spTgt spid="294"/>
                                        </p:tgtEl>
                                        <p:attrNameLst>
                                          <p:attrName>style.visibility</p:attrName>
                                        </p:attrNameLst>
                                      </p:cBhvr>
                                      <p:to>
                                        <p:strVal val="visible"/>
                                      </p:to>
                                    </p:set>
                                    <p:animEffect transition="in" filter="fade">
                                      <p:cBhvr>
                                        <p:cTn id="53" dur="500"/>
                                        <p:tgtEl>
                                          <p:spTgt spid="294"/>
                                        </p:tgtEl>
                                      </p:cBhvr>
                                    </p:animEffect>
                                  </p:childTnLst>
                                </p:cTn>
                              </p:par>
                              <p:par>
                                <p:cTn id="54" presetID="42" presetClass="path" presetSubtype="0" decel="100000" fill="hold" nodeType="withEffect">
                                  <p:stCondLst>
                                    <p:cond delay="0"/>
                                  </p:stCondLst>
                                  <p:childTnLst>
                                    <p:animMotion origin="layout" path="M 4.58333E-6 -1.85185E-6 L 4.58333E-6 0.0257 " pathEditMode="relative" rAng="0" ptsTypes="AA">
                                      <p:cBhvr>
                                        <p:cTn id="55" dur="500" spd="-100000" fill="hold"/>
                                        <p:tgtEl>
                                          <p:spTgt spid="294"/>
                                        </p:tgtEl>
                                        <p:attrNameLst>
                                          <p:attrName>ppt_x</p:attrName>
                                          <p:attrName>ppt_y</p:attrName>
                                        </p:attrNameLst>
                                      </p:cBhvr>
                                      <p:rCtr x="0" y="1273"/>
                                    </p:animMotion>
                                  </p:childTnLst>
                                </p:cTn>
                              </p:par>
                              <p:par>
                                <p:cTn id="56" presetID="16" presetClass="entr" presetSubtype="42" fill="hold" nodeType="withEffect">
                                  <p:stCondLst>
                                    <p:cond delay="0"/>
                                  </p:stCondLst>
                                  <p:childTnLst>
                                    <p:set>
                                      <p:cBhvr>
                                        <p:cTn id="57" dur="1" fill="hold">
                                          <p:stCondLst>
                                            <p:cond delay="0"/>
                                          </p:stCondLst>
                                        </p:cTn>
                                        <p:tgtEl>
                                          <p:spTgt spid="247"/>
                                        </p:tgtEl>
                                        <p:attrNameLst>
                                          <p:attrName>style.visibility</p:attrName>
                                        </p:attrNameLst>
                                      </p:cBhvr>
                                      <p:to>
                                        <p:strVal val="visible"/>
                                      </p:to>
                                    </p:set>
                                    <p:animEffect transition="in" filter="barn(outHorizontal)">
                                      <p:cBhvr>
                                        <p:cTn id="58" dur="500"/>
                                        <p:tgtEl>
                                          <p:spTgt spid="247"/>
                                        </p:tgtEl>
                                      </p:cBhvr>
                                    </p:animEffect>
                                  </p:childTnLst>
                                </p:cTn>
                              </p:par>
                              <p:par>
                                <p:cTn id="59" presetID="22" presetClass="entr" presetSubtype="8" fill="hold" nodeType="withEffect">
                                  <p:stCondLst>
                                    <p:cond delay="0"/>
                                  </p:stCondLst>
                                  <p:childTnLst>
                                    <p:set>
                                      <p:cBhvr>
                                        <p:cTn id="60" dur="1" fill="hold">
                                          <p:stCondLst>
                                            <p:cond delay="0"/>
                                          </p:stCondLst>
                                        </p:cTn>
                                        <p:tgtEl>
                                          <p:spTgt spid="223"/>
                                        </p:tgtEl>
                                        <p:attrNameLst>
                                          <p:attrName>style.visibility</p:attrName>
                                        </p:attrNameLst>
                                      </p:cBhvr>
                                      <p:to>
                                        <p:strVal val="visible"/>
                                      </p:to>
                                    </p:set>
                                    <p:animEffect transition="in" filter="wipe(left)">
                                      <p:cBhvr>
                                        <p:cTn id="61" dur="500"/>
                                        <p:tgtEl>
                                          <p:spTgt spid="223"/>
                                        </p:tgtEl>
                                      </p:cBhvr>
                                    </p:animEffect>
                                  </p:childTnLst>
                                </p:cTn>
                              </p:par>
                              <p:par>
                                <p:cTn id="62" presetID="22" presetClass="entr" presetSubtype="2" fill="hold" nodeType="withEffect">
                                  <p:stCondLst>
                                    <p:cond delay="0"/>
                                  </p:stCondLst>
                                  <p:childTnLst>
                                    <p:set>
                                      <p:cBhvr>
                                        <p:cTn id="63" dur="1" fill="hold">
                                          <p:stCondLst>
                                            <p:cond delay="0"/>
                                          </p:stCondLst>
                                        </p:cTn>
                                        <p:tgtEl>
                                          <p:spTgt spid="227"/>
                                        </p:tgtEl>
                                        <p:attrNameLst>
                                          <p:attrName>style.visibility</p:attrName>
                                        </p:attrNameLst>
                                      </p:cBhvr>
                                      <p:to>
                                        <p:strVal val="visible"/>
                                      </p:to>
                                    </p:set>
                                    <p:animEffect transition="in" filter="wipe(right)">
                                      <p:cBhvr>
                                        <p:cTn id="64" dur="500"/>
                                        <p:tgtEl>
                                          <p:spTgt spid="227"/>
                                        </p:tgtEl>
                                      </p:cBhvr>
                                    </p:animEffect>
                                  </p:childTnLst>
                                </p:cTn>
                              </p:par>
                              <p:par>
                                <p:cTn id="65" presetID="22" presetClass="entr" presetSubtype="2" fill="hold" nodeType="withEffect">
                                  <p:stCondLst>
                                    <p:cond delay="0"/>
                                  </p:stCondLst>
                                  <p:childTnLst>
                                    <p:set>
                                      <p:cBhvr>
                                        <p:cTn id="66" dur="1" fill="hold">
                                          <p:stCondLst>
                                            <p:cond delay="0"/>
                                          </p:stCondLst>
                                        </p:cTn>
                                        <p:tgtEl>
                                          <p:spTgt spid="225"/>
                                        </p:tgtEl>
                                        <p:attrNameLst>
                                          <p:attrName>style.visibility</p:attrName>
                                        </p:attrNameLst>
                                      </p:cBhvr>
                                      <p:to>
                                        <p:strVal val="visible"/>
                                      </p:to>
                                    </p:set>
                                    <p:animEffect transition="in" filter="wipe(right)">
                                      <p:cBhvr>
                                        <p:cTn id="67"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a:xfrm>
            <a:off x="588263" y="457200"/>
            <a:ext cx="11087270" cy="553998"/>
          </a:xfrm>
        </p:spPr>
        <p:txBody>
          <a:bodyPr/>
          <a:lstStyle/>
          <a:p>
            <a:r>
              <a:rPr lang="en-US" dirty="0"/>
              <a:t>Dapr components</a:t>
            </a:r>
          </a:p>
        </p:txBody>
      </p:sp>
      <p:grpSp>
        <p:nvGrpSpPr>
          <p:cNvPr id="15" name="!!AppA">
            <a:extLst>
              <a:ext uri="{FF2B5EF4-FFF2-40B4-BE49-F238E27FC236}">
                <a16:creationId xmlns:a16="http://schemas.microsoft.com/office/drawing/2014/main" id="{7051EE5C-1131-4B4C-B80E-36ABE1587CB4}"/>
              </a:ext>
            </a:extLst>
          </p:cNvPr>
          <p:cNvGrpSpPr/>
          <p:nvPr/>
        </p:nvGrpSpPr>
        <p:grpSpPr>
          <a:xfrm>
            <a:off x="1012779" y="1921039"/>
            <a:ext cx="1666465" cy="1944207"/>
            <a:chOff x="3444424" y="1954650"/>
            <a:chExt cx="1400542" cy="1633964"/>
          </a:xfrm>
        </p:grpSpPr>
        <p:pic>
          <p:nvPicPr>
            <p:cNvPr id="6" name="Graphic 5">
              <a:extLst>
                <a:ext uri="{FF2B5EF4-FFF2-40B4-BE49-F238E27FC236}">
                  <a16:creationId xmlns:a16="http://schemas.microsoft.com/office/drawing/2014/main" id="{027F6AB3-CC82-4861-840F-4BA77310E4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44424" y="1954650"/>
              <a:ext cx="1400542" cy="1633964"/>
            </a:xfrm>
            <a:prstGeom prst="rect">
              <a:avLst/>
            </a:prstGeom>
          </p:spPr>
        </p:pic>
        <p:sp>
          <p:nvSpPr>
            <p:cNvPr id="8" name="TextBox 7">
              <a:extLst>
                <a:ext uri="{FF2B5EF4-FFF2-40B4-BE49-F238E27FC236}">
                  <a16:creationId xmlns:a16="http://schemas.microsoft.com/office/drawing/2014/main" id="{218B87FA-1B54-4B02-A9F9-6BE2989627CF}"/>
                </a:ext>
              </a:extLst>
            </p:cNvPr>
            <p:cNvSpPr txBox="1"/>
            <p:nvPr/>
          </p:nvSpPr>
          <p:spPr>
            <a:xfrm>
              <a:off x="3724795" y="2525411"/>
              <a:ext cx="770603" cy="2586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My App</a:t>
              </a:r>
            </a:p>
          </p:txBody>
        </p:sp>
      </p:grpSp>
      <p:grpSp>
        <p:nvGrpSpPr>
          <p:cNvPr id="18" name="!!Sidecar">
            <a:extLst>
              <a:ext uri="{FF2B5EF4-FFF2-40B4-BE49-F238E27FC236}">
                <a16:creationId xmlns:a16="http://schemas.microsoft.com/office/drawing/2014/main" id="{6666EB12-3B34-4071-B98D-DB82284D705E}"/>
              </a:ext>
            </a:extLst>
          </p:cNvPr>
          <p:cNvGrpSpPr/>
          <p:nvPr/>
        </p:nvGrpSpPr>
        <p:grpSpPr>
          <a:xfrm>
            <a:off x="1963019" y="3003929"/>
            <a:ext cx="843400" cy="987476"/>
            <a:chOff x="8298598" y="2543027"/>
            <a:chExt cx="1186830" cy="1389573"/>
          </a:xfrm>
        </p:grpSpPr>
        <p:sp>
          <p:nvSpPr>
            <p:cNvPr id="19" name="Freeform: Shape 18">
              <a:extLst>
                <a:ext uri="{FF2B5EF4-FFF2-40B4-BE49-F238E27FC236}">
                  <a16:creationId xmlns:a16="http://schemas.microsoft.com/office/drawing/2014/main" id="{05574001-1AB1-492E-BC88-3EB9F732555E}"/>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6857DF90-E7DC-4D1F-A8FC-2E3AAB73049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1" name="Graphic 11">
              <a:extLst>
                <a:ext uri="{FF2B5EF4-FFF2-40B4-BE49-F238E27FC236}">
                  <a16:creationId xmlns:a16="http://schemas.microsoft.com/office/drawing/2014/main" id="{9932B3DA-BEF2-4767-B346-A6436FD801E3}"/>
                </a:ext>
              </a:extLst>
            </p:cNvPr>
            <p:cNvGrpSpPr/>
            <p:nvPr/>
          </p:nvGrpSpPr>
          <p:grpSpPr>
            <a:xfrm>
              <a:off x="8386477" y="2846026"/>
              <a:ext cx="952402" cy="699902"/>
              <a:chOff x="8386477" y="2846026"/>
              <a:chExt cx="952402" cy="699902"/>
            </a:xfrm>
          </p:grpSpPr>
          <p:sp>
            <p:nvSpPr>
              <p:cNvPr id="22" name="Freeform: Shape 21">
                <a:extLst>
                  <a:ext uri="{FF2B5EF4-FFF2-40B4-BE49-F238E27FC236}">
                    <a16:creationId xmlns:a16="http://schemas.microsoft.com/office/drawing/2014/main" id="{214A0A8B-635E-494E-95D3-F75C017D7503}"/>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D74498C-39C7-4489-861D-65EE966403B4}"/>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5573AB8A-A80C-4F84-8750-AB0A2A9E5EB1}"/>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EB9676D4-1015-4486-A6EE-8D0E793A858C}"/>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3D565EC5-DD37-459C-8BEF-A9D383441EBA}"/>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792B1011-B199-4571-9B76-54FB4BF23FD0}"/>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85" name="Straight Arrow Connector 84">
            <a:extLst>
              <a:ext uri="{FF2B5EF4-FFF2-40B4-BE49-F238E27FC236}">
                <a16:creationId xmlns:a16="http://schemas.microsoft.com/office/drawing/2014/main" id="{D2E0CF1E-94E2-4272-9205-BF097CA55470}"/>
              </a:ext>
            </a:extLst>
          </p:cNvPr>
          <p:cNvCxnSpPr>
            <a:cxnSpLocks/>
          </p:cNvCxnSpPr>
          <p:nvPr/>
        </p:nvCxnSpPr>
        <p:spPr>
          <a:xfrm>
            <a:off x="2806419" y="3525254"/>
            <a:ext cx="3203845"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523771FB-CA60-4BDB-8488-7C2283533273}"/>
              </a:ext>
            </a:extLst>
          </p:cNvPr>
          <p:cNvGrpSpPr/>
          <p:nvPr/>
        </p:nvGrpSpPr>
        <p:grpSpPr>
          <a:xfrm>
            <a:off x="6010264" y="1018040"/>
            <a:ext cx="826028" cy="5103924"/>
            <a:chOff x="6010264" y="1018040"/>
            <a:chExt cx="826028" cy="5103924"/>
          </a:xfrm>
        </p:grpSpPr>
        <p:cxnSp>
          <p:nvCxnSpPr>
            <p:cNvPr id="52" name="Straight Arrow Connector 51">
              <a:extLst>
                <a:ext uri="{FF2B5EF4-FFF2-40B4-BE49-F238E27FC236}">
                  <a16:creationId xmlns:a16="http://schemas.microsoft.com/office/drawing/2014/main" id="{7CE36914-A941-40C0-A7A9-BF183EEB689E}"/>
                </a:ext>
              </a:extLst>
            </p:cNvPr>
            <p:cNvCxnSpPr>
              <a:cxnSpLocks/>
              <a:endCxn id="58" idx="1"/>
            </p:cNvCxnSpPr>
            <p:nvPr/>
          </p:nvCxnSpPr>
          <p:spPr>
            <a:xfrm>
              <a:off x="6010264" y="2319476"/>
              <a:ext cx="826028"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Rectangle 28">
              <a:extLst>
                <a:ext uri="{FF2B5EF4-FFF2-40B4-BE49-F238E27FC236}">
                  <a16:creationId xmlns:a16="http://schemas.microsoft.com/office/drawing/2014/main" id="{DA7CFAC6-FA86-4DA0-958B-7EF1EA314BFA}"/>
                </a:ext>
              </a:extLst>
            </p:cNvPr>
            <p:cNvSpPr/>
            <p:nvPr/>
          </p:nvSpPr>
          <p:spPr bwMode="auto">
            <a:xfrm rot="5400000">
              <a:off x="3993530" y="3169427"/>
              <a:ext cx="4833243" cy="799774"/>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9" name="Straight Arrow Connector 78">
              <a:extLst>
                <a:ext uri="{FF2B5EF4-FFF2-40B4-BE49-F238E27FC236}">
                  <a16:creationId xmlns:a16="http://schemas.microsoft.com/office/drawing/2014/main" id="{8250E865-025E-43B2-BEA7-67119F421F12}"/>
                </a:ext>
              </a:extLst>
            </p:cNvPr>
            <p:cNvCxnSpPr>
              <a:cxnSpLocks/>
              <a:endCxn id="64" idx="1"/>
            </p:cNvCxnSpPr>
            <p:nvPr/>
          </p:nvCxnSpPr>
          <p:spPr>
            <a:xfrm>
              <a:off x="6010264" y="3522440"/>
              <a:ext cx="801244"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CEB1FF9-E552-48EF-9765-0435DE860D97}"/>
                </a:ext>
              </a:extLst>
            </p:cNvPr>
            <p:cNvCxnSpPr>
              <a:cxnSpLocks/>
              <a:endCxn id="61" idx="1"/>
            </p:cNvCxnSpPr>
            <p:nvPr/>
          </p:nvCxnSpPr>
          <p:spPr>
            <a:xfrm>
              <a:off x="6010264" y="4725404"/>
              <a:ext cx="801245"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F77AB96D-18DF-42AE-9909-86033F615280}"/>
                </a:ext>
              </a:extLst>
            </p:cNvPr>
            <p:cNvGrpSpPr/>
            <p:nvPr/>
          </p:nvGrpSpPr>
          <p:grpSpPr>
            <a:xfrm>
              <a:off x="6315880" y="1018040"/>
              <a:ext cx="248285" cy="269304"/>
              <a:chOff x="6207667" y="1018040"/>
              <a:chExt cx="248285" cy="269304"/>
            </a:xfrm>
          </p:grpSpPr>
          <p:sp>
            <p:nvSpPr>
              <p:cNvPr id="203" name="Rectangle 202">
                <a:extLst>
                  <a:ext uri="{FF2B5EF4-FFF2-40B4-BE49-F238E27FC236}">
                    <a16:creationId xmlns:a16="http://schemas.microsoft.com/office/drawing/2014/main" id="{8769E980-B728-4179-B929-762F59006D87}"/>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2" name="Freeform: Shape 201">
                <a:extLst>
                  <a:ext uri="{FF2B5EF4-FFF2-40B4-BE49-F238E27FC236}">
                    <a16:creationId xmlns:a16="http://schemas.microsoft.com/office/drawing/2014/main" id="{335F4C10-BB17-4FB0-A0ED-798EAD6A9BA5}"/>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DD01DBC5-B5C0-4D0A-9EC8-E08A2CE6EACF}"/>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647E9282-981F-44DB-AD76-0A4B11DE09F2}"/>
                </a:ext>
              </a:extLst>
            </p:cNvPr>
            <p:cNvGrpSpPr/>
            <p:nvPr/>
          </p:nvGrpSpPr>
          <p:grpSpPr>
            <a:xfrm>
              <a:off x="6313706" y="2189351"/>
              <a:ext cx="248285" cy="269304"/>
              <a:chOff x="6207667" y="1018040"/>
              <a:chExt cx="248285" cy="269304"/>
            </a:xfrm>
          </p:grpSpPr>
          <p:sp>
            <p:nvSpPr>
              <p:cNvPr id="210" name="Rectangle 209">
                <a:extLst>
                  <a:ext uri="{FF2B5EF4-FFF2-40B4-BE49-F238E27FC236}">
                    <a16:creationId xmlns:a16="http://schemas.microsoft.com/office/drawing/2014/main" id="{90E54F6F-6A32-4A52-B362-9B2B8680635D}"/>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1" name="Freeform: Shape 210">
                <a:extLst>
                  <a:ext uri="{FF2B5EF4-FFF2-40B4-BE49-F238E27FC236}">
                    <a16:creationId xmlns:a16="http://schemas.microsoft.com/office/drawing/2014/main" id="{1048E32C-4FFE-44B0-AA14-B1EC6E2E919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2" name="Oval 211">
                <a:extLst>
                  <a:ext uri="{FF2B5EF4-FFF2-40B4-BE49-F238E27FC236}">
                    <a16:creationId xmlns:a16="http://schemas.microsoft.com/office/drawing/2014/main" id="{967FE836-FE0E-47E8-99EA-E1BB7C3754B6}"/>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934F03E1-12C7-446C-A917-760580E3EEE6}"/>
                </a:ext>
              </a:extLst>
            </p:cNvPr>
            <p:cNvGrpSpPr/>
            <p:nvPr/>
          </p:nvGrpSpPr>
          <p:grpSpPr>
            <a:xfrm>
              <a:off x="6311583" y="3387788"/>
              <a:ext cx="248285" cy="269304"/>
              <a:chOff x="6207667" y="1018040"/>
              <a:chExt cx="248285" cy="269304"/>
            </a:xfrm>
          </p:grpSpPr>
          <p:sp>
            <p:nvSpPr>
              <p:cNvPr id="214" name="Rectangle 213">
                <a:extLst>
                  <a:ext uri="{FF2B5EF4-FFF2-40B4-BE49-F238E27FC236}">
                    <a16:creationId xmlns:a16="http://schemas.microsoft.com/office/drawing/2014/main" id="{6677D407-D845-4124-B6F8-91FF479D4523}"/>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F6C0F1B9-44B5-4F5D-BB1D-94586B4BC88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6" name="Oval 215">
                <a:extLst>
                  <a:ext uri="{FF2B5EF4-FFF2-40B4-BE49-F238E27FC236}">
                    <a16:creationId xmlns:a16="http://schemas.microsoft.com/office/drawing/2014/main" id="{4A1499AC-C2ED-4BC0-A61E-9959BB46B2C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F029A9A7-B503-4195-A3D0-7B995E1AECAE}"/>
                </a:ext>
              </a:extLst>
            </p:cNvPr>
            <p:cNvGrpSpPr/>
            <p:nvPr/>
          </p:nvGrpSpPr>
          <p:grpSpPr>
            <a:xfrm>
              <a:off x="6310200" y="4589118"/>
              <a:ext cx="248285" cy="269304"/>
              <a:chOff x="6207667" y="1018040"/>
              <a:chExt cx="248285" cy="269304"/>
            </a:xfrm>
          </p:grpSpPr>
          <p:sp>
            <p:nvSpPr>
              <p:cNvPr id="218" name="Rectangle 217">
                <a:extLst>
                  <a:ext uri="{FF2B5EF4-FFF2-40B4-BE49-F238E27FC236}">
                    <a16:creationId xmlns:a16="http://schemas.microsoft.com/office/drawing/2014/main" id="{F834FCDA-F32D-46A6-A7BF-5271B7D1CE65}"/>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9" name="Freeform: Shape 218">
                <a:extLst>
                  <a:ext uri="{FF2B5EF4-FFF2-40B4-BE49-F238E27FC236}">
                    <a16:creationId xmlns:a16="http://schemas.microsoft.com/office/drawing/2014/main" id="{7470C6AD-6AE8-4A93-A41C-B67194DB3E2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0" name="Oval 219">
                <a:extLst>
                  <a:ext uri="{FF2B5EF4-FFF2-40B4-BE49-F238E27FC236}">
                    <a16:creationId xmlns:a16="http://schemas.microsoft.com/office/drawing/2014/main" id="{DCE6ADB1-730A-456E-906F-8D35C3D5599E}"/>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952F875F-98EA-4A3D-B42A-4EC0AD415F7D}"/>
                </a:ext>
              </a:extLst>
            </p:cNvPr>
            <p:cNvGrpSpPr/>
            <p:nvPr/>
          </p:nvGrpSpPr>
          <p:grpSpPr>
            <a:xfrm>
              <a:off x="6320708" y="5852660"/>
              <a:ext cx="248285" cy="269304"/>
              <a:chOff x="6207667" y="1018040"/>
              <a:chExt cx="248285" cy="269304"/>
            </a:xfrm>
          </p:grpSpPr>
          <p:sp>
            <p:nvSpPr>
              <p:cNvPr id="222" name="Rectangle 221">
                <a:extLst>
                  <a:ext uri="{FF2B5EF4-FFF2-40B4-BE49-F238E27FC236}">
                    <a16:creationId xmlns:a16="http://schemas.microsoft.com/office/drawing/2014/main" id="{E9FB6F86-1CF3-4037-A1E3-E358FAD9BEA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Freeform: Shape 222">
                <a:extLst>
                  <a:ext uri="{FF2B5EF4-FFF2-40B4-BE49-F238E27FC236}">
                    <a16:creationId xmlns:a16="http://schemas.microsoft.com/office/drawing/2014/main" id="{99C80AA4-1B8A-4BB3-AFA8-654EB5DB17A2}"/>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E1D11828-7597-4392-972A-ABCCEEB596E9}"/>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7" name="Group 16">
            <a:extLst>
              <a:ext uri="{FF2B5EF4-FFF2-40B4-BE49-F238E27FC236}">
                <a16:creationId xmlns:a16="http://schemas.microsoft.com/office/drawing/2014/main" id="{E2E19910-A7D7-41E6-ADFF-7C930B737921}"/>
              </a:ext>
            </a:extLst>
          </p:cNvPr>
          <p:cNvGrpSpPr/>
          <p:nvPr/>
        </p:nvGrpSpPr>
        <p:grpSpPr>
          <a:xfrm>
            <a:off x="6836292" y="5498679"/>
            <a:ext cx="5012267" cy="859376"/>
            <a:chOff x="6836292" y="5498679"/>
            <a:chExt cx="5012267" cy="859376"/>
          </a:xfrm>
        </p:grpSpPr>
        <p:sp>
          <p:nvSpPr>
            <p:cNvPr id="67" name="Rounded Rectangle 5">
              <a:extLst>
                <a:ext uri="{FF2B5EF4-FFF2-40B4-BE49-F238E27FC236}">
                  <a16:creationId xmlns:a16="http://schemas.microsoft.com/office/drawing/2014/main" id="{EC9DA43C-712B-4138-9E90-66FBFC5ECA90}"/>
                </a:ext>
              </a:extLst>
            </p:cNvPr>
            <p:cNvSpPr/>
            <p:nvPr/>
          </p:nvSpPr>
          <p:spPr bwMode="auto">
            <a:xfrm>
              <a:off x="6836292" y="5498679"/>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Observability</a:t>
              </a:r>
            </a:p>
          </p:txBody>
        </p:sp>
        <p:grpSp>
          <p:nvGrpSpPr>
            <p:cNvPr id="3" name="Group 2">
              <a:extLst>
                <a:ext uri="{FF2B5EF4-FFF2-40B4-BE49-F238E27FC236}">
                  <a16:creationId xmlns:a16="http://schemas.microsoft.com/office/drawing/2014/main" id="{D9512A98-A5A0-4C0A-A3C7-51119B939946}"/>
                </a:ext>
              </a:extLst>
            </p:cNvPr>
            <p:cNvGrpSpPr/>
            <p:nvPr/>
          </p:nvGrpSpPr>
          <p:grpSpPr>
            <a:xfrm>
              <a:off x="8934676" y="5678454"/>
              <a:ext cx="559449" cy="522229"/>
              <a:chOff x="8868001" y="5656229"/>
              <a:chExt cx="559449" cy="522229"/>
            </a:xfrm>
          </p:grpSpPr>
          <p:pic>
            <p:nvPicPr>
              <p:cNvPr id="99" name="Graphic 98">
                <a:extLst>
                  <a:ext uri="{FF2B5EF4-FFF2-40B4-BE49-F238E27FC236}">
                    <a16:creationId xmlns:a16="http://schemas.microsoft.com/office/drawing/2014/main" id="{FE3735D2-F757-4E79-B429-E4F2AE79D7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55722" y="5656229"/>
                <a:ext cx="384006" cy="380666"/>
              </a:xfrm>
              <a:prstGeom prst="rect">
                <a:avLst/>
              </a:prstGeom>
            </p:spPr>
          </p:pic>
          <p:sp>
            <p:nvSpPr>
              <p:cNvPr id="107" name="TextBox 106">
                <a:extLst>
                  <a:ext uri="{FF2B5EF4-FFF2-40B4-BE49-F238E27FC236}">
                    <a16:creationId xmlns:a16="http://schemas.microsoft.com/office/drawing/2014/main" id="{4438F04C-6FB5-49F2-93C9-562802051BF5}"/>
                  </a:ext>
                </a:extLst>
              </p:cNvPr>
              <p:cNvSpPr txBox="1"/>
              <p:nvPr/>
            </p:nvSpPr>
            <p:spPr>
              <a:xfrm>
                <a:off x="8868001" y="6055347"/>
                <a:ext cx="559449"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Prometheus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grpSp>
        <p:grpSp>
          <p:nvGrpSpPr>
            <p:cNvPr id="4" name="Group 3">
              <a:extLst>
                <a:ext uri="{FF2B5EF4-FFF2-40B4-BE49-F238E27FC236}">
                  <a16:creationId xmlns:a16="http://schemas.microsoft.com/office/drawing/2014/main" id="{257AE013-210E-47CC-8316-91FF9FC6E6A0}"/>
                </a:ext>
              </a:extLst>
            </p:cNvPr>
            <p:cNvGrpSpPr/>
            <p:nvPr/>
          </p:nvGrpSpPr>
          <p:grpSpPr>
            <a:xfrm>
              <a:off x="9726255" y="5675078"/>
              <a:ext cx="559448" cy="525820"/>
              <a:chOff x="9768427" y="5652853"/>
              <a:chExt cx="559448" cy="525820"/>
            </a:xfrm>
          </p:grpSpPr>
          <p:pic>
            <p:nvPicPr>
              <p:cNvPr id="101" name="Graphic 100">
                <a:extLst>
                  <a:ext uri="{FF2B5EF4-FFF2-40B4-BE49-F238E27FC236}">
                    <a16:creationId xmlns:a16="http://schemas.microsoft.com/office/drawing/2014/main" id="{1E675E5A-8733-4D51-819C-45735879435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856148" y="5652853"/>
                <a:ext cx="384006" cy="384006"/>
              </a:xfrm>
              <a:prstGeom prst="rect">
                <a:avLst/>
              </a:prstGeom>
            </p:spPr>
          </p:pic>
          <p:sp>
            <p:nvSpPr>
              <p:cNvPr id="109" name="TextBox 108">
                <a:extLst>
                  <a:ext uri="{FF2B5EF4-FFF2-40B4-BE49-F238E27FC236}">
                    <a16:creationId xmlns:a16="http://schemas.microsoft.com/office/drawing/2014/main" id="{2CDE56C7-3D71-4448-94FD-65A9639C004F}"/>
                  </a:ext>
                </a:extLst>
              </p:cNvPr>
              <p:cNvSpPr txBox="1"/>
              <p:nvPr/>
            </p:nvSpPr>
            <p:spPr>
              <a:xfrm>
                <a:off x="9768427" y="6055562"/>
                <a:ext cx="559448"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AppInsights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grpSp>
        <p:grpSp>
          <p:nvGrpSpPr>
            <p:cNvPr id="7" name="Group 6">
              <a:extLst>
                <a:ext uri="{FF2B5EF4-FFF2-40B4-BE49-F238E27FC236}">
                  <a16:creationId xmlns:a16="http://schemas.microsoft.com/office/drawing/2014/main" id="{BB793990-D708-4A4E-8978-FBDFC3506C84}"/>
                </a:ext>
              </a:extLst>
            </p:cNvPr>
            <p:cNvGrpSpPr/>
            <p:nvPr/>
          </p:nvGrpSpPr>
          <p:grpSpPr>
            <a:xfrm>
              <a:off x="11293692" y="5719432"/>
              <a:ext cx="339654" cy="472853"/>
              <a:chOff x="11227017" y="5697207"/>
              <a:chExt cx="339654" cy="472853"/>
            </a:xfrm>
          </p:grpSpPr>
          <p:pic>
            <p:nvPicPr>
              <p:cNvPr id="105" name="Picture 6" descr="See the source image">
                <a:extLst>
                  <a:ext uri="{FF2B5EF4-FFF2-40B4-BE49-F238E27FC236}">
                    <a16:creationId xmlns:a16="http://schemas.microsoft.com/office/drawing/2014/main" id="{1FF7B1E9-88DC-4AE1-A6A7-E41F4B4AB97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27017" y="5697207"/>
                <a:ext cx="339654" cy="339652"/>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a:extLst>
                  <a:ext uri="{FF2B5EF4-FFF2-40B4-BE49-F238E27FC236}">
                    <a16:creationId xmlns:a16="http://schemas.microsoft.com/office/drawing/2014/main" id="{D93F42EF-E54A-4B6D-962A-CFDC912BB9B3}"/>
                  </a:ext>
                </a:extLst>
              </p:cNvPr>
              <p:cNvSpPr txBox="1"/>
              <p:nvPr/>
            </p:nvSpPr>
            <p:spPr>
              <a:xfrm>
                <a:off x="11245360" y="6046949"/>
                <a:ext cx="302968"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Jaeger</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0D2D7AFF-5330-43E2-98D7-5E655F144A3E}"/>
                </a:ext>
              </a:extLst>
            </p:cNvPr>
            <p:cNvGrpSpPr/>
            <p:nvPr/>
          </p:nvGrpSpPr>
          <p:grpSpPr>
            <a:xfrm>
              <a:off x="10517833" y="5752900"/>
              <a:ext cx="543730" cy="437360"/>
              <a:chOff x="10458391" y="5730675"/>
              <a:chExt cx="543730" cy="437360"/>
            </a:xfrm>
          </p:grpSpPr>
          <p:pic>
            <p:nvPicPr>
              <p:cNvPr id="103" name="Picture 16" descr="Image result for Zipkin logo">
                <a:extLst>
                  <a:ext uri="{FF2B5EF4-FFF2-40B4-BE49-F238E27FC236}">
                    <a16:creationId xmlns:a16="http://schemas.microsoft.com/office/drawing/2014/main" id="{9430AC35-0DE4-4274-8AA2-407AC6A292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23933"/>
              <a:stretch/>
            </p:blipFill>
            <p:spPr bwMode="auto">
              <a:xfrm>
                <a:off x="10458391" y="5730675"/>
                <a:ext cx="543730" cy="243969"/>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EB3ECD2-723A-4386-8767-8D9ED88D0754}"/>
                  </a:ext>
                </a:extLst>
              </p:cNvPr>
              <p:cNvSpPr txBox="1"/>
              <p:nvPr/>
            </p:nvSpPr>
            <p:spPr>
              <a:xfrm>
                <a:off x="10584383" y="6044924"/>
                <a:ext cx="291747"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Zipkin</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grpSp>
      </p:grpSp>
      <p:grpSp>
        <p:nvGrpSpPr>
          <p:cNvPr id="74" name="Group 73">
            <a:extLst>
              <a:ext uri="{FF2B5EF4-FFF2-40B4-BE49-F238E27FC236}">
                <a16:creationId xmlns:a16="http://schemas.microsoft.com/office/drawing/2014/main" id="{EA79EEF5-F65F-4EF7-8184-B71DF2F938C8}"/>
              </a:ext>
            </a:extLst>
          </p:cNvPr>
          <p:cNvGrpSpPr/>
          <p:nvPr/>
        </p:nvGrpSpPr>
        <p:grpSpPr>
          <a:xfrm>
            <a:off x="6811508" y="3092752"/>
            <a:ext cx="5012267" cy="859376"/>
            <a:chOff x="6811508" y="3092752"/>
            <a:chExt cx="5012267" cy="859376"/>
          </a:xfrm>
        </p:grpSpPr>
        <p:sp>
          <p:nvSpPr>
            <p:cNvPr id="64" name="Rounded Rectangle 5">
              <a:extLst>
                <a:ext uri="{FF2B5EF4-FFF2-40B4-BE49-F238E27FC236}">
                  <a16:creationId xmlns:a16="http://schemas.microsoft.com/office/drawing/2014/main" id="{70D8D577-D96F-46A7-80CE-77594673C8E2}"/>
                </a:ext>
              </a:extLst>
            </p:cNvPr>
            <p:cNvSpPr/>
            <p:nvPr/>
          </p:nvSpPr>
          <p:spPr bwMode="auto">
            <a:xfrm>
              <a:off x="6811508" y="3092752"/>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&amp; Triggers</a:t>
              </a:r>
            </a:p>
          </p:txBody>
        </p:sp>
        <p:grpSp>
          <p:nvGrpSpPr>
            <p:cNvPr id="66" name="Group 65">
              <a:extLst>
                <a:ext uri="{FF2B5EF4-FFF2-40B4-BE49-F238E27FC236}">
                  <a16:creationId xmlns:a16="http://schemas.microsoft.com/office/drawing/2014/main" id="{C2345973-8372-47C6-9A8F-EEEBA544F412}"/>
                </a:ext>
              </a:extLst>
            </p:cNvPr>
            <p:cNvGrpSpPr/>
            <p:nvPr/>
          </p:nvGrpSpPr>
          <p:grpSpPr>
            <a:xfrm>
              <a:off x="8620045" y="3226954"/>
              <a:ext cx="2903730" cy="613561"/>
              <a:chOff x="8620045" y="3226954"/>
              <a:chExt cx="2903730" cy="613561"/>
            </a:xfrm>
          </p:grpSpPr>
          <p:grpSp>
            <p:nvGrpSpPr>
              <p:cNvPr id="56" name="Group 55">
                <a:extLst>
                  <a:ext uri="{FF2B5EF4-FFF2-40B4-BE49-F238E27FC236}">
                    <a16:creationId xmlns:a16="http://schemas.microsoft.com/office/drawing/2014/main" id="{0D4A44D5-64CC-41B9-A1BF-3F2B7E9A507A}"/>
                  </a:ext>
                </a:extLst>
              </p:cNvPr>
              <p:cNvGrpSpPr/>
              <p:nvPr/>
            </p:nvGrpSpPr>
            <p:grpSpPr>
              <a:xfrm>
                <a:off x="9951671" y="3226954"/>
                <a:ext cx="362279" cy="613302"/>
                <a:chOff x="11187129" y="3284711"/>
                <a:chExt cx="362279" cy="613302"/>
              </a:xfrm>
            </p:grpSpPr>
            <p:sp>
              <p:nvSpPr>
                <p:cNvPr id="139" name="TextBox 138">
                  <a:extLst>
                    <a:ext uri="{FF2B5EF4-FFF2-40B4-BE49-F238E27FC236}">
                      <a16:creationId xmlns:a16="http://schemas.microsoft.com/office/drawing/2014/main" id="{1CE745F1-EB1D-490E-8078-61FDD75A3066}"/>
                    </a:ext>
                  </a:extLst>
                </p:cNvPr>
                <p:cNvSpPr txBox="1"/>
                <p:nvPr/>
              </p:nvSpPr>
              <p:spPr>
                <a:xfrm>
                  <a:off x="11187129" y="3651792"/>
                  <a:ext cx="362279"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Storage</a:t>
                  </a:r>
                </a:p>
              </p:txBody>
            </p:sp>
            <p:pic>
              <p:nvPicPr>
                <p:cNvPr id="143" name="Picture 142">
                  <a:extLst>
                    <a:ext uri="{FF2B5EF4-FFF2-40B4-BE49-F238E27FC236}">
                      <a16:creationId xmlns:a16="http://schemas.microsoft.com/office/drawing/2014/main" id="{12CF7F76-5FC7-46DE-949C-6798A67F45A0}"/>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192077" y="3284711"/>
                  <a:ext cx="352382" cy="352382"/>
                </a:xfrm>
                <a:prstGeom prst="rect">
                  <a:avLst/>
                </a:prstGeom>
              </p:spPr>
            </p:pic>
          </p:grpSp>
          <p:grpSp>
            <p:nvGrpSpPr>
              <p:cNvPr id="54" name="Group 53">
                <a:extLst>
                  <a:ext uri="{FF2B5EF4-FFF2-40B4-BE49-F238E27FC236}">
                    <a16:creationId xmlns:a16="http://schemas.microsoft.com/office/drawing/2014/main" id="{3279A205-5FF7-4075-BEA9-881339A6970C}"/>
                  </a:ext>
                </a:extLst>
              </p:cNvPr>
              <p:cNvGrpSpPr/>
              <p:nvPr/>
            </p:nvGrpSpPr>
            <p:grpSpPr>
              <a:xfrm>
                <a:off x="8620045" y="3239575"/>
                <a:ext cx="332230" cy="600940"/>
                <a:chOff x="10569145" y="3297073"/>
                <a:chExt cx="332230" cy="600940"/>
              </a:xfrm>
            </p:grpSpPr>
            <p:pic>
              <p:nvPicPr>
                <p:cNvPr id="141" name="Picture 140">
                  <a:extLst>
                    <a:ext uri="{FF2B5EF4-FFF2-40B4-BE49-F238E27FC236}">
                      <a16:creationId xmlns:a16="http://schemas.microsoft.com/office/drawing/2014/main" id="{D304FFDA-FB98-40BE-BB79-8EDDA635F76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569145" y="3297073"/>
                  <a:ext cx="332230" cy="332230"/>
                </a:xfrm>
                <a:prstGeom prst="rect">
                  <a:avLst/>
                </a:prstGeom>
              </p:spPr>
            </p:pic>
            <p:sp>
              <p:nvSpPr>
                <p:cNvPr id="145" name="TextBox 144">
                  <a:extLst>
                    <a:ext uri="{FF2B5EF4-FFF2-40B4-BE49-F238E27FC236}">
                      <a16:creationId xmlns:a16="http://schemas.microsoft.com/office/drawing/2014/main" id="{24166F4C-4836-4D2B-AD61-C5418D406349}"/>
                    </a:ext>
                  </a:extLst>
                </p:cNvPr>
                <p:cNvSpPr txBox="1"/>
                <p:nvPr/>
              </p:nvSpPr>
              <p:spPr>
                <a:xfrm>
                  <a:off x="10623049" y="3651792"/>
                  <a:ext cx="22442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S3</a:t>
                  </a:r>
                </a:p>
              </p:txBody>
            </p:sp>
          </p:grpSp>
          <p:grpSp>
            <p:nvGrpSpPr>
              <p:cNvPr id="53" name="Group 52">
                <a:extLst>
                  <a:ext uri="{FF2B5EF4-FFF2-40B4-BE49-F238E27FC236}">
                    <a16:creationId xmlns:a16="http://schemas.microsoft.com/office/drawing/2014/main" id="{193A384D-F456-4DAA-8B07-F2B158195160}"/>
                  </a:ext>
                </a:extLst>
              </p:cNvPr>
              <p:cNvGrpSpPr/>
              <p:nvPr/>
            </p:nvGrpSpPr>
            <p:grpSpPr>
              <a:xfrm>
                <a:off x="11265691" y="3251345"/>
                <a:ext cx="258084" cy="558399"/>
                <a:chOff x="10013624" y="3278059"/>
                <a:chExt cx="258084" cy="558399"/>
              </a:xfrm>
            </p:grpSpPr>
            <p:sp>
              <p:nvSpPr>
                <p:cNvPr id="149" name="TextBox 148">
                  <a:extLst>
                    <a:ext uri="{FF2B5EF4-FFF2-40B4-BE49-F238E27FC236}">
                      <a16:creationId xmlns:a16="http://schemas.microsoft.com/office/drawing/2014/main" id="{C42BEF3E-283A-4302-8483-07EF5F2957EF}"/>
                    </a:ext>
                  </a:extLst>
                </p:cNvPr>
                <p:cNvSpPr txBox="1"/>
                <p:nvPr/>
              </p:nvSpPr>
              <p:spPr>
                <a:xfrm>
                  <a:off x="10013624" y="3713347"/>
                  <a:ext cx="258084"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Kafka</a:t>
                  </a:r>
                </a:p>
              </p:txBody>
            </p:sp>
            <p:pic>
              <p:nvPicPr>
                <p:cNvPr id="151" name="Picture 150" descr="A close up of a logo&#10;&#10;Description automatically generated">
                  <a:extLst>
                    <a:ext uri="{FF2B5EF4-FFF2-40B4-BE49-F238E27FC236}">
                      <a16:creationId xmlns:a16="http://schemas.microsoft.com/office/drawing/2014/main" id="{85564CD7-D928-462D-9C5A-604A62817917}"/>
                    </a:ext>
                  </a:extLst>
                </p:cNvPr>
                <p:cNvPicPr>
                  <a:picLocks noChangeAspect="1"/>
                </p:cNvPicPr>
                <p:nvPr/>
              </p:nvPicPr>
              <p:blipFill>
                <a:blip r:embed="rId1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0037286" y="3278059"/>
                  <a:ext cx="210761" cy="342135"/>
                </a:xfrm>
                <a:prstGeom prst="rect">
                  <a:avLst/>
                </a:prstGeom>
              </p:spPr>
            </p:pic>
          </p:grpSp>
          <p:grpSp>
            <p:nvGrpSpPr>
              <p:cNvPr id="51" name="Group 50">
                <a:extLst>
                  <a:ext uri="{FF2B5EF4-FFF2-40B4-BE49-F238E27FC236}">
                    <a16:creationId xmlns:a16="http://schemas.microsoft.com/office/drawing/2014/main" id="{0F016EDF-F003-4DA9-9564-5871D75CEB14}"/>
                  </a:ext>
                </a:extLst>
              </p:cNvPr>
              <p:cNvGrpSpPr/>
              <p:nvPr/>
            </p:nvGrpSpPr>
            <p:grpSpPr>
              <a:xfrm>
                <a:off x="9271327" y="3231132"/>
                <a:ext cx="362279" cy="601615"/>
                <a:chOff x="9403298" y="3296398"/>
                <a:chExt cx="362279" cy="601615"/>
              </a:xfrm>
            </p:grpSpPr>
            <p:sp>
              <p:nvSpPr>
                <p:cNvPr id="147" name="TextBox 146">
                  <a:extLst>
                    <a:ext uri="{FF2B5EF4-FFF2-40B4-BE49-F238E27FC236}">
                      <a16:creationId xmlns:a16="http://schemas.microsoft.com/office/drawing/2014/main" id="{B27D6BAC-7C80-47B0-A143-22DA596F50C7}"/>
                    </a:ext>
                  </a:extLst>
                </p:cNvPr>
                <p:cNvSpPr txBox="1"/>
                <p:nvPr/>
              </p:nvSpPr>
              <p:spPr>
                <a:xfrm>
                  <a:off x="9403298" y="3651792"/>
                  <a:ext cx="362279"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Storage</a:t>
                  </a:r>
                </a:p>
              </p:txBody>
            </p:sp>
            <p:pic>
              <p:nvPicPr>
                <p:cNvPr id="153" name="Graphic 152">
                  <a:extLst>
                    <a:ext uri="{FF2B5EF4-FFF2-40B4-BE49-F238E27FC236}">
                      <a16:creationId xmlns:a16="http://schemas.microsoft.com/office/drawing/2014/main" id="{BDC0189B-CA7B-48FB-9DD9-06FF4160F71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9418110" y="3296398"/>
                  <a:ext cx="332652" cy="332652"/>
                </a:xfrm>
                <a:prstGeom prst="rect">
                  <a:avLst/>
                </a:prstGeom>
              </p:spPr>
            </p:pic>
          </p:grpSp>
          <p:grpSp>
            <p:nvGrpSpPr>
              <p:cNvPr id="49" name="Group 48">
                <a:extLst>
                  <a:ext uri="{FF2B5EF4-FFF2-40B4-BE49-F238E27FC236}">
                    <a16:creationId xmlns:a16="http://schemas.microsoft.com/office/drawing/2014/main" id="{E22713F9-CDBD-4F70-B1CC-44B7B2FD480E}"/>
                  </a:ext>
                </a:extLst>
              </p:cNvPr>
              <p:cNvGrpSpPr/>
              <p:nvPr/>
            </p:nvGrpSpPr>
            <p:grpSpPr>
              <a:xfrm>
                <a:off x="10568255" y="3256851"/>
                <a:ext cx="442189" cy="538873"/>
                <a:chOff x="8698105" y="3297585"/>
                <a:chExt cx="442189" cy="538873"/>
              </a:xfrm>
            </p:grpSpPr>
            <p:pic>
              <p:nvPicPr>
                <p:cNvPr id="155" name="Picture 6">
                  <a:extLst>
                    <a:ext uri="{FF2B5EF4-FFF2-40B4-BE49-F238E27FC236}">
                      <a16:creationId xmlns:a16="http://schemas.microsoft.com/office/drawing/2014/main" id="{66188ED1-6276-4152-8AD9-44EA8298602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p:blipFill>
              <p:spPr bwMode="auto">
                <a:xfrm>
                  <a:off x="8698105" y="3297585"/>
                  <a:ext cx="442189" cy="331465"/>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14D424BE-DF5D-4031-B2A9-F8F74F704FC9}"/>
                    </a:ext>
                  </a:extLst>
                </p:cNvPr>
                <p:cNvSpPr txBox="1"/>
                <p:nvPr/>
              </p:nvSpPr>
              <p:spPr>
                <a:xfrm>
                  <a:off x="8781341" y="3713347"/>
                  <a:ext cx="275717"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Twilio</a:t>
                  </a:r>
                </a:p>
              </p:txBody>
            </p:sp>
          </p:grpSp>
        </p:grpSp>
      </p:grpSp>
      <p:sp>
        <p:nvSpPr>
          <p:cNvPr id="32" name="TextBox 31">
            <a:extLst>
              <a:ext uri="{FF2B5EF4-FFF2-40B4-BE49-F238E27FC236}">
                <a16:creationId xmlns:a16="http://schemas.microsoft.com/office/drawing/2014/main" id="{4A5365AC-F178-4D87-B05E-2E9E7872B190}"/>
              </a:ext>
            </a:extLst>
          </p:cNvPr>
          <p:cNvSpPr txBox="1"/>
          <p:nvPr/>
        </p:nvSpPr>
        <p:spPr>
          <a:xfrm>
            <a:off x="1012779" y="4265958"/>
            <a:ext cx="4756439" cy="184665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Swappable YAML files with</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resource connection details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Over </a:t>
            </a:r>
            <a:r>
              <a:rPr lang="en-US" sz="2000"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90</a:t>
            </a: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 components available</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Create components for your resource at: github.com/dapr/components-</a:t>
            </a:r>
            <a:r>
              <a:rPr kumimoji="0" lang="en-US"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rPr>
              <a:t>contrib</a:t>
            </a: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60" name="Group 59">
            <a:extLst>
              <a:ext uri="{FF2B5EF4-FFF2-40B4-BE49-F238E27FC236}">
                <a16:creationId xmlns:a16="http://schemas.microsoft.com/office/drawing/2014/main" id="{4C7CFEA0-F4B2-4369-8F02-5482D762BDA0}"/>
              </a:ext>
            </a:extLst>
          </p:cNvPr>
          <p:cNvGrpSpPr/>
          <p:nvPr/>
        </p:nvGrpSpPr>
        <p:grpSpPr>
          <a:xfrm>
            <a:off x="6836292" y="686824"/>
            <a:ext cx="5012267" cy="859376"/>
            <a:chOff x="6836292" y="686824"/>
            <a:chExt cx="5012267" cy="859376"/>
          </a:xfrm>
        </p:grpSpPr>
        <p:sp>
          <p:nvSpPr>
            <p:cNvPr id="55" name="Rounded Rectangle 5">
              <a:extLst>
                <a:ext uri="{FF2B5EF4-FFF2-40B4-BE49-F238E27FC236}">
                  <a16:creationId xmlns:a16="http://schemas.microsoft.com/office/drawing/2014/main" id="{C15A04B3-F812-4F59-B12D-A6F2BD8C156D}"/>
                </a:ext>
              </a:extLst>
            </p:cNvPr>
            <p:cNvSpPr/>
            <p:nvPr/>
          </p:nvSpPr>
          <p:spPr bwMode="auto">
            <a:xfrm>
              <a:off x="6836292" y="686824"/>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State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Stores</a:t>
              </a:r>
            </a:p>
          </p:txBody>
        </p:sp>
        <p:grpSp>
          <p:nvGrpSpPr>
            <p:cNvPr id="16" name="Group 15">
              <a:extLst>
                <a:ext uri="{FF2B5EF4-FFF2-40B4-BE49-F238E27FC236}">
                  <a16:creationId xmlns:a16="http://schemas.microsoft.com/office/drawing/2014/main" id="{4DBD393E-3B3B-42C8-AC7A-0A7920EC0277}"/>
                </a:ext>
              </a:extLst>
            </p:cNvPr>
            <p:cNvGrpSpPr/>
            <p:nvPr/>
          </p:nvGrpSpPr>
          <p:grpSpPr>
            <a:xfrm>
              <a:off x="9939647" y="826412"/>
              <a:ext cx="386324" cy="539799"/>
              <a:chOff x="11026596" y="891566"/>
              <a:chExt cx="386324" cy="539799"/>
            </a:xfrm>
          </p:grpSpPr>
          <p:pic>
            <p:nvPicPr>
              <p:cNvPr id="125" name="Picture 4">
                <a:extLst>
                  <a:ext uri="{FF2B5EF4-FFF2-40B4-BE49-F238E27FC236}">
                    <a16:creationId xmlns:a16="http://schemas.microsoft.com/office/drawing/2014/main" id="{DD95BE5B-92FA-49E2-9E51-148F55403CA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6148" r="6148"/>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EF45D9A5-A482-473A-95B4-C15E8290F9C4}"/>
                  </a:ext>
                </a:extLst>
              </p:cNvPr>
              <p:cNvSpPr txBox="1"/>
              <p:nvPr/>
            </p:nvSpPr>
            <p:spPr>
              <a:xfrm>
                <a:off x="11026596" y="1308254"/>
                <a:ext cx="386324"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Firebase</a:t>
                </a:r>
              </a:p>
            </p:txBody>
          </p:sp>
        </p:grpSp>
        <p:grpSp>
          <p:nvGrpSpPr>
            <p:cNvPr id="14" name="Group 13">
              <a:extLst>
                <a:ext uri="{FF2B5EF4-FFF2-40B4-BE49-F238E27FC236}">
                  <a16:creationId xmlns:a16="http://schemas.microsoft.com/office/drawing/2014/main" id="{1DDE530A-4BC7-4E35-822D-31855BCEBE00}"/>
                </a:ext>
              </a:extLst>
            </p:cNvPr>
            <p:cNvGrpSpPr/>
            <p:nvPr/>
          </p:nvGrpSpPr>
          <p:grpSpPr>
            <a:xfrm>
              <a:off x="11158290" y="896990"/>
              <a:ext cx="472886" cy="474510"/>
              <a:chOff x="10350308" y="956855"/>
              <a:chExt cx="472886" cy="474510"/>
            </a:xfrm>
          </p:grpSpPr>
          <p:pic>
            <p:nvPicPr>
              <p:cNvPr id="123" name="Picture 12" descr="Image result for Cassandra Logo">
                <a:extLst>
                  <a:ext uri="{FF2B5EF4-FFF2-40B4-BE49-F238E27FC236}">
                    <a16:creationId xmlns:a16="http://schemas.microsoft.com/office/drawing/2014/main" id="{0186462B-06CB-4AD4-BE1E-821C81CF6152}"/>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b="23122"/>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03CDD855-79BF-4BBF-83F9-4CED3DECDD1D}"/>
                  </a:ext>
                </a:extLst>
              </p:cNvPr>
              <p:cNvSpPr txBox="1"/>
              <p:nvPr/>
            </p:nvSpPr>
            <p:spPr>
              <a:xfrm>
                <a:off x="10350308" y="1308254"/>
                <a:ext cx="472886"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Cassandra</a:t>
                </a:r>
              </a:p>
            </p:txBody>
          </p:sp>
        </p:grpSp>
        <p:grpSp>
          <p:nvGrpSpPr>
            <p:cNvPr id="13" name="Group 12">
              <a:extLst>
                <a:ext uri="{FF2B5EF4-FFF2-40B4-BE49-F238E27FC236}">
                  <a16:creationId xmlns:a16="http://schemas.microsoft.com/office/drawing/2014/main" id="{9A103AE1-D2A5-4715-92BA-84F0724DEA48}"/>
                </a:ext>
              </a:extLst>
            </p:cNvPr>
            <p:cNvGrpSpPr/>
            <p:nvPr/>
          </p:nvGrpSpPr>
          <p:grpSpPr>
            <a:xfrm>
              <a:off x="10628977" y="894032"/>
              <a:ext cx="320745" cy="477468"/>
              <a:chOff x="9821876" y="953897"/>
              <a:chExt cx="320745" cy="477468"/>
            </a:xfrm>
          </p:grpSpPr>
          <p:pic>
            <p:nvPicPr>
              <p:cNvPr id="113" name="Picture 112">
                <a:extLst>
                  <a:ext uri="{FF2B5EF4-FFF2-40B4-BE49-F238E27FC236}">
                    <a16:creationId xmlns:a16="http://schemas.microsoft.com/office/drawing/2014/main" id="{0326315F-9783-4E5C-B75A-3B4DAE6DC60F}"/>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9821876" y="953897"/>
                <a:ext cx="320745" cy="268531"/>
              </a:xfrm>
              <a:prstGeom prst="rect">
                <a:avLst/>
              </a:prstGeom>
            </p:spPr>
          </p:pic>
          <p:sp>
            <p:nvSpPr>
              <p:cNvPr id="36" name="TextBox 35">
                <a:extLst>
                  <a:ext uri="{FF2B5EF4-FFF2-40B4-BE49-F238E27FC236}">
                    <a16:creationId xmlns:a16="http://schemas.microsoft.com/office/drawing/2014/main" id="{B4F4C6DD-4493-419A-A72B-F81DADA818CD}"/>
                  </a:ext>
                </a:extLst>
              </p:cNvPr>
              <p:cNvSpPr txBox="1"/>
              <p:nvPr/>
            </p:nvSpPr>
            <p:spPr>
              <a:xfrm>
                <a:off x="9855611" y="1308254"/>
                <a:ext cx="253275"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Redis</a:t>
                </a:r>
              </a:p>
            </p:txBody>
          </p:sp>
        </p:grpSp>
        <p:grpSp>
          <p:nvGrpSpPr>
            <p:cNvPr id="12" name="Group 11">
              <a:extLst>
                <a:ext uri="{FF2B5EF4-FFF2-40B4-BE49-F238E27FC236}">
                  <a16:creationId xmlns:a16="http://schemas.microsoft.com/office/drawing/2014/main" id="{691B26D0-03FF-41C0-867E-40493A1C6F5E}"/>
                </a:ext>
              </a:extLst>
            </p:cNvPr>
            <p:cNvGrpSpPr/>
            <p:nvPr/>
          </p:nvGrpSpPr>
          <p:grpSpPr>
            <a:xfrm>
              <a:off x="9200792" y="832837"/>
              <a:ext cx="503344" cy="595242"/>
              <a:chOff x="9184255" y="897678"/>
              <a:chExt cx="503344" cy="595242"/>
            </a:xfrm>
          </p:grpSpPr>
          <p:pic>
            <p:nvPicPr>
              <p:cNvPr id="121" name="Graphic 120">
                <a:extLst>
                  <a:ext uri="{FF2B5EF4-FFF2-40B4-BE49-F238E27FC236}">
                    <a16:creationId xmlns:a16="http://schemas.microsoft.com/office/drawing/2014/main" id="{393CC312-6026-4739-A4EA-D3E1A9B7280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70832" y="897678"/>
                <a:ext cx="330190" cy="330190"/>
              </a:xfrm>
              <a:prstGeom prst="rect">
                <a:avLst/>
              </a:prstGeom>
            </p:spPr>
          </p:pic>
          <p:sp>
            <p:nvSpPr>
              <p:cNvPr id="37" name="TextBox 36">
                <a:extLst>
                  <a:ext uri="{FF2B5EF4-FFF2-40B4-BE49-F238E27FC236}">
                    <a16:creationId xmlns:a16="http://schemas.microsoft.com/office/drawing/2014/main" id="{63FE216E-29BD-4D8D-88CF-186AE99E7DD6}"/>
                  </a:ext>
                </a:extLst>
              </p:cNvPr>
              <p:cNvSpPr txBox="1"/>
              <p:nvPr/>
            </p:nvSpPr>
            <p:spPr>
              <a:xfrm>
                <a:off x="9184255" y="1246699"/>
                <a:ext cx="503344"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CosmosDB</a:t>
                </a:r>
              </a:p>
            </p:txBody>
          </p:sp>
        </p:grpSp>
        <p:grpSp>
          <p:nvGrpSpPr>
            <p:cNvPr id="11" name="Group 10">
              <a:extLst>
                <a:ext uri="{FF2B5EF4-FFF2-40B4-BE49-F238E27FC236}">
                  <a16:creationId xmlns:a16="http://schemas.microsoft.com/office/drawing/2014/main" id="{3FEB3128-2D9D-45E7-B1D6-3EA81265A3CB}"/>
                </a:ext>
              </a:extLst>
            </p:cNvPr>
            <p:cNvGrpSpPr/>
            <p:nvPr/>
          </p:nvGrpSpPr>
          <p:grpSpPr>
            <a:xfrm>
              <a:off x="8522467" y="841797"/>
              <a:ext cx="527388" cy="592591"/>
              <a:chOff x="8506996" y="900329"/>
              <a:chExt cx="527388" cy="592591"/>
            </a:xfrm>
          </p:grpSpPr>
          <p:pic>
            <p:nvPicPr>
              <p:cNvPr id="115" name="Picture 114">
                <a:extLst>
                  <a:ext uri="{FF2B5EF4-FFF2-40B4-BE49-F238E27FC236}">
                    <a16:creationId xmlns:a16="http://schemas.microsoft.com/office/drawing/2014/main" id="{2C018343-3ABC-4B32-9DB7-57245B7DD4F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8604473" y="900329"/>
                <a:ext cx="332433" cy="332433"/>
              </a:xfrm>
              <a:prstGeom prst="rect">
                <a:avLst/>
              </a:prstGeom>
            </p:spPr>
          </p:pic>
          <p:sp>
            <p:nvSpPr>
              <p:cNvPr id="38" name="TextBox 37">
                <a:extLst>
                  <a:ext uri="{FF2B5EF4-FFF2-40B4-BE49-F238E27FC236}">
                    <a16:creationId xmlns:a16="http://schemas.microsoft.com/office/drawing/2014/main" id="{9E17F8C9-66A3-4F02-8B09-E1BEF25C0E54}"/>
                  </a:ext>
                </a:extLst>
              </p:cNvPr>
              <p:cNvSpPr txBox="1"/>
              <p:nvPr/>
            </p:nvSpPr>
            <p:spPr>
              <a:xfrm>
                <a:off x="8506996" y="1246699"/>
                <a:ext cx="527388"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DynamoDB</a:t>
                </a:r>
              </a:p>
            </p:txBody>
          </p:sp>
        </p:grpSp>
      </p:grpSp>
      <p:grpSp>
        <p:nvGrpSpPr>
          <p:cNvPr id="75" name="Group 74">
            <a:extLst>
              <a:ext uri="{FF2B5EF4-FFF2-40B4-BE49-F238E27FC236}">
                <a16:creationId xmlns:a16="http://schemas.microsoft.com/office/drawing/2014/main" id="{D91F7E06-D1CD-455C-B8CF-6475941BC921}"/>
              </a:ext>
            </a:extLst>
          </p:cNvPr>
          <p:cNvGrpSpPr/>
          <p:nvPr/>
        </p:nvGrpSpPr>
        <p:grpSpPr>
          <a:xfrm>
            <a:off x="6811509" y="4295716"/>
            <a:ext cx="5012267" cy="859376"/>
            <a:chOff x="6811509" y="4295716"/>
            <a:chExt cx="5012267" cy="859376"/>
          </a:xfrm>
        </p:grpSpPr>
        <p:sp>
          <p:nvSpPr>
            <p:cNvPr id="61" name="Rounded Rectangle 5">
              <a:extLst>
                <a:ext uri="{FF2B5EF4-FFF2-40B4-BE49-F238E27FC236}">
                  <a16:creationId xmlns:a16="http://schemas.microsoft.com/office/drawing/2014/main" id="{91EF0E93-2119-4C36-9A1D-A8D6FC7E83E1}"/>
                </a:ext>
              </a:extLst>
            </p:cNvPr>
            <p:cNvSpPr/>
            <p:nvPr/>
          </p:nvSpPr>
          <p:spPr bwMode="auto">
            <a:xfrm>
              <a:off x="6811509" y="4295716"/>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Secret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Stores</a:t>
              </a:r>
            </a:p>
          </p:txBody>
        </p:sp>
        <p:grpSp>
          <p:nvGrpSpPr>
            <p:cNvPr id="28" name="Group 27">
              <a:extLst>
                <a:ext uri="{FF2B5EF4-FFF2-40B4-BE49-F238E27FC236}">
                  <a16:creationId xmlns:a16="http://schemas.microsoft.com/office/drawing/2014/main" id="{70B7984F-5ACE-4CF4-9943-E26347AE7968}"/>
                </a:ext>
              </a:extLst>
            </p:cNvPr>
            <p:cNvGrpSpPr/>
            <p:nvPr/>
          </p:nvGrpSpPr>
          <p:grpSpPr>
            <a:xfrm>
              <a:off x="8397432" y="4433548"/>
              <a:ext cx="777457" cy="634256"/>
              <a:chOff x="8397432" y="4433548"/>
              <a:chExt cx="777457" cy="634256"/>
            </a:xfrm>
          </p:grpSpPr>
          <p:sp>
            <p:nvSpPr>
              <p:cNvPr id="46" name="TextBox 45">
                <a:extLst>
                  <a:ext uri="{FF2B5EF4-FFF2-40B4-BE49-F238E27FC236}">
                    <a16:creationId xmlns:a16="http://schemas.microsoft.com/office/drawing/2014/main" id="{62DE5FA3-6475-49FB-A407-5FB0A7E5286F}"/>
                  </a:ext>
                </a:extLst>
              </p:cNvPr>
              <p:cNvSpPr txBox="1"/>
              <p:nvPr/>
            </p:nvSpPr>
            <p:spPr>
              <a:xfrm>
                <a:off x="8397432" y="4821583"/>
                <a:ext cx="777457"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Secrets Manager</a:t>
                </a:r>
              </a:p>
            </p:txBody>
          </p:sp>
          <p:pic>
            <p:nvPicPr>
              <p:cNvPr id="48" name="Graphic 47">
                <a:extLst>
                  <a:ext uri="{FF2B5EF4-FFF2-40B4-BE49-F238E27FC236}">
                    <a16:creationId xmlns:a16="http://schemas.microsoft.com/office/drawing/2014/main" id="{858372BD-C872-4442-A4E5-6C32C5CB63D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622082" y="4433548"/>
                <a:ext cx="328156" cy="328156"/>
              </a:xfrm>
              <a:prstGeom prst="rect">
                <a:avLst/>
              </a:prstGeom>
            </p:spPr>
          </p:pic>
        </p:grpSp>
        <p:grpSp>
          <p:nvGrpSpPr>
            <p:cNvPr id="30" name="Group 29">
              <a:extLst>
                <a:ext uri="{FF2B5EF4-FFF2-40B4-BE49-F238E27FC236}">
                  <a16:creationId xmlns:a16="http://schemas.microsoft.com/office/drawing/2014/main" id="{D5FD72F7-9125-4B06-8E60-8E0AC5538FB1}"/>
                </a:ext>
              </a:extLst>
            </p:cNvPr>
            <p:cNvGrpSpPr/>
            <p:nvPr/>
          </p:nvGrpSpPr>
          <p:grpSpPr>
            <a:xfrm>
              <a:off x="9246478" y="4430073"/>
              <a:ext cx="411972" cy="637731"/>
              <a:chOff x="9245411" y="4430073"/>
              <a:chExt cx="411972" cy="637731"/>
            </a:xfrm>
          </p:grpSpPr>
          <p:sp>
            <p:nvSpPr>
              <p:cNvPr id="45" name="TextBox 44">
                <a:extLst>
                  <a:ext uri="{FF2B5EF4-FFF2-40B4-BE49-F238E27FC236}">
                    <a16:creationId xmlns:a16="http://schemas.microsoft.com/office/drawing/2014/main" id="{B74C699E-36C8-4797-BDEA-D1A20C6E411B}"/>
                  </a:ext>
                </a:extLst>
              </p:cNvPr>
              <p:cNvSpPr txBox="1"/>
              <p:nvPr/>
            </p:nvSpPr>
            <p:spPr>
              <a:xfrm>
                <a:off x="9245411" y="4821583"/>
                <a:ext cx="411972"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KeyVault</a:t>
                </a:r>
              </a:p>
            </p:txBody>
          </p:sp>
          <p:pic>
            <p:nvPicPr>
              <p:cNvPr id="50" name="Graphic 49">
                <a:extLst>
                  <a:ext uri="{FF2B5EF4-FFF2-40B4-BE49-F238E27FC236}">
                    <a16:creationId xmlns:a16="http://schemas.microsoft.com/office/drawing/2014/main" id="{444F91B1-CB88-4F6C-B9E9-4202478A40E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277675" y="4430073"/>
                <a:ext cx="347444" cy="347444"/>
              </a:xfrm>
              <a:prstGeom prst="rect">
                <a:avLst/>
              </a:prstGeom>
            </p:spPr>
          </p:pic>
        </p:grpSp>
        <p:grpSp>
          <p:nvGrpSpPr>
            <p:cNvPr id="31" name="Group 30">
              <a:extLst>
                <a:ext uri="{FF2B5EF4-FFF2-40B4-BE49-F238E27FC236}">
                  <a16:creationId xmlns:a16="http://schemas.microsoft.com/office/drawing/2014/main" id="{13C9F317-4E64-409D-951F-407A74B9D00F}"/>
                </a:ext>
              </a:extLst>
            </p:cNvPr>
            <p:cNvGrpSpPr/>
            <p:nvPr/>
          </p:nvGrpSpPr>
          <p:grpSpPr>
            <a:xfrm>
              <a:off x="9766523" y="4399211"/>
              <a:ext cx="732573" cy="668593"/>
              <a:chOff x="9643345" y="4399211"/>
              <a:chExt cx="732573" cy="668593"/>
            </a:xfrm>
          </p:grpSpPr>
          <p:sp>
            <p:nvSpPr>
              <p:cNvPr id="44" name="TextBox 43">
                <a:extLst>
                  <a:ext uri="{FF2B5EF4-FFF2-40B4-BE49-F238E27FC236}">
                    <a16:creationId xmlns:a16="http://schemas.microsoft.com/office/drawing/2014/main" id="{11D9827C-EF20-4847-926C-934D91CAB5CB}"/>
                  </a:ext>
                </a:extLst>
              </p:cNvPr>
              <p:cNvSpPr txBox="1"/>
              <p:nvPr/>
            </p:nvSpPr>
            <p:spPr>
              <a:xfrm>
                <a:off x="9643345" y="4821583"/>
                <a:ext cx="732573"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Secret Manager</a:t>
                </a:r>
              </a:p>
            </p:txBody>
          </p:sp>
          <p:pic>
            <p:nvPicPr>
              <p:cNvPr id="10242" name="Picture 2">
                <a:extLst>
                  <a:ext uri="{FF2B5EF4-FFF2-40B4-BE49-F238E27FC236}">
                    <a16:creationId xmlns:a16="http://schemas.microsoft.com/office/drawing/2014/main" id="{09C89D2A-3923-41FB-9F94-CF0800D95E6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849987" y="4399211"/>
                <a:ext cx="319288" cy="3968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B4FD0CD8-FC12-43E1-8900-8187E1D183DE}"/>
                </a:ext>
              </a:extLst>
            </p:cNvPr>
            <p:cNvGrpSpPr/>
            <p:nvPr/>
          </p:nvGrpSpPr>
          <p:grpSpPr>
            <a:xfrm>
              <a:off x="10546495" y="4475785"/>
              <a:ext cx="485710" cy="592019"/>
              <a:chOff x="10359368" y="4475785"/>
              <a:chExt cx="485710" cy="592019"/>
            </a:xfrm>
          </p:grpSpPr>
          <p:sp>
            <p:nvSpPr>
              <p:cNvPr id="42" name="TextBox 41">
                <a:extLst>
                  <a:ext uri="{FF2B5EF4-FFF2-40B4-BE49-F238E27FC236}">
                    <a16:creationId xmlns:a16="http://schemas.microsoft.com/office/drawing/2014/main" id="{FDE43BD0-C231-4F47-8FA3-E7C5F7F079AF}"/>
                  </a:ext>
                </a:extLst>
              </p:cNvPr>
              <p:cNvSpPr txBox="1"/>
              <p:nvPr/>
            </p:nvSpPr>
            <p:spPr>
              <a:xfrm>
                <a:off x="10359368" y="4821583"/>
                <a:ext cx="48571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bold"/>
                    <a:ea typeface="+mn-ea"/>
                    <a:cs typeface="+mn-cs"/>
                  </a:rPr>
                  <a:t>HashiCorp</a:t>
                </a: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Vault</a:t>
                </a:r>
              </a:p>
            </p:txBody>
          </p:sp>
          <p:pic>
            <p:nvPicPr>
              <p:cNvPr id="9" name="Picture 2" descr="See the source image">
                <a:extLst>
                  <a:ext uri="{FF2B5EF4-FFF2-40B4-BE49-F238E27FC236}">
                    <a16:creationId xmlns:a16="http://schemas.microsoft.com/office/drawing/2014/main" id="{F1D86365-AB16-443F-AE76-EA7C67E8EB59}"/>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442578" y="4475785"/>
                <a:ext cx="319288" cy="3123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B4E90703-EA39-49B6-9559-6799E4CC3654}"/>
                </a:ext>
              </a:extLst>
            </p:cNvPr>
            <p:cNvGrpSpPr/>
            <p:nvPr/>
          </p:nvGrpSpPr>
          <p:grpSpPr>
            <a:xfrm>
              <a:off x="11131040" y="4441456"/>
              <a:ext cx="527388" cy="626348"/>
              <a:chOff x="10971534" y="4441456"/>
              <a:chExt cx="527388" cy="626348"/>
            </a:xfrm>
          </p:grpSpPr>
          <p:sp>
            <p:nvSpPr>
              <p:cNvPr id="41" name="TextBox 40">
                <a:extLst>
                  <a:ext uri="{FF2B5EF4-FFF2-40B4-BE49-F238E27FC236}">
                    <a16:creationId xmlns:a16="http://schemas.microsoft.com/office/drawing/2014/main" id="{B7E245BD-F420-4CB6-87A9-EEFB06F84660}"/>
                  </a:ext>
                </a:extLst>
              </p:cNvPr>
              <p:cNvSpPr txBox="1"/>
              <p:nvPr/>
            </p:nvSpPr>
            <p:spPr>
              <a:xfrm>
                <a:off x="10971534" y="4821583"/>
                <a:ext cx="527388"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Kubernetes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Secret</a:t>
                </a:r>
              </a:p>
            </p:txBody>
          </p:sp>
          <p:pic>
            <p:nvPicPr>
              <p:cNvPr id="10" name="Graphic 9">
                <a:extLst>
                  <a:ext uri="{FF2B5EF4-FFF2-40B4-BE49-F238E27FC236}">
                    <a16:creationId xmlns:a16="http://schemas.microsoft.com/office/drawing/2014/main" id="{E36A805E-C4A0-4DB6-8D0B-7485EFB479A9}"/>
                  </a:ext>
                </a:extLst>
              </p:cNvPr>
              <p:cNvPicPr>
                <a:picLocks noChangeAspect="1"/>
              </p:cNvPicPr>
              <p:nvPr/>
            </p:nvPicPr>
            <p:blipFill rotWithShape="1">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r="81683"/>
              <a:stretch/>
            </p:blipFill>
            <p:spPr>
              <a:xfrm>
                <a:off x="11051503" y="4441456"/>
                <a:ext cx="367449" cy="354585"/>
              </a:xfrm>
              <a:prstGeom prst="rect">
                <a:avLst/>
              </a:prstGeom>
            </p:spPr>
          </p:pic>
        </p:grpSp>
      </p:grpSp>
      <p:grpSp>
        <p:nvGrpSpPr>
          <p:cNvPr id="63" name="Group 62">
            <a:extLst>
              <a:ext uri="{FF2B5EF4-FFF2-40B4-BE49-F238E27FC236}">
                <a16:creationId xmlns:a16="http://schemas.microsoft.com/office/drawing/2014/main" id="{C3B54C7B-E08B-4E3B-8D10-D33900A04F55}"/>
              </a:ext>
            </a:extLst>
          </p:cNvPr>
          <p:cNvGrpSpPr/>
          <p:nvPr/>
        </p:nvGrpSpPr>
        <p:grpSpPr>
          <a:xfrm>
            <a:off x="6836292" y="1889788"/>
            <a:ext cx="5012267" cy="859376"/>
            <a:chOff x="6836292" y="1889788"/>
            <a:chExt cx="5012267" cy="859376"/>
          </a:xfrm>
        </p:grpSpPr>
        <p:sp>
          <p:nvSpPr>
            <p:cNvPr id="58" name="Rounded Rectangle 5">
              <a:extLst>
                <a:ext uri="{FF2B5EF4-FFF2-40B4-BE49-F238E27FC236}">
                  <a16:creationId xmlns:a16="http://schemas.microsoft.com/office/drawing/2014/main" id="{04E70FEC-A907-4FF4-AFD6-56E08E75428C}"/>
                </a:ext>
              </a:extLst>
            </p:cNvPr>
            <p:cNvSpPr/>
            <p:nvPr/>
          </p:nvSpPr>
          <p:spPr bwMode="auto">
            <a:xfrm>
              <a:off x="6836292" y="1889788"/>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PubSub</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Brokers</a:t>
              </a:r>
            </a:p>
          </p:txBody>
        </p:sp>
        <p:grpSp>
          <p:nvGrpSpPr>
            <p:cNvPr id="138" name="Group 137">
              <a:extLst>
                <a:ext uri="{FF2B5EF4-FFF2-40B4-BE49-F238E27FC236}">
                  <a16:creationId xmlns:a16="http://schemas.microsoft.com/office/drawing/2014/main" id="{21371B33-5A80-4FD2-9C29-073B25B01481}"/>
                </a:ext>
              </a:extLst>
            </p:cNvPr>
            <p:cNvGrpSpPr/>
            <p:nvPr/>
          </p:nvGrpSpPr>
          <p:grpSpPr>
            <a:xfrm>
              <a:off x="10628977" y="2085619"/>
              <a:ext cx="320745" cy="477468"/>
              <a:chOff x="9821876" y="953897"/>
              <a:chExt cx="320745" cy="477468"/>
            </a:xfrm>
          </p:grpSpPr>
          <p:pic>
            <p:nvPicPr>
              <p:cNvPr id="140" name="Picture 139">
                <a:extLst>
                  <a:ext uri="{FF2B5EF4-FFF2-40B4-BE49-F238E27FC236}">
                    <a16:creationId xmlns:a16="http://schemas.microsoft.com/office/drawing/2014/main" id="{ABB6D18A-5E38-4D65-B101-A18A2085D361}"/>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9821876" y="953897"/>
                <a:ext cx="320745" cy="268531"/>
              </a:xfrm>
              <a:prstGeom prst="rect">
                <a:avLst/>
              </a:prstGeom>
            </p:spPr>
          </p:pic>
          <p:sp>
            <p:nvSpPr>
              <p:cNvPr id="142" name="TextBox 141">
                <a:extLst>
                  <a:ext uri="{FF2B5EF4-FFF2-40B4-BE49-F238E27FC236}">
                    <a16:creationId xmlns:a16="http://schemas.microsoft.com/office/drawing/2014/main" id="{F20A0966-46ED-4D3A-86C7-51BC2015CE39}"/>
                  </a:ext>
                </a:extLst>
              </p:cNvPr>
              <p:cNvSpPr txBox="1"/>
              <p:nvPr/>
            </p:nvSpPr>
            <p:spPr>
              <a:xfrm>
                <a:off x="9855611" y="1308254"/>
                <a:ext cx="253275"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Redis</a:t>
                </a:r>
              </a:p>
            </p:txBody>
          </p:sp>
        </p:grpSp>
        <p:grpSp>
          <p:nvGrpSpPr>
            <p:cNvPr id="150" name="Group 149">
              <a:extLst>
                <a:ext uri="{FF2B5EF4-FFF2-40B4-BE49-F238E27FC236}">
                  <a16:creationId xmlns:a16="http://schemas.microsoft.com/office/drawing/2014/main" id="{B3412C62-1E44-4D6C-9A20-FE34C93DF9B4}"/>
                </a:ext>
              </a:extLst>
            </p:cNvPr>
            <p:cNvGrpSpPr/>
            <p:nvPr/>
          </p:nvGrpSpPr>
          <p:grpSpPr>
            <a:xfrm>
              <a:off x="8619944" y="2036350"/>
              <a:ext cx="332433" cy="592591"/>
              <a:chOff x="8604473" y="900329"/>
              <a:chExt cx="332433" cy="592591"/>
            </a:xfrm>
          </p:grpSpPr>
          <p:pic>
            <p:nvPicPr>
              <p:cNvPr id="152" name="Picture 114">
                <a:extLst>
                  <a:ext uri="{FF2B5EF4-FFF2-40B4-BE49-F238E27FC236}">
                    <a16:creationId xmlns:a16="http://schemas.microsoft.com/office/drawing/2014/main" id="{72971B67-60C0-4132-969F-4CB1DC68FB6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8604473" y="900329"/>
                <a:ext cx="332433" cy="332433"/>
              </a:xfrm>
              <a:prstGeom prst="rect">
                <a:avLst/>
              </a:prstGeom>
            </p:spPr>
          </p:pic>
          <p:sp>
            <p:nvSpPr>
              <p:cNvPr id="154" name="TextBox 153">
                <a:extLst>
                  <a:ext uri="{FF2B5EF4-FFF2-40B4-BE49-F238E27FC236}">
                    <a16:creationId xmlns:a16="http://schemas.microsoft.com/office/drawing/2014/main" id="{BA4016CD-EFFD-4DD7-8B38-7E9EB32AA6AE}"/>
                  </a:ext>
                </a:extLst>
              </p:cNvPr>
              <p:cNvSpPr txBox="1"/>
              <p:nvPr/>
            </p:nvSpPr>
            <p:spPr>
              <a:xfrm>
                <a:off x="8658479" y="1246699"/>
                <a:ext cx="22442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SQS</a:t>
                </a:r>
              </a:p>
            </p:txBody>
          </p:sp>
        </p:grpSp>
        <p:grpSp>
          <p:nvGrpSpPr>
            <p:cNvPr id="156" name="Group 155">
              <a:extLst>
                <a:ext uri="{FF2B5EF4-FFF2-40B4-BE49-F238E27FC236}">
                  <a16:creationId xmlns:a16="http://schemas.microsoft.com/office/drawing/2014/main" id="{492E7688-1A71-4898-BDDF-DF3384CE66E3}"/>
                </a:ext>
              </a:extLst>
            </p:cNvPr>
            <p:cNvGrpSpPr/>
            <p:nvPr/>
          </p:nvGrpSpPr>
          <p:grpSpPr>
            <a:xfrm>
              <a:off x="9189572" y="2028943"/>
              <a:ext cx="525785" cy="595242"/>
              <a:chOff x="9173036" y="897678"/>
              <a:chExt cx="525785" cy="595242"/>
            </a:xfrm>
          </p:grpSpPr>
          <p:pic>
            <p:nvPicPr>
              <p:cNvPr id="157" name="Graphic 156">
                <a:extLst>
                  <a:ext uri="{FF2B5EF4-FFF2-40B4-BE49-F238E27FC236}">
                    <a16:creationId xmlns:a16="http://schemas.microsoft.com/office/drawing/2014/main" id="{DC2310D4-28C6-4E56-B518-5DD249764216}"/>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9270832" y="897678"/>
                <a:ext cx="330190" cy="330190"/>
              </a:xfrm>
              <a:prstGeom prst="rect">
                <a:avLst/>
              </a:prstGeom>
            </p:spPr>
          </p:pic>
          <p:sp>
            <p:nvSpPr>
              <p:cNvPr id="159" name="TextBox 158">
                <a:extLst>
                  <a:ext uri="{FF2B5EF4-FFF2-40B4-BE49-F238E27FC236}">
                    <a16:creationId xmlns:a16="http://schemas.microsoft.com/office/drawing/2014/main" id="{11C82B10-ACF7-4671-8A3A-3EE9E53B913B}"/>
                  </a:ext>
                </a:extLst>
              </p:cNvPr>
              <p:cNvSpPr txBox="1"/>
              <p:nvPr/>
            </p:nvSpPr>
            <p:spPr>
              <a:xfrm>
                <a:off x="9173036" y="1246699"/>
                <a:ext cx="525785"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Service Bus</a:t>
                </a:r>
              </a:p>
            </p:txBody>
          </p:sp>
        </p:grpSp>
        <p:grpSp>
          <p:nvGrpSpPr>
            <p:cNvPr id="160" name="Group 159">
              <a:extLst>
                <a:ext uri="{FF2B5EF4-FFF2-40B4-BE49-F238E27FC236}">
                  <a16:creationId xmlns:a16="http://schemas.microsoft.com/office/drawing/2014/main" id="{E1ACC027-8FEA-4708-8D5F-36DD03DB68B9}"/>
                </a:ext>
              </a:extLst>
            </p:cNvPr>
            <p:cNvGrpSpPr/>
            <p:nvPr/>
          </p:nvGrpSpPr>
          <p:grpSpPr>
            <a:xfrm>
              <a:off x="11155885" y="2090063"/>
              <a:ext cx="477696" cy="477468"/>
              <a:chOff x="9743401" y="953897"/>
              <a:chExt cx="477696" cy="477468"/>
            </a:xfrm>
          </p:grpSpPr>
          <p:pic>
            <p:nvPicPr>
              <p:cNvPr id="161" name="Picture 160">
                <a:extLst>
                  <a:ext uri="{FF2B5EF4-FFF2-40B4-BE49-F238E27FC236}">
                    <a16:creationId xmlns:a16="http://schemas.microsoft.com/office/drawing/2014/main" id="{CD375737-2BC0-4934-9805-C63C047E07D7}"/>
                  </a:ext>
                </a:extLst>
              </p:cNvPr>
              <p:cNvPicPr>
                <a:picLocks noChangeAspect="1"/>
              </p:cNvPicPr>
              <p:nvPr/>
            </p:nvPicPr>
            <p:blipFill>
              <a:blip r:embed="rId37">
                <a:extLst>
                  <a:ext uri="{28A0092B-C50C-407E-A947-70E740481C1C}">
                    <a14:useLocalDpi xmlns:a14="http://schemas.microsoft.com/office/drawing/2010/main" val="0"/>
                  </a:ext>
                </a:extLst>
              </a:blip>
              <a:srcRect/>
              <a:stretch/>
            </p:blipFill>
            <p:spPr>
              <a:xfrm>
                <a:off x="9845586" y="953897"/>
                <a:ext cx="273325" cy="268531"/>
              </a:xfrm>
              <a:prstGeom prst="rect">
                <a:avLst/>
              </a:prstGeom>
            </p:spPr>
          </p:pic>
          <p:sp>
            <p:nvSpPr>
              <p:cNvPr id="162" name="TextBox 161">
                <a:extLst>
                  <a:ext uri="{FF2B5EF4-FFF2-40B4-BE49-F238E27FC236}">
                    <a16:creationId xmlns:a16="http://schemas.microsoft.com/office/drawing/2014/main" id="{4C6145B9-35BC-499A-8310-241E6DAF58D9}"/>
                  </a:ext>
                </a:extLst>
              </p:cNvPr>
              <p:cNvSpPr txBox="1"/>
              <p:nvPr/>
            </p:nvSpPr>
            <p:spPr>
              <a:xfrm>
                <a:off x="9743401" y="1308254"/>
                <a:ext cx="477696"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RabbitMQ</a:t>
                </a:r>
              </a:p>
            </p:txBody>
          </p:sp>
        </p:grpSp>
        <p:grpSp>
          <p:nvGrpSpPr>
            <p:cNvPr id="163" name="Group 162">
              <a:extLst>
                <a:ext uri="{FF2B5EF4-FFF2-40B4-BE49-F238E27FC236}">
                  <a16:creationId xmlns:a16="http://schemas.microsoft.com/office/drawing/2014/main" id="{345C7A61-9CBD-4777-81E7-D6B6198664D8}"/>
                </a:ext>
              </a:extLst>
            </p:cNvPr>
            <p:cNvGrpSpPr/>
            <p:nvPr/>
          </p:nvGrpSpPr>
          <p:grpSpPr>
            <a:xfrm>
              <a:off x="9911570" y="1970590"/>
              <a:ext cx="442479" cy="658351"/>
              <a:chOff x="11147028" y="3239662"/>
              <a:chExt cx="442479" cy="658351"/>
            </a:xfrm>
          </p:grpSpPr>
          <p:sp>
            <p:nvSpPr>
              <p:cNvPr id="164" name="TextBox 163">
                <a:extLst>
                  <a:ext uri="{FF2B5EF4-FFF2-40B4-BE49-F238E27FC236}">
                    <a16:creationId xmlns:a16="http://schemas.microsoft.com/office/drawing/2014/main" id="{E77F4400-2081-4D40-9A0B-3AB6D8FE20E5}"/>
                  </a:ext>
                </a:extLst>
              </p:cNvPr>
              <p:cNvSpPr txBox="1"/>
              <p:nvPr/>
            </p:nvSpPr>
            <p:spPr>
              <a:xfrm>
                <a:off x="11167891" y="3651792"/>
                <a:ext cx="400751"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Pub/Sub</a:t>
                </a:r>
              </a:p>
            </p:txBody>
          </p:sp>
          <p:pic>
            <p:nvPicPr>
              <p:cNvPr id="165" name="Picture 164">
                <a:extLst>
                  <a:ext uri="{FF2B5EF4-FFF2-40B4-BE49-F238E27FC236}">
                    <a16:creationId xmlns:a16="http://schemas.microsoft.com/office/drawing/2014/main" id="{8D95EC9C-2F40-4F86-86C9-5ACF3B45B818}"/>
                  </a:ext>
                </a:extLst>
              </p:cNvPr>
              <p:cNvPicPr>
                <a:picLocks noChangeAspect="1"/>
              </p:cNvPicPr>
              <p:nvPr/>
            </p:nvPicPr>
            <p:blipFill>
              <a:blip r:embed="rId38"/>
              <a:stretch>
                <a:fillRect/>
              </a:stretch>
            </p:blipFill>
            <p:spPr>
              <a:xfrm>
                <a:off x="11147028" y="3239662"/>
                <a:ext cx="442479" cy="442479"/>
              </a:xfrm>
              <a:prstGeom prst="rect">
                <a:avLst/>
              </a:prstGeom>
            </p:spPr>
          </p:pic>
        </p:grpSp>
      </p:grpSp>
      <p:pic>
        <p:nvPicPr>
          <p:cNvPr id="78" name="Graphic 77">
            <a:extLst>
              <a:ext uri="{FF2B5EF4-FFF2-40B4-BE49-F238E27FC236}">
                <a16:creationId xmlns:a16="http://schemas.microsoft.com/office/drawing/2014/main" id="{634828F1-293E-4122-94C0-13268452F17E}"/>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7014506" y="875198"/>
            <a:ext cx="298842" cy="489176"/>
          </a:xfrm>
          <a:prstGeom prst="rect">
            <a:avLst/>
          </a:prstGeom>
        </p:spPr>
      </p:pic>
      <p:pic>
        <p:nvPicPr>
          <p:cNvPr id="80" name="Graphic 79">
            <a:extLst>
              <a:ext uri="{FF2B5EF4-FFF2-40B4-BE49-F238E27FC236}">
                <a16:creationId xmlns:a16="http://schemas.microsoft.com/office/drawing/2014/main" id="{5171816B-E34B-4E84-8866-CF9B17A52277}"/>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6948716" y="2221394"/>
            <a:ext cx="430421" cy="218797"/>
          </a:xfrm>
          <a:prstGeom prst="rect">
            <a:avLst/>
          </a:prstGeom>
        </p:spPr>
      </p:pic>
      <p:pic>
        <p:nvPicPr>
          <p:cNvPr id="81" name="Graphic 80">
            <a:extLst>
              <a:ext uri="{FF2B5EF4-FFF2-40B4-BE49-F238E27FC236}">
                <a16:creationId xmlns:a16="http://schemas.microsoft.com/office/drawing/2014/main" id="{5FF8B189-ABC0-443B-8973-EF02F12AF79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a:stretch/>
        </p:blipFill>
        <p:spPr>
          <a:xfrm>
            <a:off x="6899147" y="3342014"/>
            <a:ext cx="479990" cy="383486"/>
          </a:xfrm>
          <a:prstGeom prst="rect">
            <a:avLst/>
          </a:prstGeom>
        </p:spPr>
      </p:pic>
      <p:pic>
        <p:nvPicPr>
          <p:cNvPr id="83" name="Graphic 82">
            <a:extLst>
              <a:ext uri="{FF2B5EF4-FFF2-40B4-BE49-F238E27FC236}">
                <a16:creationId xmlns:a16="http://schemas.microsoft.com/office/drawing/2014/main" id="{3A3C5632-44A1-4C47-ADAF-22A0891C73CE}"/>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p:blipFill>
        <p:spPr>
          <a:xfrm>
            <a:off x="6964938" y="4515945"/>
            <a:ext cx="348410" cy="441552"/>
          </a:xfrm>
          <a:prstGeom prst="rect">
            <a:avLst/>
          </a:prstGeom>
        </p:spPr>
      </p:pic>
      <p:pic>
        <p:nvPicPr>
          <p:cNvPr id="84" name="Graphic 83">
            <a:extLst>
              <a:ext uri="{FF2B5EF4-FFF2-40B4-BE49-F238E27FC236}">
                <a16:creationId xmlns:a16="http://schemas.microsoft.com/office/drawing/2014/main" id="{65B9C00B-3571-44EA-AB41-875C9E0B72A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6920598" y="5731217"/>
            <a:ext cx="486656" cy="416934"/>
          </a:xfrm>
          <a:prstGeom prst="rect">
            <a:avLst/>
          </a:prstGeom>
        </p:spPr>
      </p:pic>
    </p:spTree>
    <p:extLst>
      <p:ext uri="{BB962C8B-B14F-4D97-AF65-F5344CB8AC3E}">
        <p14:creationId xmlns:p14="http://schemas.microsoft.com/office/powerpoint/2010/main" val="2596900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par>
                                <p:cTn id="8" presetID="42" presetClass="path" presetSubtype="0" decel="100000" fill="hold" nodeType="withEffect">
                                  <p:stCondLst>
                                    <p:cond delay="0"/>
                                  </p:stCondLst>
                                  <p:childTnLst>
                                    <p:animMotion origin="layout" path="M 2.70833E-6 -3.7037E-7 L 2.70833E-6 0.02569 " pathEditMode="relative" rAng="0" ptsTypes="AA">
                                      <p:cBhvr>
                                        <p:cTn id="9" dur="500" spd="-100000" fill="hold"/>
                                        <p:tgtEl>
                                          <p:spTgt spid="60"/>
                                        </p:tgtEl>
                                        <p:attrNameLst>
                                          <p:attrName>ppt_x</p:attrName>
                                          <p:attrName>ppt_y</p:attrName>
                                        </p:attrNameLst>
                                      </p:cBhvr>
                                      <p:rCtr x="0" y="1273"/>
                                    </p:animMotion>
                                  </p:childTnLst>
                                </p:cTn>
                              </p:par>
                              <p:par>
                                <p:cTn id="10" presetID="22" presetClass="entr" presetSubtype="8"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par>
                                <p:cTn id="13" presetID="42" presetClass="path" presetSubtype="0" decel="100000" fill="hold" nodeType="withEffect">
                                  <p:stCondLst>
                                    <p:cond delay="0"/>
                                  </p:stCondLst>
                                  <p:childTnLst>
                                    <p:animMotion origin="layout" path="M 2.70833E-6 -3.7037E-7 L 2.70833E-6 0.02569 " pathEditMode="relative" rAng="0" ptsTypes="AA">
                                      <p:cBhvr>
                                        <p:cTn id="14" dur="500" spd="-100000" fill="hold"/>
                                        <p:tgtEl>
                                          <p:spTgt spid="63"/>
                                        </p:tgtEl>
                                        <p:attrNameLst>
                                          <p:attrName>ppt_x</p:attrName>
                                          <p:attrName>ppt_y</p:attrName>
                                        </p:attrNameLst>
                                      </p:cBhvr>
                                      <p:rCtr x="0" y="1273"/>
                                    </p:animMotion>
                                  </p:childTnLst>
                                </p:cTn>
                              </p:par>
                              <p:par>
                                <p:cTn id="15" presetID="22" presetClass="entr" presetSubtype="8"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500"/>
                                        <p:tgtEl>
                                          <p:spTgt spid="74"/>
                                        </p:tgtEl>
                                      </p:cBhvr>
                                    </p:animEffect>
                                  </p:childTnLst>
                                </p:cTn>
                              </p:par>
                              <p:par>
                                <p:cTn id="18" presetID="42" presetClass="path" presetSubtype="0" decel="100000" fill="hold" nodeType="withEffect">
                                  <p:stCondLst>
                                    <p:cond delay="0"/>
                                  </p:stCondLst>
                                  <p:childTnLst>
                                    <p:animMotion origin="layout" path="M 2.70833E-6 -3.7037E-7 L 2.70833E-6 0.02569 " pathEditMode="relative" rAng="0" ptsTypes="AA">
                                      <p:cBhvr>
                                        <p:cTn id="19" dur="500" spd="-100000" fill="hold"/>
                                        <p:tgtEl>
                                          <p:spTgt spid="74"/>
                                        </p:tgtEl>
                                        <p:attrNameLst>
                                          <p:attrName>ppt_x</p:attrName>
                                          <p:attrName>ppt_y</p:attrName>
                                        </p:attrNameLst>
                                      </p:cBhvr>
                                      <p:rCtr x="0" y="1273"/>
                                    </p:animMotion>
                                  </p:childTnLst>
                                </p:cTn>
                              </p:par>
                              <p:par>
                                <p:cTn id="20" presetID="22" presetClass="entr" presetSubtype="8" fill="hold"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par>
                                <p:cTn id="23" presetID="42" presetClass="path" presetSubtype="0" decel="100000" fill="hold" nodeType="withEffect">
                                  <p:stCondLst>
                                    <p:cond delay="0"/>
                                  </p:stCondLst>
                                  <p:childTnLst>
                                    <p:animMotion origin="layout" path="M 2.70833E-6 -3.7037E-7 L 2.70833E-6 0.02569 " pathEditMode="relative" rAng="0" ptsTypes="AA">
                                      <p:cBhvr>
                                        <p:cTn id="24" dur="500" spd="-100000" fill="hold"/>
                                        <p:tgtEl>
                                          <p:spTgt spid="75"/>
                                        </p:tgtEl>
                                        <p:attrNameLst>
                                          <p:attrName>ppt_x</p:attrName>
                                          <p:attrName>ppt_y</p:attrName>
                                        </p:attrNameLst>
                                      </p:cBhvr>
                                      <p:rCtr x="0" y="1273"/>
                                    </p:animMotion>
                                  </p:childTnLst>
                                </p:cTn>
                              </p:par>
                              <p:par>
                                <p:cTn id="25" presetID="22" presetClass="entr" presetSubtype="8"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par>
                                <p:cTn id="28" presetID="42" presetClass="path" presetSubtype="0" decel="100000" fill="hold" nodeType="withEffect">
                                  <p:stCondLst>
                                    <p:cond delay="0"/>
                                  </p:stCondLst>
                                  <p:childTnLst>
                                    <p:animMotion origin="layout" path="M 2.70833E-6 -3.7037E-7 L 2.70833E-6 0.02569 " pathEditMode="relative" rAng="0" ptsTypes="AA">
                                      <p:cBhvr>
                                        <p:cTn id="29" dur="500" spd="-100000" fill="hold"/>
                                        <p:tgtEl>
                                          <p:spTgt spid="17"/>
                                        </p:tgtEl>
                                        <p:attrNameLst>
                                          <p:attrName>ppt_x</p:attrName>
                                          <p:attrName>ppt_y</p:attrName>
                                        </p:attrNameLst>
                                      </p:cBhvr>
                                      <p:rCtr x="0" y="1273"/>
                                    </p:animMotion>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wipe(left)">
                                      <p:cBhvr>
                                        <p:cTn id="33" dur="500"/>
                                        <p:tgtEl>
                                          <p:spTgt spid="85"/>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wipe(left)">
                                      <p:cBhvr>
                                        <p:cTn id="37" dur="500"/>
                                        <p:tgtEl>
                                          <p:spTgt spid="77"/>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7DF3F3-8139-4A30-A9A9-9BF019E9F604}"/>
              </a:ext>
            </a:extLst>
          </p:cNvPr>
          <p:cNvSpPr/>
          <p:nvPr/>
        </p:nvSpPr>
        <p:spPr>
          <a:xfrm>
            <a:off x="526818" y="1242490"/>
            <a:ext cx="3113903" cy="34999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F8DD3DF-A6DF-408B-B28F-0A12A54977A7}"/>
              </a:ext>
            </a:extLst>
          </p:cNvPr>
          <p:cNvSpPr/>
          <p:nvPr/>
        </p:nvSpPr>
        <p:spPr>
          <a:xfrm>
            <a:off x="4250321" y="1242490"/>
            <a:ext cx="3113903" cy="34999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B04CB1-43AA-489A-A3DF-D3ED9A7A63FD}"/>
              </a:ext>
            </a:extLst>
          </p:cNvPr>
          <p:cNvSpPr/>
          <p:nvPr/>
        </p:nvSpPr>
        <p:spPr>
          <a:xfrm>
            <a:off x="874018" y="1984277"/>
            <a:ext cx="2364260" cy="69197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6788671-D7D0-4E4A-9E19-CABE6DED4FE8}"/>
              </a:ext>
            </a:extLst>
          </p:cNvPr>
          <p:cNvSpPr/>
          <p:nvPr/>
        </p:nvSpPr>
        <p:spPr>
          <a:xfrm>
            <a:off x="874018" y="2923390"/>
            <a:ext cx="2364260" cy="69197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45BB3C-5166-4D9E-BBD6-A68E76ADB757}"/>
              </a:ext>
            </a:extLst>
          </p:cNvPr>
          <p:cNvSpPr/>
          <p:nvPr/>
        </p:nvSpPr>
        <p:spPr>
          <a:xfrm>
            <a:off x="874018" y="3862503"/>
            <a:ext cx="2364260" cy="69197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F01DCFD-8052-44C7-81E9-BEB4A2F87D63}"/>
              </a:ext>
            </a:extLst>
          </p:cNvPr>
          <p:cNvSpPr txBox="1"/>
          <p:nvPr/>
        </p:nvSpPr>
        <p:spPr>
          <a:xfrm>
            <a:off x="997586" y="2137702"/>
            <a:ext cx="2586681" cy="369332"/>
          </a:xfrm>
          <a:prstGeom prst="rect">
            <a:avLst/>
          </a:prstGeom>
          <a:noFill/>
        </p:spPr>
        <p:txBody>
          <a:bodyPr wrap="square" rtlCol="0">
            <a:spAutoFit/>
          </a:bodyPr>
          <a:lstStyle/>
          <a:p>
            <a:r>
              <a:rPr lang="en-US">
                <a:solidFill>
                  <a:schemeClr val="bg1"/>
                </a:solidFill>
              </a:rPr>
              <a:t>Component </a:t>
            </a:r>
          </a:p>
        </p:txBody>
      </p:sp>
      <p:sp>
        <p:nvSpPr>
          <p:cNvPr id="21" name="TextBox 20">
            <a:extLst>
              <a:ext uri="{FF2B5EF4-FFF2-40B4-BE49-F238E27FC236}">
                <a16:creationId xmlns:a16="http://schemas.microsoft.com/office/drawing/2014/main" id="{192AA7C4-DC79-4FA8-AB35-08A083973903}"/>
              </a:ext>
            </a:extLst>
          </p:cNvPr>
          <p:cNvSpPr txBox="1"/>
          <p:nvPr/>
        </p:nvSpPr>
        <p:spPr>
          <a:xfrm>
            <a:off x="997586" y="3054506"/>
            <a:ext cx="2586681" cy="369332"/>
          </a:xfrm>
          <a:prstGeom prst="rect">
            <a:avLst/>
          </a:prstGeom>
          <a:noFill/>
        </p:spPr>
        <p:txBody>
          <a:bodyPr wrap="square" rtlCol="0">
            <a:spAutoFit/>
          </a:bodyPr>
          <a:lstStyle/>
          <a:p>
            <a:r>
              <a:rPr lang="en-US">
                <a:solidFill>
                  <a:schemeClr val="bg1"/>
                </a:solidFill>
              </a:rPr>
              <a:t>Component</a:t>
            </a:r>
          </a:p>
        </p:txBody>
      </p:sp>
      <p:sp>
        <p:nvSpPr>
          <p:cNvPr id="22" name="TextBox 21">
            <a:extLst>
              <a:ext uri="{FF2B5EF4-FFF2-40B4-BE49-F238E27FC236}">
                <a16:creationId xmlns:a16="http://schemas.microsoft.com/office/drawing/2014/main" id="{757AFAED-AF38-48E9-AAFA-37A3B1B1EF22}"/>
              </a:ext>
            </a:extLst>
          </p:cNvPr>
          <p:cNvSpPr txBox="1"/>
          <p:nvPr/>
        </p:nvSpPr>
        <p:spPr>
          <a:xfrm>
            <a:off x="4537893" y="1305858"/>
            <a:ext cx="2423233" cy="646331"/>
          </a:xfrm>
          <a:prstGeom prst="rect">
            <a:avLst/>
          </a:prstGeom>
          <a:noFill/>
        </p:spPr>
        <p:txBody>
          <a:bodyPr wrap="square" rtlCol="0">
            <a:spAutoFit/>
          </a:bodyPr>
          <a:lstStyle/>
          <a:p>
            <a:pPr algn="ctr"/>
            <a:r>
              <a:rPr lang="en-US"/>
              <a:t>Building block </a:t>
            </a:r>
          </a:p>
          <a:p>
            <a:pPr algn="ctr"/>
            <a:r>
              <a:rPr lang="en-US"/>
              <a:t>State Management</a:t>
            </a:r>
          </a:p>
        </p:txBody>
      </p:sp>
      <p:sp>
        <p:nvSpPr>
          <p:cNvPr id="24" name="TextBox 23">
            <a:extLst>
              <a:ext uri="{FF2B5EF4-FFF2-40B4-BE49-F238E27FC236}">
                <a16:creationId xmlns:a16="http://schemas.microsoft.com/office/drawing/2014/main" id="{48924C39-87D2-4F85-B809-91FBFA1EC3E1}"/>
              </a:ext>
            </a:extLst>
          </p:cNvPr>
          <p:cNvSpPr txBox="1"/>
          <p:nvPr/>
        </p:nvSpPr>
        <p:spPr>
          <a:xfrm>
            <a:off x="1051132" y="3984700"/>
            <a:ext cx="2586681" cy="369332"/>
          </a:xfrm>
          <a:prstGeom prst="rect">
            <a:avLst/>
          </a:prstGeom>
          <a:noFill/>
        </p:spPr>
        <p:txBody>
          <a:bodyPr wrap="square" rtlCol="0">
            <a:spAutoFit/>
          </a:bodyPr>
          <a:lstStyle/>
          <a:p>
            <a:r>
              <a:rPr lang="en-US">
                <a:solidFill>
                  <a:schemeClr val="bg1"/>
                </a:solidFill>
              </a:rPr>
              <a:t>Component</a:t>
            </a:r>
          </a:p>
        </p:txBody>
      </p:sp>
      <p:cxnSp>
        <p:nvCxnSpPr>
          <p:cNvPr id="26" name="Straight Connector 25">
            <a:extLst>
              <a:ext uri="{FF2B5EF4-FFF2-40B4-BE49-F238E27FC236}">
                <a16:creationId xmlns:a16="http://schemas.microsoft.com/office/drawing/2014/main" id="{0024118B-9308-4EBA-9A35-C10220B6ABD7}"/>
              </a:ext>
            </a:extLst>
          </p:cNvPr>
          <p:cNvCxnSpPr>
            <a:cxnSpLocks/>
            <a:stCxn id="4" idx="0"/>
          </p:cNvCxnSpPr>
          <p:nvPr/>
        </p:nvCxnSpPr>
        <p:spPr>
          <a:xfrm flipV="1">
            <a:off x="2083770" y="887746"/>
            <a:ext cx="0" cy="354744"/>
          </a:xfrm>
          <a:prstGeom prst="line">
            <a:avLst/>
          </a:prstGeom>
          <a:ln w="50800">
            <a:solidFill>
              <a:schemeClr val="tx1"/>
            </a:solidFill>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27FF04EB-080F-4A0E-AD76-E060455D8CFC}"/>
              </a:ext>
            </a:extLst>
          </p:cNvPr>
          <p:cNvSpPr/>
          <p:nvPr/>
        </p:nvSpPr>
        <p:spPr>
          <a:xfrm>
            <a:off x="1923130" y="625339"/>
            <a:ext cx="308919" cy="27219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5B024027-366E-4901-A182-7563F4AEC141}"/>
              </a:ext>
            </a:extLst>
          </p:cNvPr>
          <p:cNvCxnSpPr>
            <a:cxnSpLocks/>
          </p:cNvCxnSpPr>
          <p:nvPr/>
        </p:nvCxnSpPr>
        <p:spPr>
          <a:xfrm flipV="1">
            <a:off x="5819629" y="893239"/>
            <a:ext cx="0" cy="354744"/>
          </a:xfrm>
          <a:prstGeom prst="line">
            <a:avLst/>
          </a:prstGeom>
          <a:ln w="50800">
            <a:solidFill>
              <a:schemeClr val="tx1"/>
            </a:solidFill>
          </a:ln>
        </p:spPr>
        <p:style>
          <a:lnRef idx="1">
            <a:schemeClr val="dk1"/>
          </a:lnRef>
          <a:fillRef idx="0">
            <a:schemeClr val="dk1"/>
          </a:fillRef>
          <a:effectRef idx="0">
            <a:schemeClr val="dk1"/>
          </a:effectRef>
          <a:fontRef idx="minor">
            <a:schemeClr val="tx1"/>
          </a:fontRef>
        </p:style>
      </p:cxnSp>
      <p:sp>
        <p:nvSpPr>
          <p:cNvPr id="39" name="Oval 38">
            <a:extLst>
              <a:ext uri="{FF2B5EF4-FFF2-40B4-BE49-F238E27FC236}">
                <a16:creationId xmlns:a16="http://schemas.microsoft.com/office/drawing/2014/main" id="{80EAB93E-28B2-460E-A1C0-8438DDEB2FB6}"/>
              </a:ext>
            </a:extLst>
          </p:cNvPr>
          <p:cNvSpPr/>
          <p:nvPr/>
        </p:nvSpPr>
        <p:spPr>
          <a:xfrm>
            <a:off x="5658989" y="630832"/>
            <a:ext cx="308919" cy="27219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489F9327-EE1D-4EB0-8B7D-7497450B3972}"/>
              </a:ext>
            </a:extLst>
          </p:cNvPr>
          <p:cNvSpPr txBox="1"/>
          <p:nvPr/>
        </p:nvSpPr>
        <p:spPr>
          <a:xfrm>
            <a:off x="1016988" y="-11465"/>
            <a:ext cx="1990649" cy="646331"/>
          </a:xfrm>
          <a:prstGeom prst="rect">
            <a:avLst/>
          </a:prstGeom>
          <a:noFill/>
        </p:spPr>
        <p:txBody>
          <a:bodyPr wrap="square" rtlCol="0">
            <a:spAutoFit/>
          </a:bodyPr>
          <a:lstStyle/>
          <a:p>
            <a:pPr algn="ctr"/>
            <a:r>
              <a:rPr lang="en-US"/>
              <a:t>API</a:t>
            </a:r>
          </a:p>
          <a:p>
            <a:pPr algn="ctr"/>
            <a:r>
              <a:rPr lang="en-US"/>
              <a:t>http/gRPC </a:t>
            </a:r>
          </a:p>
        </p:txBody>
      </p:sp>
      <p:sp>
        <p:nvSpPr>
          <p:cNvPr id="43" name="TextBox 42">
            <a:extLst>
              <a:ext uri="{FF2B5EF4-FFF2-40B4-BE49-F238E27FC236}">
                <a16:creationId xmlns:a16="http://schemas.microsoft.com/office/drawing/2014/main" id="{07EF4E4B-E5BE-4C72-BE04-3C14832D0B4D}"/>
              </a:ext>
            </a:extLst>
          </p:cNvPr>
          <p:cNvSpPr txBox="1"/>
          <p:nvPr/>
        </p:nvSpPr>
        <p:spPr>
          <a:xfrm>
            <a:off x="4985098" y="9211"/>
            <a:ext cx="1528821" cy="646331"/>
          </a:xfrm>
          <a:prstGeom prst="rect">
            <a:avLst/>
          </a:prstGeom>
          <a:noFill/>
        </p:spPr>
        <p:txBody>
          <a:bodyPr wrap="square" rtlCol="0">
            <a:spAutoFit/>
          </a:bodyPr>
          <a:lstStyle/>
          <a:p>
            <a:pPr algn="ctr"/>
            <a:r>
              <a:rPr lang="en-US"/>
              <a:t>API</a:t>
            </a:r>
          </a:p>
          <a:p>
            <a:pPr algn="ctr"/>
            <a:r>
              <a:rPr lang="en-US"/>
              <a:t>(http/gRPC) </a:t>
            </a:r>
          </a:p>
        </p:txBody>
      </p:sp>
      <p:sp>
        <p:nvSpPr>
          <p:cNvPr id="52" name="TextBox 51">
            <a:extLst>
              <a:ext uri="{FF2B5EF4-FFF2-40B4-BE49-F238E27FC236}">
                <a16:creationId xmlns:a16="http://schemas.microsoft.com/office/drawing/2014/main" id="{E5D23E9B-AE78-4CD2-ABEC-C67F938FBD33}"/>
              </a:ext>
            </a:extLst>
          </p:cNvPr>
          <p:cNvSpPr txBox="1"/>
          <p:nvPr/>
        </p:nvSpPr>
        <p:spPr>
          <a:xfrm>
            <a:off x="2594004" y="5884145"/>
            <a:ext cx="2586681" cy="369332"/>
          </a:xfrm>
          <a:prstGeom prst="rect">
            <a:avLst/>
          </a:prstGeom>
          <a:noFill/>
        </p:spPr>
        <p:txBody>
          <a:bodyPr wrap="square" rtlCol="0">
            <a:spAutoFit/>
          </a:bodyPr>
          <a:lstStyle/>
          <a:p>
            <a:r>
              <a:rPr lang="en-US">
                <a:solidFill>
                  <a:schemeClr val="bg1"/>
                </a:solidFill>
              </a:rPr>
              <a:t>Secrets</a:t>
            </a:r>
          </a:p>
        </p:txBody>
      </p:sp>
      <p:sp>
        <p:nvSpPr>
          <p:cNvPr id="55" name="TextBox 54">
            <a:extLst>
              <a:ext uri="{FF2B5EF4-FFF2-40B4-BE49-F238E27FC236}">
                <a16:creationId xmlns:a16="http://schemas.microsoft.com/office/drawing/2014/main" id="{2CA2D5E2-5056-46AD-AE3A-18B512E2648B}"/>
              </a:ext>
            </a:extLst>
          </p:cNvPr>
          <p:cNvSpPr txBox="1"/>
          <p:nvPr/>
        </p:nvSpPr>
        <p:spPr>
          <a:xfrm>
            <a:off x="404950" y="1275782"/>
            <a:ext cx="3276514" cy="646331"/>
          </a:xfrm>
          <a:prstGeom prst="rect">
            <a:avLst/>
          </a:prstGeom>
          <a:noFill/>
        </p:spPr>
        <p:txBody>
          <a:bodyPr wrap="square" rtlCol="0">
            <a:spAutoFit/>
          </a:bodyPr>
          <a:lstStyle/>
          <a:p>
            <a:pPr algn="ctr"/>
            <a:r>
              <a:rPr lang="en-US"/>
              <a:t>Building block</a:t>
            </a:r>
          </a:p>
          <a:p>
            <a:pPr algn="ctr"/>
            <a:r>
              <a:rPr lang="en-US"/>
              <a:t>Pub/Sub</a:t>
            </a:r>
          </a:p>
        </p:txBody>
      </p:sp>
      <p:sp>
        <p:nvSpPr>
          <p:cNvPr id="34" name="TextBox 33">
            <a:extLst>
              <a:ext uri="{FF2B5EF4-FFF2-40B4-BE49-F238E27FC236}">
                <a16:creationId xmlns:a16="http://schemas.microsoft.com/office/drawing/2014/main" id="{07BE8AFB-8BBF-4C36-ABD7-6F6A9C26ECC3}"/>
              </a:ext>
            </a:extLst>
          </p:cNvPr>
          <p:cNvSpPr txBox="1"/>
          <p:nvPr/>
        </p:nvSpPr>
        <p:spPr>
          <a:xfrm>
            <a:off x="7582825" y="2391266"/>
            <a:ext cx="1278372" cy="707886"/>
          </a:xfrm>
          <a:prstGeom prst="rect">
            <a:avLst/>
          </a:prstGeom>
          <a:noFill/>
        </p:spPr>
        <p:txBody>
          <a:bodyPr wrap="square" rtlCol="0">
            <a:spAutoFit/>
          </a:bodyPr>
          <a:lstStyle/>
          <a:p>
            <a:r>
              <a:rPr lang="en-US" sz="4000"/>
              <a:t>…</a:t>
            </a:r>
            <a:r>
              <a:rPr lang="en-US" sz="2000"/>
              <a:t>Others</a:t>
            </a:r>
            <a:endParaRPr lang="en-US" sz="4000"/>
          </a:p>
        </p:txBody>
      </p:sp>
      <p:sp>
        <p:nvSpPr>
          <p:cNvPr id="41" name="Rectangle 40">
            <a:extLst>
              <a:ext uri="{FF2B5EF4-FFF2-40B4-BE49-F238E27FC236}">
                <a16:creationId xmlns:a16="http://schemas.microsoft.com/office/drawing/2014/main" id="{1CA2F9E4-84EB-41CB-98CB-F67860F1D133}"/>
              </a:ext>
            </a:extLst>
          </p:cNvPr>
          <p:cNvSpPr/>
          <p:nvPr/>
        </p:nvSpPr>
        <p:spPr>
          <a:xfrm>
            <a:off x="4648796" y="1999212"/>
            <a:ext cx="2364260" cy="69197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D7C14F5-B374-4B91-98CF-279EB351BA64}"/>
              </a:ext>
            </a:extLst>
          </p:cNvPr>
          <p:cNvSpPr/>
          <p:nvPr/>
        </p:nvSpPr>
        <p:spPr>
          <a:xfrm>
            <a:off x="4648796" y="2938325"/>
            <a:ext cx="2364260" cy="69197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C9090B0-9513-45C8-9160-E8E901927EBC}"/>
              </a:ext>
            </a:extLst>
          </p:cNvPr>
          <p:cNvSpPr/>
          <p:nvPr/>
        </p:nvSpPr>
        <p:spPr>
          <a:xfrm>
            <a:off x="4648796" y="3877438"/>
            <a:ext cx="2364260" cy="69197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C055D5B-3232-4691-83FC-E6DD235CE939}"/>
              </a:ext>
            </a:extLst>
          </p:cNvPr>
          <p:cNvSpPr txBox="1"/>
          <p:nvPr/>
        </p:nvSpPr>
        <p:spPr>
          <a:xfrm>
            <a:off x="4772364" y="2152637"/>
            <a:ext cx="2586681" cy="369332"/>
          </a:xfrm>
          <a:prstGeom prst="rect">
            <a:avLst/>
          </a:prstGeom>
          <a:noFill/>
        </p:spPr>
        <p:txBody>
          <a:bodyPr wrap="square" rtlCol="0">
            <a:spAutoFit/>
          </a:bodyPr>
          <a:lstStyle/>
          <a:p>
            <a:r>
              <a:rPr lang="en-US">
                <a:solidFill>
                  <a:schemeClr val="bg1"/>
                </a:solidFill>
              </a:rPr>
              <a:t>Component </a:t>
            </a:r>
          </a:p>
        </p:txBody>
      </p:sp>
      <p:sp>
        <p:nvSpPr>
          <p:cNvPr id="49" name="TextBox 48">
            <a:extLst>
              <a:ext uri="{FF2B5EF4-FFF2-40B4-BE49-F238E27FC236}">
                <a16:creationId xmlns:a16="http://schemas.microsoft.com/office/drawing/2014/main" id="{0FE3C69A-0845-4FB9-83CB-D64EB03E9F16}"/>
              </a:ext>
            </a:extLst>
          </p:cNvPr>
          <p:cNvSpPr txBox="1"/>
          <p:nvPr/>
        </p:nvSpPr>
        <p:spPr>
          <a:xfrm>
            <a:off x="4772364" y="3069441"/>
            <a:ext cx="2586681" cy="369332"/>
          </a:xfrm>
          <a:prstGeom prst="rect">
            <a:avLst/>
          </a:prstGeom>
          <a:noFill/>
        </p:spPr>
        <p:txBody>
          <a:bodyPr wrap="square" rtlCol="0">
            <a:spAutoFit/>
          </a:bodyPr>
          <a:lstStyle/>
          <a:p>
            <a:r>
              <a:rPr lang="en-US">
                <a:solidFill>
                  <a:schemeClr val="bg1"/>
                </a:solidFill>
              </a:rPr>
              <a:t>Component</a:t>
            </a:r>
          </a:p>
        </p:txBody>
      </p:sp>
      <p:sp>
        <p:nvSpPr>
          <p:cNvPr id="50" name="TextBox 49">
            <a:extLst>
              <a:ext uri="{FF2B5EF4-FFF2-40B4-BE49-F238E27FC236}">
                <a16:creationId xmlns:a16="http://schemas.microsoft.com/office/drawing/2014/main" id="{F630C9FB-6888-4FBE-89E3-A4CB58BD6A5E}"/>
              </a:ext>
            </a:extLst>
          </p:cNvPr>
          <p:cNvSpPr txBox="1"/>
          <p:nvPr/>
        </p:nvSpPr>
        <p:spPr>
          <a:xfrm>
            <a:off x="4825910" y="3999635"/>
            <a:ext cx="2586681" cy="369332"/>
          </a:xfrm>
          <a:prstGeom prst="rect">
            <a:avLst/>
          </a:prstGeom>
          <a:noFill/>
        </p:spPr>
        <p:txBody>
          <a:bodyPr wrap="square" rtlCol="0">
            <a:spAutoFit/>
          </a:bodyPr>
          <a:lstStyle/>
          <a:p>
            <a:r>
              <a:rPr lang="en-US">
                <a:solidFill>
                  <a:schemeClr val="bg1"/>
                </a:solidFill>
              </a:rPr>
              <a:t>Component</a:t>
            </a:r>
          </a:p>
        </p:txBody>
      </p:sp>
      <p:sp>
        <p:nvSpPr>
          <p:cNvPr id="29" name="Rectangle 28">
            <a:extLst>
              <a:ext uri="{FF2B5EF4-FFF2-40B4-BE49-F238E27FC236}">
                <a16:creationId xmlns:a16="http://schemas.microsoft.com/office/drawing/2014/main" id="{3550A720-CB28-47B7-9681-38C2692CF20C}"/>
              </a:ext>
            </a:extLst>
          </p:cNvPr>
          <p:cNvSpPr/>
          <p:nvPr/>
        </p:nvSpPr>
        <p:spPr>
          <a:xfrm>
            <a:off x="9889064" y="4186765"/>
            <a:ext cx="1900765" cy="15621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endParaRPr lang="en-US" sz="1600">
              <a:solidFill>
                <a:schemeClr val="tx1"/>
              </a:solidFill>
              <a:latin typeface="Segoe UI Semibold" panose="020B0702040204020203" pitchFamily="34" charset="0"/>
              <a:cs typeface="Segoe UI Semibold" panose="020B0702040204020203" pitchFamily="34" charset="0"/>
            </a:endParaRPr>
          </a:p>
        </p:txBody>
      </p:sp>
      <p:sp>
        <p:nvSpPr>
          <p:cNvPr id="30" name="Rectangle 29">
            <a:extLst>
              <a:ext uri="{FF2B5EF4-FFF2-40B4-BE49-F238E27FC236}">
                <a16:creationId xmlns:a16="http://schemas.microsoft.com/office/drawing/2014/main" id="{B0EE2B9A-4A94-41D6-86AA-3575D01ED2CD}"/>
              </a:ext>
            </a:extLst>
          </p:cNvPr>
          <p:cNvSpPr/>
          <p:nvPr/>
        </p:nvSpPr>
        <p:spPr>
          <a:xfrm>
            <a:off x="9854142" y="4151219"/>
            <a:ext cx="1900765" cy="15621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endParaRPr lang="en-US" sz="1600">
              <a:solidFill>
                <a:schemeClr val="tx1"/>
              </a:solidFill>
              <a:latin typeface="Segoe UI Semibold" panose="020B0702040204020203" pitchFamily="34" charset="0"/>
              <a:cs typeface="Segoe UI Semibold" panose="020B0702040204020203" pitchFamily="34" charset="0"/>
            </a:endParaRPr>
          </a:p>
        </p:txBody>
      </p:sp>
      <p:cxnSp>
        <p:nvCxnSpPr>
          <p:cNvPr id="31" name="Straight Connector 30">
            <a:extLst>
              <a:ext uri="{FF2B5EF4-FFF2-40B4-BE49-F238E27FC236}">
                <a16:creationId xmlns:a16="http://schemas.microsoft.com/office/drawing/2014/main" id="{67C1C900-9BDA-4E65-B982-0B6C7D6BB905}"/>
              </a:ext>
            </a:extLst>
          </p:cNvPr>
          <p:cNvCxnSpPr>
            <a:cxnSpLocks/>
            <a:stCxn id="32" idx="0"/>
          </p:cNvCxnSpPr>
          <p:nvPr/>
        </p:nvCxnSpPr>
        <p:spPr>
          <a:xfrm flipV="1">
            <a:off x="10775950" y="3856566"/>
            <a:ext cx="0" cy="258234"/>
          </a:xfrm>
          <a:prstGeom prst="line">
            <a:avLst/>
          </a:prstGeom>
          <a:ln w="28575">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313D912-5668-4470-B449-155389DF3DC4}"/>
              </a:ext>
            </a:extLst>
          </p:cNvPr>
          <p:cNvSpPr/>
          <p:nvPr/>
        </p:nvSpPr>
        <p:spPr>
          <a:xfrm>
            <a:off x="9825567" y="4114800"/>
            <a:ext cx="1900765" cy="15621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ctr"/>
            <a:r>
              <a:rPr lang="en-US" sz="1600">
                <a:solidFill>
                  <a:schemeClr val="tx1"/>
                </a:solidFill>
                <a:latin typeface="Segoe UI Semibold" panose="020B0702040204020203" pitchFamily="34" charset="0"/>
                <a:cs typeface="Segoe UI Semibold" panose="020B0702040204020203" pitchFamily="34" charset="0"/>
              </a:rPr>
              <a:t>Building Block</a:t>
            </a:r>
          </a:p>
        </p:txBody>
      </p:sp>
      <p:sp>
        <p:nvSpPr>
          <p:cNvPr id="33" name="Rectangle 32">
            <a:extLst>
              <a:ext uri="{FF2B5EF4-FFF2-40B4-BE49-F238E27FC236}">
                <a16:creationId xmlns:a16="http://schemas.microsoft.com/office/drawing/2014/main" id="{6009E77A-5C03-4971-8C7F-9F9DB3028B94}"/>
              </a:ext>
            </a:extLst>
          </p:cNvPr>
          <p:cNvSpPr/>
          <p:nvPr/>
        </p:nvSpPr>
        <p:spPr>
          <a:xfrm>
            <a:off x="9919266" y="5137154"/>
            <a:ext cx="1713366" cy="372532"/>
          </a:xfrm>
          <a:prstGeom prst="rect">
            <a:avLst/>
          </a:prstGeom>
          <a:solidFill>
            <a:schemeClr val="bg1"/>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latin typeface="Segoe UI Semibold" panose="020B0702040204020203" pitchFamily="34" charset="0"/>
                <a:cs typeface="Segoe UI Semibold" panose="020B0702040204020203" pitchFamily="34" charset="0"/>
              </a:rPr>
              <a:t>Component</a:t>
            </a:r>
          </a:p>
        </p:txBody>
      </p:sp>
      <p:sp>
        <p:nvSpPr>
          <p:cNvPr id="35" name="Rectangle 34">
            <a:extLst>
              <a:ext uri="{FF2B5EF4-FFF2-40B4-BE49-F238E27FC236}">
                <a16:creationId xmlns:a16="http://schemas.microsoft.com/office/drawing/2014/main" id="{814F286F-744C-4D7B-8D43-D8A7559CF1BF}"/>
              </a:ext>
            </a:extLst>
          </p:cNvPr>
          <p:cNvSpPr/>
          <p:nvPr/>
        </p:nvSpPr>
        <p:spPr>
          <a:xfrm>
            <a:off x="9919266" y="4656142"/>
            <a:ext cx="1713366" cy="372532"/>
          </a:xfrm>
          <a:prstGeom prst="rect">
            <a:avLst/>
          </a:prstGeom>
          <a:solidFill>
            <a:schemeClr val="bg1"/>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latin typeface="Segoe UI Semibold" panose="020B0702040204020203" pitchFamily="34" charset="0"/>
                <a:cs typeface="Segoe UI Semibold" panose="020B0702040204020203" pitchFamily="34" charset="0"/>
              </a:rPr>
              <a:t>Component</a:t>
            </a:r>
          </a:p>
        </p:txBody>
      </p:sp>
      <p:sp>
        <p:nvSpPr>
          <p:cNvPr id="36" name="Oval 35">
            <a:extLst>
              <a:ext uri="{FF2B5EF4-FFF2-40B4-BE49-F238E27FC236}">
                <a16:creationId xmlns:a16="http://schemas.microsoft.com/office/drawing/2014/main" id="{DA084B44-B0C0-47C0-AC65-25D5C67EEDD5}"/>
              </a:ext>
            </a:extLst>
          </p:cNvPr>
          <p:cNvSpPr/>
          <p:nvPr/>
        </p:nvSpPr>
        <p:spPr>
          <a:xfrm>
            <a:off x="10738908" y="3815291"/>
            <a:ext cx="82549" cy="825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54A4CFF-7B81-4D9C-AB58-9A86356F8F89}"/>
              </a:ext>
            </a:extLst>
          </p:cNvPr>
          <p:cNvSpPr txBox="1"/>
          <p:nvPr/>
        </p:nvSpPr>
        <p:spPr>
          <a:xfrm>
            <a:off x="10415917" y="3373958"/>
            <a:ext cx="720069" cy="415498"/>
          </a:xfrm>
          <a:prstGeom prst="rect">
            <a:avLst/>
          </a:prstGeom>
          <a:noFill/>
        </p:spPr>
        <p:txBody>
          <a:bodyPr wrap="none" rtlCol="0">
            <a:spAutoFit/>
          </a:bodyPr>
          <a:lstStyle/>
          <a:p>
            <a:pPr algn="ctr"/>
            <a:r>
              <a:rPr lang="en-US" sz="1400">
                <a:latin typeface="Segoe UI Semibold" panose="020B0702040204020203" pitchFamily="34" charset="0"/>
                <a:cs typeface="Segoe UI Semibold" panose="020B0702040204020203" pitchFamily="34" charset="0"/>
              </a:rPr>
              <a:t>API</a:t>
            </a:r>
          </a:p>
          <a:p>
            <a:pPr algn="ctr"/>
            <a:r>
              <a:rPr lang="en-US" sz="700">
                <a:latin typeface="Segoe UI Semibold" panose="020B0702040204020203" pitchFamily="34" charset="0"/>
                <a:cs typeface="Segoe UI Semibold" panose="020B0702040204020203" pitchFamily="34" charset="0"/>
              </a:rPr>
              <a:t>(HTTP/gRPC)</a:t>
            </a:r>
          </a:p>
        </p:txBody>
      </p:sp>
    </p:spTree>
    <p:extLst>
      <p:ext uri="{BB962C8B-B14F-4D97-AF65-F5344CB8AC3E}">
        <p14:creationId xmlns:p14="http://schemas.microsoft.com/office/powerpoint/2010/main" val="390230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9337DB-FBDE-40F6-8F2D-7CAC7542050F}"/>
              </a:ext>
            </a:extLst>
          </p:cNvPr>
          <p:cNvSpPr>
            <a:spLocks noGrp="1"/>
          </p:cNvSpPr>
          <p:nvPr>
            <p:ph type="title"/>
          </p:nvPr>
        </p:nvSpPr>
        <p:spPr/>
        <p:txBody>
          <a:bodyPr/>
          <a:lstStyle/>
          <a:p>
            <a:r>
              <a:rPr lang="en-US">
                <a:cs typeface="Segoe UI"/>
              </a:rPr>
              <a:t>Security Concepts</a:t>
            </a:r>
            <a:endParaRPr lang="en-US"/>
          </a:p>
        </p:txBody>
      </p:sp>
    </p:spTree>
    <p:extLst>
      <p:ext uri="{BB962C8B-B14F-4D97-AF65-F5344CB8AC3E}">
        <p14:creationId xmlns:p14="http://schemas.microsoft.com/office/powerpoint/2010/main" val="37075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FDB75-8185-4D23-9FA5-DFB22684D9A7}"/>
              </a:ext>
            </a:extLst>
          </p:cNvPr>
          <p:cNvSpPr>
            <a:spLocks noGrp="1"/>
          </p:cNvSpPr>
          <p:nvPr>
            <p:ph type="title"/>
          </p:nvPr>
        </p:nvSpPr>
        <p:spPr>
          <a:xfrm>
            <a:off x="588263" y="457200"/>
            <a:ext cx="1511470" cy="553998"/>
          </a:xfrm>
        </p:spPr>
        <p:txBody>
          <a:bodyPr/>
          <a:lstStyle/>
          <a:p>
            <a:r>
              <a:rPr lang="en-US"/>
              <a:t>Icons</a:t>
            </a:r>
          </a:p>
        </p:txBody>
      </p:sp>
      <p:pic>
        <p:nvPicPr>
          <p:cNvPr id="4" name="Graphic 3">
            <a:extLst>
              <a:ext uri="{FF2B5EF4-FFF2-40B4-BE49-F238E27FC236}">
                <a16:creationId xmlns:a16="http://schemas.microsoft.com/office/drawing/2014/main" id="{28D09EB5-E265-4B28-9941-431662B2F1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10924" y="1649232"/>
            <a:ext cx="860378" cy="860378"/>
          </a:xfrm>
          <a:prstGeom prst="rect">
            <a:avLst/>
          </a:prstGeom>
        </p:spPr>
      </p:pic>
      <p:pic>
        <p:nvPicPr>
          <p:cNvPr id="6" name="Graphic 5">
            <a:extLst>
              <a:ext uri="{FF2B5EF4-FFF2-40B4-BE49-F238E27FC236}">
                <a16:creationId xmlns:a16="http://schemas.microsoft.com/office/drawing/2014/main" id="{05E62D39-7251-4670-BB79-79C6C6CE23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75218" y="1657140"/>
            <a:ext cx="844562" cy="844562"/>
          </a:xfrm>
          <a:prstGeom prst="rect">
            <a:avLst/>
          </a:prstGeom>
        </p:spPr>
      </p:pic>
      <p:sp>
        <p:nvSpPr>
          <p:cNvPr id="9" name="Rectangle 8">
            <a:extLst>
              <a:ext uri="{FF2B5EF4-FFF2-40B4-BE49-F238E27FC236}">
                <a16:creationId xmlns:a16="http://schemas.microsoft.com/office/drawing/2014/main" id="{73AB8383-8408-49B5-9D3F-45FA4D0322D5}"/>
              </a:ext>
            </a:extLst>
          </p:cNvPr>
          <p:cNvSpPr/>
          <p:nvPr/>
        </p:nvSpPr>
        <p:spPr bwMode="auto">
          <a:xfrm>
            <a:off x="9359568" y="1753308"/>
            <a:ext cx="860378" cy="6522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 name="Graphic 7">
            <a:extLst>
              <a:ext uri="{FF2B5EF4-FFF2-40B4-BE49-F238E27FC236}">
                <a16:creationId xmlns:a16="http://schemas.microsoft.com/office/drawing/2014/main" id="{905503A7-712E-44DB-BE2C-556E2181AE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9568" y="1649232"/>
            <a:ext cx="860378" cy="860378"/>
          </a:xfrm>
          <a:prstGeom prst="rect">
            <a:avLst/>
          </a:prstGeom>
        </p:spPr>
      </p:pic>
      <p:sp>
        <p:nvSpPr>
          <p:cNvPr id="11" name="TextBox 10">
            <a:extLst>
              <a:ext uri="{FF2B5EF4-FFF2-40B4-BE49-F238E27FC236}">
                <a16:creationId xmlns:a16="http://schemas.microsoft.com/office/drawing/2014/main" id="{0062B3FC-5FAA-4924-BB7A-B3B0B6A33F14}"/>
              </a:ext>
            </a:extLst>
          </p:cNvPr>
          <p:cNvSpPr txBox="1"/>
          <p:nvPr/>
        </p:nvSpPr>
        <p:spPr>
          <a:xfrm>
            <a:off x="7875218" y="2683195"/>
            <a:ext cx="846386"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Black logo</a:t>
            </a:r>
          </a:p>
        </p:txBody>
      </p:sp>
      <p:sp>
        <p:nvSpPr>
          <p:cNvPr id="12" name="TextBox 11">
            <a:extLst>
              <a:ext uri="{FF2B5EF4-FFF2-40B4-BE49-F238E27FC236}">
                <a16:creationId xmlns:a16="http://schemas.microsoft.com/office/drawing/2014/main" id="{283EE76D-A839-40F5-BCD8-C041E17750EE}"/>
              </a:ext>
            </a:extLst>
          </p:cNvPr>
          <p:cNvSpPr txBox="1"/>
          <p:nvPr/>
        </p:nvSpPr>
        <p:spPr>
          <a:xfrm>
            <a:off x="6349834" y="2575474"/>
            <a:ext cx="998671"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Blue logo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(preferred)</a:t>
            </a:r>
          </a:p>
        </p:txBody>
      </p:sp>
      <p:sp>
        <p:nvSpPr>
          <p:cNvPr id="14" name="TextBox 13">
            <a:extLst>
              <a:ext uri="{FF2B5EF4-FFF2-40B4-BE49-F238E27FC236}">
                <a16:creationId xmlns:a16="http://schemas.microsoft.com/office/drawing/2014/main" id="{60785075-F2D8-4979-B00A-3FCD2D3D5FA3}"/>
              </a:ext>
            </a:extLst>
          </p:cNvPr>
          <p:cNvSpPr txBox="1"/>
          <p:nvPr/>
        </p:nvSpPr>
        <p:spPr>
          <a:xfrm>
            <a:off x="9203275" y="2683195"/>
            <a:ext cx="116403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White logo</a:t>
            </a:r>
          </a:p>
        </p:txBody>
      </p:sp>
      <p:pic>
        <p:nvPicPr>
          <p:cNvPr id="16" name="Graphic 15">
            <a:extLst>
              <a:ext uri="{FF2B5EF4-FFF2-40B4-BE49-F238E27FC236}">
                <a16:creationId xmlns:a16="http://schemas.microsoft.com/office/drawing/2014/main" id="{8606D484-0143-46E7-81F4-5B3248C4FD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97734" y="3346894"/>
            <a:ext cx="428695" cy="471387"/>
          </a:xfrm>
          <a:prstGeom prst="rect">
            <a:avLst/>
          </a:prstGeom>
        </p:spPr>
      </p:pic>
      <p:pic>
        <p:nvPicPr>
          <p:cNvPr id="18" name="Graphic 17">
            <a:extLst>
              <a:ext uri="{FF2B5EF4-FFF2-40B4-BE49-F238E27FC236}">
                <a16:creationId xmlns:a16="http://schemas.microsoft.com/office/drawing/2014/main" id="{8F4B9DF0-66ED-437A-8A2B-70F2F1DCCD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6761" y="3313985"/>
            <a:ext cx="672394" cy="537204"/>
          </a:xfrm>
          <a:prstGeom prst="rect">
            <a:avLst/>
          </a:prstGeom>
        </p:spPr>
      </p:pic>
      <p:pic>
        <p:nvPicPr>
          <p:cNvPr id="20" name="Graphic 19">
            <a:extLst>
              <a:ext uri="{FF2B5EF4-FFF2-40B4-BE49-F238E27FC236}">
                <a16:creationId xmlns:a16="http://schemas.microsoft.com/office/drawing/2014/main" id="{6908E2AD-41BC-4035-80A0-F279724086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005008" y="3316653"/>
            <a:ext cx="620809" cy="531868"/>
          </a:xfrm>
          <a:prstGeom prst="rect">
            <a:avLst/>
          </a:prstGeom>
        </p:spPr>
      </p:pic>
      <p:pic>
        <p:nvPicPr>
          <p:cNvPr id="22" name="Graphic 21">
            <a:extLst>
              <a:ext uri="{FF2B5EF4-FFF2-40B4-BE49-F238E27FC236}">
                <a16:creationId xmlns:a16="http://schemas.microsoft.com/office/drawing/2014/main" id="{EB4D37D9-482F-4D8E-991E-1E9DECD5035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327807" y="3419825"/>
            <a:ext cx="640375" cy="325524"/>
          </a:xfrm>
          <a:prstGeom prst="rect">
            <a:avLst/>
          </a:prstGeom>
        </p:spPr>
      </p:pic>
      <p:pic>
        <p:nvPicPr>
          <p:cNvPr id="24" name="Graphic 23">
            <a:extLst>
              <a:ext uri="{FF2B5EF4-FFF2-40B4-BE49-F238E27FC236}">
                <a16:creationId xmlns:a16="http://schemas.microsoft.com/office/drawing/2014/main" id="{C6D21280-0EB0-4354-A5EB-B2CAB72A4BF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04398" y="3354898"/>
            <a:ext cx="359322" cy="455378"/>
          </a:xfrm>
          <a:prstGeom prst="rect">
            <a:avLst/>
          </a:prstGeom>
        </p:spPr>
      </p:pic>
      <p:pic>
        <p:nvPicPr>
          <p:cNvPr id="26" name="Graphic 25">
            <a:extLst>
              <a:ext uri="{FF2B5EF4-FFF2-40B4-BE49-F238E27FC236}">
                <a16:creationId xmlns:a16="http://schemas.microsoft.com/office/drawing/2014/main" id="{34F45129-33D4-4C97-8027-43FAC1073E6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02970" y="3307759"/>
            <a:ext cx="668837" cy="549656"/>
          </a:xfrm>
          <a:prstGeom prst="rect">
            <a:avLst/>
          </a:prstGeom>
        </p:spPr>
      </p:pic>
      <p:pic>
        <p:nvPicPr>
          <p:cNvPr id="28" name="Graphic 27">
            <a:extLst>
              <a:ext uri="{FF2B5EF4-FFF2-40B4-BE49-F238E27FC236}">
                <a16:creationId xmlns:a16="http://schemas.microsoft.com/office/drawing/2014/main" id="{E4FD2AA4-5635-4D95-9052-DB5DC102ED4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50386" y="3337999"/>
            <a:ext cx="298842" cy="489176"/>
          </a:xfrm>
          <a:prstGeom prst="rect">
            <a:avLst/>
          </a:prstGeom>
        </p:spPr>
      </p:pic>
      <p:sp>
        <p:nvSpPr>
          <p:cNvPr id="29" name="TextBox 28">
            <a:extLst>
              <a:ext uri="{FF2B5EF4-FFF2-40B4-BE49-F238E27FC236}">
                <a16:creationId xmlns:a16="http://schemas.microsoft.com/office/drawing/2014/main" id="{FD01173D-8FD9-4C03-AA22-72C6B856079E}"/>
              </a:ext>
            </a:extLst>
          </p:cNvPr>
          <p:cNvSpPr txBox="1"/>
          <p:nvPr/>
        </p:nvSpPr>
        <p:spPr>
          <a:xfrm>
            <a:off x="313297" y="4066876"/>
            <a:ext cx="848181" cy="430887"/>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invocation</a:t>
            </a:r>
          </a:p>
        </p:txBody>
      </p:sp>
      <p:sp>
        <p:nvSpPr>
          <p:cNvPr id="30" name="TextBox 29">
            <a:extLst>
              <a:ext uri="{FF2B5EF4-FFF2-40B4-BE49-F238E27FC236}">
                <a16:creationId xmlns:a16="http://schemas.microsoft.com/office/drawing/2014/main" id="{0C521274-4892-4884-813D-075B1BBB6AED}"/>
              </a:ext>
            </a:extLst>
          </p:cNvPr>
          <p:cNvSpPr txBox="1"/>
          <p:nvPr/>
        </p:nvSpPr>
        <p:spPr>
          <a:xfrm>
            <a:off x="3148658" y="4066874"/>
            <a:ext cx="998671"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Publish and subscribe</a:t>
            </a:r>
          </a:p>
        </p:txBody>
      </p:sp>
      <p:sp>
        <p:nvSpPr>
          <p:cNvPr id="31" name="TextBox 30">
            <a:extLst>
              <a:ext uri="{FF2B5EF4-FFF2-40B4-BE49-F238E27FC236}">
                <a16:creationId xmlns:a16="http://schemas.microsoft.com/office/drawing/2014/main" id="{17315DCC-725A-4E52-B142-2E92B028A997}"/>
              </a:ext>
            </a:extLst>
          </p:cNvPr>
          <p:cNvSpPr txBox="1"/>
          <p:nvPr/>
        </p:nvSpPr>
        <p:spPr>
          <a:xfrm>
            <a:off x="6263511" y="4180811"/>
            <a:ext cx="1164038"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Actors</a:t>
            </a:r>
          </a:p>
        </p:txBody>
      </p:sp>
      <p:sp>
        <p:nvSpPr>
          <p:cNvPr id="32" name="TextBox 31">
            <a:extLst>
              <a:ext uri="{FF2B5EF4-FFF2-40B4-BE49-F238E27FC236}">
                <a16:creationId xmlns:a16="http://schemas.microsoft.com/office/drawing/2014/main" id="{C7899461-36FE-4589-82BB-E347900FBCFA}"/>
              </a:ext>
            </a:extLst>
          </p:cNvPr>
          <p:cNvSpPr txBox="1"/>
          <p:nvPr/>
        </p:nvSpPr>
        <p:spPr>
          <a:xfrm>
            <a:off x="1662000" y="4066874"/>
            <a:ext cx="1075614" cy="430887"/>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State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management</a:t>
            </a:r>
          </a:p>
        </p:txBody>
      </p:sp>
      <p:sp>
        <p:nvSpPr>
          <p:cNvPr id="33" name="TextBox 32">
            <a:extLst>
              <a:ext uri="{FF2B5EF4-FFF2-40B4-BE49-F238E27FC236}">
                <a16:creationId xmlns:a16="http://schemas.microsoft.com/office/drawing/2014/main" id="{47D64FB2-6B42-4B01-8D4E-4810292B8E14}"/>
              </a:ext>
            </a:extLst>
          </p:cNvPr>
          <p:cNvSpPr txBox="1"/>
          <p:nvPr/>
        </p:nvSpPr>
        <p:spPr>
          <a:xfrm>
            <a:off x="4538579" y="4066874"/>
            <a:ext cx="1488758"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Resource bindings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and triggers</a:t>
            </a:r>
          </a:p>
        </p:txBody>
      </p:sp>
      <p:sp>
        <p:nvSpPr>
          <p:cNvPr id="34" name="TextBox 33">
            <a:extLst>
              <a:ext uri="{FF2B5EF4-FFF2-40B4-BE49-F238E27FC236}">
                <a16:creationId xmlns:a16="http://schemas.microsoft.com/office/drawing/2014/main" id="{B643A0E7-648A-4413-995A-F1B395645FB7}"/>
              </a:ext>
            </a:extLst>
          </p:cNvPr>
          <p:cNvSpPr txBox="1"/>
          <p:nvPr/>
        </p:nvSpPr>
        <p:spPr>
          <a:xfrm>
            <a:off x="7733393" y="4174595"/>
            <a:ext cx="1164038"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Observability</a:t>
            </a:r>
          </a:p>
        </p:txBody>
      </p:sp>
      <p:sp>
        <p:nvSpPr>
          <p:cNvPr id="35" name="TextBox 34">
            <a:extLst>
              <a:ext uri="{FF2B5EF4-FFF2-40B4-BE49-F238E27FC236}">
                <a16:creationId xmlns:a16="http://schemas.microsoft.com/office/drawing/2014/main" id="{EE733418-C2D3-40AA-B4BE-8614DAFE438A}"/>
              </a:ext>
            </a:extLst>
          </p:cNvPr>
          <p:cNvSpPr txBox="1"/>
          <p:nvPr/>
        </p:nvSpPr>
        <p:spPr>
          <a:xfrm>
            <a:off x="9203275" y="4174595"/>
            <a:ext cx="1164038"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Secrets</a:t>
            </a:r>
          </a:p>
        </p:txBody>
      </p:sp>
      <p:pic>
        <p:nvPicPr>
          <p:cNvPr id="37" name="Graphic 36">
            <a:extLst>
              <a:ext uri="{FF2B5EF4-FFF2-40B4-BE49-F238E27FC236}">
                <a16:creationId xmlns:a16="http://schemas.microsoft.com/office/drawing/2014/main" id="{EB1F8BD4-E11C-416E-A18E-6D1E7E8BB84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86280" y="4989046"/>
            <a:ext cx="902904" cy="1053388"/>
          </a:xfrm>
          <a:prstGeom prst="rect">
            <a:avLst/>
          </a:prstGeom>
        </p:spPr>
      </p:pic>
      <p:pic>
        <p:nvPicPr>
          <p:cNvPr id="39" name="Graphic 38">
            <a:extLst>
              <a:ext uri="{FF2B5EF4-FFF2-40B4-BE49-F238E27FC236}">
                <a16:creationId xmlns:a16="http://schemas.microsoft.com/office/drawing/2014/main" id="{7446D291-159B-4832-85E0-A1B61641B60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593108" y="5241979"/>
            <a:ext cx="998671" cy="557662"/>
          </a:xfrm>
          <a:prstGeom prst="rect">
            <a:avLst/>
          </a:prstGeom>
        </p:spPr>
      </p:pic>
      <p:pic>
        <p:nvPicPr>
          <p:cNvPr id="43" name="Graphic 42">
            <a:extLst>
              <a:ext uri="{FF2B5EF4-FFF2-40B4-BE49-F238E27FC236}">
                <a16:creationId xmlns:a16="http://schemas.microsoft.com/office/drawing/2014/main" id="{11E1AFDD-7291-4283-B93B-FDD03089129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606482" y="5139639"/>
            <a:ext cx="848982" cy="763550"/>
          </a:xfrm>
          <a:prstGeom prst="rect">
            <a:avLst/>
          </a:prstGeom>
        </p:spPr>
      </p:pic>
      <p:pic>
        <p:nvPicPr>
          <p:cNvPr id="45" name="Graphic 44">
            <a:extLst>
              <a:ext uri="{FF2B5EF4-FFF2-40B4-BE49-F238E27FC236}">
                <a16:creationId xmlns:a16="http://schemas.microsoft.com/office/drawing/2014/main" id="{1529212E-7B69-4647-B2C0-23E642DD7CAC}"/>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296850" y="1766580"/>
            <a:ext cx="625683" cy="625683"/>
          </a:xfrm>
          <a:prstGeom prst="rect">
            <a:avLst/>
          </a:prstGeom>
        </p:spPr>
      </p:pic>
      <p:pic>
        <p:nvPicPr>
          <p:cNvPr id="47" name="Graphic 46">
            <a:extLst>
              <a:ext uri="{FF2B5EF4-FFF2-40B4-BE49-F238E27FC236}">
                <a16:creationId xmlns:a16="http://schemas.microsoft.com/office/drawing/2014/main" id="{F4CC7628-3BD7-4958-A10A-2C0F550701F4}"/>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204096" y="5158562"/>
            <a:ext cx="716459" cy="725703"/>
          </a:xfrm>
          <a:prstGeom prst="rect">
            <a:avLst/>
          </a:prstGeom>
        </p:spPr>
      </p:pic>
      <p:pic>
        <p:nvPicPr>
          <p:cNvPr id="49" name="Graphic 48">
            <a:extLst>
              <a:ext uri="{FF2B5EF4-FFF2-40B4-BE49-F238E27FC236}">
                <a16:creationId xmlns:a16="http://schemas.microsoft.com/office/drawing/2014/main" id="{F070543D-9704-4971-970F-86070C6B75D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11981" y="1688896"/>
            <a:ext cx="680169" cy="781050"/>
          </a:xfrm>
          <a:prstGeom prst="rect">
            <a:avLst/>
          </a:prstGeom>
        </p:spPr>
      </p:pic>
      <p:pic>
        <p:nvPicPr>
          <p:cNvPr id="51" name="Graphic 50">
            <a:extLst>
              <a:ext uri="{FF2B5EF4-FFF2-40B4-BE49-F238E27FC236}">
                <a16:creationId xmlns:a16="http://schemas.microsoft.com/office/drawing/2014/main" id="{0DB7E44A-D4A4-4743-9EF8-8816260AAA47}"/>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971562" y="1944590"/>
            <a:ext cx="622791" cy="269662"/>
          </a:xfrm>
          <a:prstGeom prst="rect">
            <a:avLst/>
          </a:prstGeom>
        </p:spPr>
      </p:pic>
      <p:pic>
        <p:nvPicPr>
          <p:cNvPr id="55" name="Graphic 54">
            <a:extLst>
              <a:ext uri="{FF2B5EF4-FFF2-40B4-BE49-F238E27FC236}">
                <a16:creationId xmlns:a16="http://schemas.microsoft.com/office/drawing/2014/main" id="{64F04FC6-8C45-42FE-B688-0A6F62F2B31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972526" y="1665281"/>
            <a:ext cx="476261" cy="828280"/>
          </a:xfrm>
          <a:prstGeom prst="rect">
            <a:avLst/>
          </a:prstGeom>
        </p:spPr>
      </p:pic>
      <p:pic>
        <p:nvPicPr>
          <p:cNvPr id="57" name="Graphic 56">
            <a:extLst>
              <a:ext uri="{FF2B5EF4-FFF2-40B4-BE49-F238E27FC236}">
                <a16:creationId xmlns:a16="http://schemas.microsoft.com/office/drawing/2014/main" id="{29D519A8-4C13-40C5-93A3-81940B2497E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196541" y="4989046"/>
            <a:ext cx="902904" cy="1053388"/>
          </a:xfrm>
          <a:prstGeom prst="rect">
            <a:avLst/>
          </a:prstGeom>
        </p:spPr>
      </p:pic>
      <p:pic>
        <p:nvPicPr>
          <p:cNvPr id="59" name="Graphic 58">
            <a:extLst>
              <a:ext uri="{FF2B5EF4-FFF2-40B4-BE49-F238E27FC236}">
                <a16:creationId xmlns:a16="http://schemas.microsoft.com/office/drawing/2014/main" id="{331BFD46-3417-4B88-82AA-081263984B1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748355" y="4989046"/>
            <a:ext cx="902904" cy="1053388"/>
          </a:xfrm>
          <a:prstGeom prst="rect">
            <a:avLst/>
          </a:prstGeom>
        </p:spPr>
      </p:pic>
      <p:pic>
        <p:nvPicPr>
          <p:cNvPr id="63" name="Graphic 62">
            <a:extLst>
              <a:ext uri="{FF2B5EF4-FFF2-40B4-BE49-F238E27FC236}">
                <a16:creationId xmlns:a16="http://schemas.microsoft.com/office/drawing/2014/main" id="{C0358EB3-5D08-4D7B-BA7E-F3E213112687}"/>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228475" y="5163952"/>
            <a:ext cx="612792" cy="714924"/>
          </a:xfrm>
          <a:prstGeom prst="rect">
            <a:avLst/>
          </a:prstGeom>
        </p:spPr>
      </p:pic>
      <p:sp>
        <p:nvSpPr>
          <p:cNvPr id="64" name="TextBox 63">
            <a:extLst>
              <a:ext uri="{FF2B5EF4-FFF2-40B4-BE49-F238E27FC236}">
                <a16:creationId xmlns:a16="http://schemas.microsoft.com/office/drawing/2014/main" id="{0BEA2B00-85C3-4B07-B44F-C4B2A32B180D}"/>
              </a:ext>
            </a:extLst>
          </p:cNvPr>
          <p:cNvSpPr txBox="1"/>
          <p:nvPr/>
        </p:nvSpPr>
        <p:spPr>
          <a:xfrm>
            <a:off x="508960" y="6179142"/>
            <a:ext cx="456856"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App 1</a:t>
            </a:r>
          </a:p>
        </p:txBody>
      </p:sp>
      <p:sp>
        <p:nvSpPr>
          <p:cNvPr id="65" name="TextBox 64">
            <a:extLst>
              <a:ext uri="{FF2B5EF4-FFF2-40B4-BE49-F238E27FC236}">
                <a16:creationId xmlns:a16="http://schemas.microsoft.com/office/drawing/2014/main" id="{553EC97E-A180-4A58-A0D3-1B2FAE7F69EC}"/>
              </a:ext>
            </a:extLst>
          </p:cNvPr>
          <p:cNvSpPr txBox="1"/>
          <p:nvPr/>
        </p:nvSpPr>
        <p:spPr>
          <a:xfrm>
            <a:off x="3148658" y="6179140"/>
            <a:ext cx="998671"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App 3</a:t>
            </a:r>
          </a:p>
        </p:txBody>
      </p:sp>
      <p:sp>
        <p:nvSpPr>
          <p:cNvPr id="66" name="TextBox 65">
            <a:extLst>
              <a:ext uri="{FF2B5EF4-FFF2-40B4-BE49-F238E27FC236}">
                <a16:creationId xmlns:a16="http://schemas.microsoft.com/office/drawing/2014/main" id="{B0C1EDED-4D8D-4764-B462-3596C3988D47}"/>
              </a:ext>
            </a:extLst>
          </p:cNvPr>
          <p:cNvSpPr txBox="1"/>
          <p:nvPr/>
        </p:nvSpPr>
        <p:spPr>
          <a:xfrm>
            <a:off x="7510425" y="6191030"/>
            <a:ext cx="1164038"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Cloud</a:t>
            </a:r>
          </a:p>
        </p:txBody>
      </p:sp>
      <p:sp>
        <p:nvSpPr>
          <p:cNvPr id="67" name="TextBox 66">
            <a:extLst>
              <a:ext uri="{FF2B5EF4-FFF2-40B4-BE49-F238E27FC236}">
                <a16:creationId xmlns:a16="http://schemas.microsoft.com/office/drawing/2014/main" id="{8D58B632-76E7-485B-BD4D-23A2E76792F9}"/>
              </a:ext>
            </a:extLst>
          </p:cNvPr>
          <p:cNvSpPr txBox="1"/>
          <p:nvPr/>
        </p:nvSpPr>
        <p:spPr>
          <a:xfrm>
            <a:off x="1957754" y="6179140"/>
            <a:ext cx="484107"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App 2</a:t>
            </a:r>
          </a:p>
        </p:txBody>
      </p:sp>
      <p:sp>
        <p:nvSpPr>
          <p:cNvPr id="68" name="TextBox 67">
            <a:extLst>
              <a:ext uri="{FF2B5EF4-FFF2-40B4-BE49-F238E27FC236}">
                <a16:creationId xmlns:a16="http://schemas.microsoft.com/office/drawing/2014/main" id="{233433B7-9173-4878-9CA7-2593DBACA342}"/>
              </a:ext>
            </a:extLst>
          </p:cNvPr>
          <p:cNvSpPr txBox="1"/>
          <p:nvPr/>
        </p:nvSpPr>
        <p:spPr>
          <a:xfrm>
            <a:off x="5782544" y="6179140"/>
            <a:ext cx="1488758"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Sidecar</a:t>
            </a:r>
          </a:p>
        </p:txBody>
      </p:sp>
      <p:sp>
        <p:nvSpPr>
          <p:cNvPr id="69" name="TextBox 68">
            <a:extLst>
              <a:ext uri="{FF2B5EF4-FFF2-40B4-BE49-F238E27FC236}">
                <a16:creationId xmlns:a16="http://schemas.microsoft.com/office/drawing/2014/main" id="{E34C23AB-90A7-47BB-A155-4A1CE8CA5A80}"/>
              </a:ext>
            </a:extLst>
          </p:cNvPr>
          <p:cNvSpPr txBox="1"/>
          <p:nvPr/>
        </p:nvSpPr>
        <p:spPr>
          <a:xfrm>
            <a:off x="8980307" y="6184814"/>
            <a:ext cx="1164038"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Edge</a:t>
            </a:r>
          </a:p>
        </p:txBody>
      </p:sp>
      <p:sp>
        <p:nvSpPr>
          <p:cNvPr id="70" name="TextBox 69">
            <a:extLst>
              <a:ext uri="{FF2B5EF4-FFF2-40B4-BE49-F238E27FC236}">
                <a16:creationId xmlns:a16="http://schemas.microsoft.com/office/drawing/2014/main" id="{D9A24165-3D77-4840-9108-41F1BFBF2000}"/>
              </a:ext>
            </a:extLst>
          </p:cNvPr>
          <p:cNvSpPr txBox="1"/>
          <p:nvPr/>
        </p:nvSpPr>
        <p:spPr>
          <a:xfrm>
            <a:off x="10450189" y="6184814"/>
            <a:ext cx="1164038"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Self-hosted</a:t>
            </a:r>
          </a:p>
        </p:txBody>
      </p:sp>
      <p:sp>
        <p:nvSpPr>
          <p:cNvPr id="71" name="TextBox 70">
            <a:extLst>
              <a:ext uri="{FF2B5EF4-FFF2-40B4-BE49-F238E27FC236}">
                <a16:creationId xmlns:a16="http://schemas.microsoft.com/office/drawing/2014/main" id="{721C420C-E53C-482A-8D6C-48CB39D45515}"/>
              </a:ext>
            </a:extLst>
          </p:cNvPr>
          <p:cNvSpPr txBox="1"/>
          <p:nvPr/>
        </p:nvSpPr>
        <p:spPr>
          <a:xfrm>
            <a:off x="414060" y="2683195"/>
            <a:ext cx="876009"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Encryption</a:t>
            </a:r>
          </a:p>
        </p:txBody>
      </p:sp>
      <p:sp>
        <p:nvSpPr>
          <p:cNvPr id="73" name="TextBox 72">
            <a:extLst>
              <a:ext uri="{FF2B5EF4-FFF2-40B4-BE49-F238E27FC236}">
                <a16:creationId xmlns:a16="http://schemas.microsoft.com/office/drawing/2014/main" id="{9211B107-FE19-458D-8946-115365542B49}"/>
              </a:ext>
            </a:extLst>
          </p:cNvPr>
          <p:cNvSpPr txBox="1"/>
          <p:nvPr/>
        </p:nvSpPr>
        <p:spPr>
          <a:xfrm>
            <a:off x="2004356" y="2683195"/>
            <a:ext cx="36548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User</a:t>
            </a:r>
          </a:p>
        </p:txBody>
      </p:sp>
      <p:sp>
        <p:nvSpPr>
          <p:cNvPr id="74" name="TextBox 73">
            <a:extLst>
              <a:ext uri="{FF2B5EF4-FFF2-40B4-BE49-F238E27FC236}">
                <a16:creationId xmlns:a16="http://schemas.microsoft.com/office/drawing/2014/main" id="{59B9F37F-758A-4A5C-8F11-C6EEBA268D10}"/>
              </a:ext>
            </a:extLst>
          </p:cNvPr>
          <p:cNvSpPr txBox="1"/>
          <p:nvPr/>
        </p:nvSpPr>
        <p:spPr>
          <a:xfrm>
            <a:off x="3052954" y="2683195"/>
            <a:ext cx="1125309"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Configuration</a:t>
            </a:r>
          </a:p>
        </p:txBody>
      </p:sp>
      <p:sp>
        <p:nvSpPr>
          <p:cNvPr id="76" name="TextBox 75">
            <a:extLst>
              <a:ext uri="{FF2B5EF4-FFF2-40B4-BE49-F238E27FC236}">
                <a16:creationId xmlns:a16="http://schemas.microsoft.com/office/drawing/2014/main" id="{1036295E-86D0-43AB-BD3A-3A12122B7C2D}"/>
              </a:ext>
            </a:extLst>
          </p:cNvPr>
          <p:cNvSpPr txBox="1"/>
          <p:nvPr/>
        </p:nvSpPr>
        <p:spPr>
          <a:xfrm>
            <a:off x="4840181" y="2683195"/>
            <a:ext cx="85068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Key/secret</a:t>
            </a:r>
          </a:p>
        </p:txBody>
      </p:sp>
      <p:grpSp>
        <p:nvGrpSpPr>
          <p:cNvPr id="19" name="Group 18">
            <a:extLst>
              <a:ext uri="{FF2B5EF4-FFF2-40B4-BE49-F238E27FC236}">
                <a16:creationId xmlns:a16="http://schemas.microsoft.com/office/drawing/2014/main" id="{B32C0D0C-F9CA-4771-AC5B-4A2C559ABB48}"/>
              </a:ext>
            </a:extLst>
          </p:cNvPr>
          <p:cNvGrpSpPr/>
          <p:nvPr/>
        </p:nvGrpSpPr>
        <p:grpSpPr>
          <a:xfrm>
            <a:off x="10785108" y="3527238"/>
            <a:ext cx="314386" cy="283038"/>
            <a:chOff x="10400445" y="6130886"/>
            <a:chExt cx="314386" cy="283038"/>
          </a:xfrm>
        </p:grpSpPr>
        <p:sp>
          <p:nvSpPr>
            <p:cNvPr id="10" name="Freeform: Shape 9">
              <a:extLst>
                <a:ext uri="{FF2B5EF4-FFF2-40B4-BE49-F238E27FC236}">
                  <a16:creationId xmlns:a16="http://schemas.microsoft.com/office/drawing/2014/main" id="{3F5C0E4E-09E4-4F23-8655-2E90E3063E89}"/>
                </a:ext>
              </a:extLst>
            </p:cNvPr>
            <p:cNvSpPr/>
            <p:nvPr/>
          </p:nvSpPr>
          <p:spPr>
            <a:xfrm>
              <a:off x="10554421" y="6183372"/>
              <a:ext cx="109048" cy="94346"/>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202192"/>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D15FBD60-3FF7-4D1C-A629-A60EF47CA98C}"/>
                </a:ext>
              </a:extLst>
            </p:cNvPr>
            <p:cNvSpPr/>
            <p:nvPr/>
          </p:nvSpPr>
          <p:spPr>
            <a:xfrm>
              <a:off x="10407750" y="6271858"/>
              <a:ext cx="152667" cy="139036"/>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202192"/>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382E4602-805C-4DFD-B9D7-26B7600FD43E}"/>
                </a:ext>
              </a:extLst>
            </p:cNvPr>
            <p:cNvSpPr/>
            <p:nvPr/>
          </p:nvSpPr>
          <p:spPr>
            <a:xfrm>
              <a:off x="10400445" y="6130886"/>
              <a:ext cx="305334" cy="283038"/>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72106C9-566C-49FF-A9AD-9668C92ED66D}"/>
                </a:ext>
              </a:extLst>
            </p:cNvPr>
            <p:cNvSpPr/>
            <p:nvPr/>
          </p:nvSpPr>
          <p:spPr>
            <a:xfrm>
              <a:off x="10616688" y="6130886"/>
              <a:ext cx="98143" cy="94346"/>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202192"/>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21" name="TextBox 20">
            <a:extLst>
              <a:ext uri="{FF2B5EF4-FFF2-40B4-BE49-F238E27FC236}">
                <a16:creationId xmlns:a16="http://schemas.microsoft.com/office/drawing/2014/main" id="{B30CA059-582D-49A0-B9C1-04A2349188FE}"/>
              </a:ext>
            </a:extLst>
          </p:cNvPr>
          <p:cNvSpPr txBox="1"/>
          <p:nvPr/>
        </p:nvSpPr>
        <p:spPr>
          <a:xfrm>
            <a:off x="10466113" y="4174595"/>
            <a:ext cx="1164038"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Configuration</a:t>
            </a:r>
          </a:p>
        </p:txBody>
      </p:sp>
      <p:sp>
        <p:nvSpPr>
          <p:cNvPr id="27" name="Hexagon 26">
            <a:extLst>
              <a:ext uri="{FF2B5EF4-FFF2-40B4-BE49-F238E27FC236}">
                <a16:creationId xmlns:a16="http://schemas.microsoft.com/office/drawing/2014/main" id="{18BA61AE-1C38-4D82-8D5D-2872794CECAE}"/>
              </a:ext>
            </a:extLst>
          </p:cNvPr>
          <p:cNvSpPr/>
          <p:nvPr/>
        </p:nvSpPr>
        <p:spPr bwMode="auto">
          <a:xfrm rot="5400000">
            <a:off x="4629967" y="5086535"/>
            <a:ext cx="997399" cy="914400"/>
          </a:xfrm>
          <a:prstGeom prst="hexagon">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E3763FAA-4620-4F4F-9334-00387B365D90}"/>
              </a:ext>
            </a:extLst>
          </p:cNvPr>
          <p:cNvSpPr txBox="1"/>
          <p:nvPr/>
        </p:nvSpPr>
        <p:spPr>
          <a:xfrm>
            <a:off x="4629330" y="6179140"/>
            <a:ext cx="998671"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App 4</a:t>
            </a:r>
          </a:p>
        </p:txBody>
      </p:sp>
    </p:spTree>
    <p:extLst>
      <p:ext uri="{BB962C8B-B14F-4D97-AF65-F5344CB8AC3E}">
        <p14:creationId xmlns:p14="http://schemas.microsoft.com/office/powerpoint/2010/main" val="40732928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9A838337-7610-4A49-84AB-C7EB6A33A6AD}"/>
              </a:ext>
            </a:extLst>
          </p:cNvPr>
          <p:cNvGrpSpPr/>
          <p:nvPr/>
        </p:nvGrpSpPr>
        <p:grpSpPr>
          <a:xfrm>
            <a:off x="9036746" y="2509116"/>
            <a:ext cx="1665509" cy="1943091"/>
            <a:chOff x="7316373" y="1954650"/>
            <a:chExt cx="1400542" cy="1633964"/>
          </a:xfrm>
        </p:grpSpPr>
        <p:pic>
          <p:nvPicPr>
            <p:cNvPr id="59" name="Graphic 58">
              <a:extLst>
                <a:ext uri="{FF2B5EF4-FFF2-40B4-BE49-F238E27FC236}">
                  <a16:creationId xmlns:a16="http://schemas.microsoft.com/office/drawing/2014/main" id="{3EAED291-0C38-4B68-805D-02BB125711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16373" y="1954650"/>
              <a:ext cx="1400542" cy="1633964"/>
            </a:xfrm>
            <a:prstGeom prst="rect">
              <a:avLst/>
            </a:prstGeom>
          </p:spPr>
        </p:pic>
        <p:sp>
          <p:nvSpPr>
            <p:cNvPr id="60" name="TextBox 59">
              <a:extLst>
                <a:ext uri="{FF2B5EF4-FFF2-40B4-BE49-F238E27FC236}">
                  <a16:creationId xmlns:a16="http://schemas.microsoft.com/office/drawing/2014/main" id="{FF1C144A-0360-4C8A-94E8-D4657DFD17C7}"/>
                </a:ext>
              </a:extLst>
            </p:cNvPr>
            <p:cNvSpPr txBox="1"/>
            <p:nvPr/>
          </p:nvSpPr>
          <p:spPr>
            <a:xfrm>
              <a:off x="7532648" y="2609318"/>
              <a:ext cx="905035" cy="25881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02192"/>
                  </a:solidFill>
                  <a:effectLst/>
                  <a:uLnTx/>
                  <a:uFillTx/>
                  <a:latin typeface="Segoe UI Semibold"/>
                  <a:ea typeface="+mn-ea"/>
                  <a:cs typeface="+mn-cs"/>
                </a:rPr>
                <a:t>Service B</a:t>
              </a:r>
            </a:p>
          </p:txBody>
        </p:sp>
      </p:grpSp>
      <p:grpSp>
        <p:nvGrpSpPr>
          <p:cNvPr id="63" name="!!AppA">
            <a:extLst>
              <a:ext uri="{FF2B5EF4-FFF2-40B4-BE49-F238E27FC236}">
                <a16:creationId xmlns:a16="http://schemas.microsoft.com/office/drawing/2014/main" id="{5BBCA8D4-1A68-401A-A831-AE4F29888687}"/>
              </a:ext>
            </a:extLst>
          </p:cNvPr>
          <p:cNvGrpSpPr/>
          <p:nvPr/>
        </p:nvGrpSpPr>
        <p:grpSpPr>
          <a:xfrm>
            <a:off x="1077340" y="2509469"/>
            <a:ext cx="1666465" cy="1944207"/>
            <a:chOff x="3444424" y="1954650"/>
            <a:chExt cx="1400542" cy="1633964"/>
          </a:xfrm>
        </p:grpSpPr>
        <p:pic>
          <p:nvPicPr>
            <p:cNvPr id="64" name="Graphic 63">
              <a:extLst>
                <a:ext uri="{FF2B5EF4-FFF2-40B4-BE49-F238E27FC236}">
                  <a16:creationId xmlns:a16="http://schemas.microsoft.com/office/drawing/2014/main" id="{B4A7A94F-0AB8-491B-8FC2-4733617E64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65" name="TextBox 64">
              <a:extLst>
                <a:ext uri="{FF2B5EF4-FFF2-40B4-BE49-F238E27FC236}">
                  <a16:creationId xmlns:a16="http://schemas.microsoft.com/office/drawing/2014/main" id="{292473EA-7FFB-44C1-9D22-3159AFAD6790}"/>
                </a:ext>
              </a:extLst>
            </p:cNvPr>
            <p:cNvSpPr txBox="1"/>
            <p:nvPr/>
          </p:nvSpPr>
          <p:spPr>
            <a:xfrm>
              <a:off x="3649352" y="2604706"/>
              <a:ext cx="904515" cy="2586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Service A</a:t>
              </a:r>
            </a:p>
          </p:txBody>
        </p:sp>
      </p:grpSp>
      <p:cxnSp>
        <p:nvCxnSpPr>
          <p:cNvPr id="66" name="Straight Arrow Connector 65">
            <a:extLst>
              <a:ext uri="{FF2B5EF4-FFF2-40B4-BE49-F238E27FC236}">
                <a16:creationId xmlns:a16="http://schemas.microsoft.com/office/drawing/2014/main" id="{7CAADEAB-5602-4BD0-9578-CF11F593185E}"/>
              </a:ext>
            </a:extLst>
          </p:cNvPr>
          <p:cNvCxnSpPr>
            <a:cxnSpLocks/>
          </p:cNvCxnSpPr>
          <p:nvPr/>
        </p:nvCxnSpPr>
        <p:spPr>
          <a:xfrm>
            <a:off x="2743805" y="3312235"/>
            <a:ext cx="719632" cy="324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529B28CD-72C6-43B7-A548-074DA18527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44744" y="2682567"/>
            <a:ext cx="1109340" cy="1294230"/>
          </a:xfrm>
          <a:prstGeom prst="rect">
            <a:avLst/>
          </a:prstGeom>
          <a:effectLst>
            <a:outerShdw blurRad="50800" dist="25400" dir="13500000" algn="br" rotWithShape="0">
              <a:prstClr val="black">
                <a:alpha val="40000"/>
              </a:prstClr>
            </a:outerShdw>
          </a:effectLst>
        </p:spPr>
      </p:pic>
      <p:pic>
        <p:nvPicPr>
          <p:cNvPr id="68" name="Graphic 67">
            <a:extLst>
              <a:ext uri="{FF2B5EF4-FFF2-40B4-BE49-F238E27FC236}">
                <a16:creationId xmlns:a16="http://schemas.microsoft.com/office/drawing/2014/main" id="{7F2790B3-9F4E-4C23-A080-0A12CF5157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7488" y="2682567"/>
            <a:ext cx="1105781" cy="1290078"/>
          </a:xfrm>
          <a:prstGeom prst="rect">
            <a:avLst/>
          </a:prstGeom>
          <a:effectLst>
            <a:outerShdw blurRad="50800" dist="25400" dir="13500000" algn="br" rotWithShape="0">
              <a:prstClr val="black">
                <a:alpha val="40000"/>
              </a:prstClr>
            </a:outerShdw>
          </a:effectLst>
        </p:spPr>
      </p:pic>
      <p:cxnSp>
        <p:nvCxnSpPr>
          <p:cNvPr id="69" name="Straight Arrow Connector 68">
            <a:extLst>
              <a:ext uri="{FF2B5EF4-FFF2-40B4-BE49-F238E27FC236}">
                <a16:creationId xmlns:a16="http://schemas.microsoft.com/office/drawing/2014/main" id="{7C5D834D-5FCD-4B7D-BB4B-4AA74B9924F7}"/>
              </a:ext>
            </a:extLst>
          </p:cNvPr>
          <p:cNvCxnSpPr>
            <a:cxnSpLocks/>
          </p:cNvCxnSpPr>
          <p:nvPr/>
        </p:nvCxnSpPr>
        <p:spPr>
          <a:xfrm>
            <a:off x="8317114" y="3312234"/>
            <a:ext cx="719632"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4CD8325-F04D-4B0F-988F-1F251CFB1D6F}"/>
              </a:ext>
            </a:extLst>
          </p:cNvPr>
          <p:cNvCxnSpPr>
            <a:cxnSpLocks/>
          </p:cNvCxnSpPr>
          <p:nvPr/>
        </p:nvCxnSpPr>
        <p:spPr>
          <a:xfrm flipH="1" flipV="1">
            <a:off x="8317114" y="3590730"/>
            <a:ext cx="719632" cy="1"/>
          </a:xfrm>
          <a:prstGeom prst="straightConnector1">
            <a:avLst/>
          </a:prstGeom>
          <a:ln w="28575">
            <a:solidFill>
              <a:schemeClr val="bg1">
                <a:lumMod val="6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C48FF6C-1F18-498B-8240-A9E4D097EA7B}"/>
              </a:ext>
            </a:extLst>
          </p:cNvPr>
          <p:cNvCxnSpPr>
            <a:cxnSpLocks/>
          </p:cNvCxnSpPr>
          <p:nvPr/>
        </p:nvCxnSpPr>
        <p:spPr>
          <a:xfrm flipH="1" flipV="1">
            <a:off x="2743805" y="3590730"/>
            <a:ext cx="719632" cy="1"/>
          </a:xfrm>
          <a:prstGeom prst="straightConnector1">
            <a:avLst/>
          </a:prstGeom>
          <a:ln w="28575">
            <a:solidFill>
              <a:schemeClr val="bg1">
                <a:lumMod val="6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98EE58E-B406-4540-8418-E234675098EC}"/>
              </a:ext>
            </a:extLst>
          </p:cNvPr>
          <p:cNvCxnSpPr>
            <a:cxnSpLocks/>
          </p:cNvCxnSpPr>
          <p:nvPr/>
        </p:nvCxnSpPr>
        <p:spPr>
          <a:xfrm>
            <a:off x="4544962" y="3312234"/>
            <a:ext cx="2652527" cy="324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3AA8D8A-B1EB-42FC-BE29-682663806409}"/>
              </a:ext>
            </a:extLst>
          </p:cNvPr>
          <p:cNvCxnSpPr>
            <a:cxnSpLocks/>
          </p:cNvCxnSpPr>
          <p:nvPr/>
        </p:nvCxnSpPr>
        <p:spPr>
          <a:xfrm flipH="1" flipV="1">
            <a:off x="4544962" y="3590729"/>
            <a:ext cx="2652527" cy="1"/>
          </a:xfrm>
          <a:prstGeom prst="straightConnector1">
            <a:avLst/>
          </a:prstGeom>
          <a:ln w="28575">
            <a:solidFill>
              <a:schemeClr val="bg1">
                <a:lumMod val="6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41BBC7A-5395-4C28-B02B-1160028AE533}"/>
              </a:ext>
            </a:extLst>
          </p:cNvPr>
          <p:cNvGrpSpPr/>
          <p:nvPr/>
        </p:nvGrpSpPr>
        <p:grpSpPr>
          <a:xfrm>
            <a:off x="4731281" y="3802662"/>
            <a:ext cx="2578650" cy="442064"/>
            <a:chOff x="4731281" y="3802662"/>
            <a:chExt cx="2578650" cy="442064"/>
          </a:xfrm>
        </p:grpSpPr>
        <p:pic>
          <p:nvPicPr>
            <p:cNvPr id="114" name="Graphic 113">
              <a:extLst>
                <a:ext uri="{FF2B5EF4-FFF2-40B4-BE49-F238E27FC236}">
                  <a16:creationId xmlns:a16="http://schemas.microsoft.com/office/drawing/2014/main" id="{D1A81785-D848-49D7-99B0-C67A2B65BE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31281" y="3802662"/>
              <a:ext cx="384968" cy="442064"/>
            </a:xfrm>
            <a:prstGeom prst="rect">
              <a:avLst/>
            </a:prstGeom>
          </p:spPr>
        </p:pic>
        <p:sp>
          <p:nvSpPr>
            <p:cNvPr id="115" name="TextBox 114">
              <a:extLst>
                <a:ext uri="{FF2B5EF4-FFF2-40B4-BE49-F238E27FC236}">
                  <a16:creationId xmlns:a16="http://schemas.microsoft.com/office/drawing/2014/main" id="{F6337842-DFC6-4BA9-95E5-4493E5AC549A}"/>
                </a:ext>
              </a:extLst>
            </p:cNvPr>
            <p:cNvSpPr txBox="1"/>
            <p:nvPr/>
          </p:nvSpPr>
          <p:spPr>
            <a:xfrm>
              <a:off x="5246067" y="3885194"/>
              <a:ext cx="2063864"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92"/>
                  </a:solidFill>
                  <a:effectLst/>
                  <a:uLnTx/>
                  <a:uFillTx/>
                  <a:latin typeface="Segoe UI Semibold"/>
                  <a:ea typeface="+mn-ea"/>
                  <a:cs typeface="+mn-cs"/>
                </a:rPr>
                <a:t>mTLS encryption</a:t>
              </a:r>
            </a:p>
          </p:txBody>
        </p:sp>
      </p:grpSp>
      <p:sp>
        <p:nvSpPr>
          <p:cNvPr id="35" name="TextBox 34">
            <a:extLst>
              <a:ext uri="{FF2B5EF4-FFF2-40B4-BE49-F238E27FC236}">
                <a16:creationId xmlns:a16="http://schemas.microsoft.com/office/drawing/2014/main" id="{28FF8B9A-0071-4B6C-89B2-3020C91F15C1}"/>
              </a:ext>
            </a:extLst>
          </p:cNvPr>
          <p:cNvSpPr txBox="1"/>
          <p:nvPr/>
        </p:nvSpPr>
        <p:spPr>
          <a:xfrm>
            <a:off x="2599627" y="3873174"/>
            <a:ext cx="1415880"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02192"/>
                </a:solidFill>
                <a:effectLst/>
                <a:uLnTx/>
                <a:uFillTx/>
                <a:latin typeface="Segoe UI Semibold"/>
                <a:ea typeface="+mn-ea"/>
                <a:cs typeface="+mn-cs"/>
              </a:rPr>
              <a:t>API Token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02192"/>
                </a:solidFill>
                <a:effectLst/>
                <a:uLnTx/>
                <a:uFillTx/>
                <a:latin typeface="Segoe UI Semibold"/>
                <a:ea typeface="+mn-ea"/>
                <a:cs typeface="+mn-cs"/>
              </a:rPr>
              <a:t>Authentication</a:t>
            </a:r>
          </a:p>
        </p:txBody>
      </p:sp>
      <p:sp>
        <p:nvSpPr>
          <p:cNvPr id="36" name="TextBox 35">
            <a:extLst>
              <a:ext uri="{FF2B5EF4-FFF2-40B4-BE49-F238E27FC236}">
                <a16:creationId xmlns:a16="http://schemas.microsoft.com/office/drawing/2014/main" id="{ECB1137B-FC81-4E89-A67A-EC9D10C735FB}"/>
              </a:ext>
            </a:extLst>
          </p:cNvPr>
          <p:cNvSpPr txBox="1"/>
          <p:nvPr/>
        </p:nvSpPr>
        <p:spPr>
          <a:xfrm>
            <a:off x="7845472" y="3873174"/>
            <a:ext cx="1415880"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02192"/>
                </a:solidFill>
                <a:effectLst/>
                <a:uLnTx/>
                <a:uFillTx/>
                <a:latin typeface="Segoe UI Semibold"/>
                <a:ea typeface="+mn-ea"/>
                <a:cs typeface="+mn-cs"/>
              </a:rPr>
              <a:t>API Token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02192"/>
                </a:solidFill>
                <a:effectLst/>
                <a:uLnTx/>
                <a:uFillTx/>
                <a:latin typeface="Segoe UI Semibold"/>
                <a:ea typeface="+mn-ea"/>
                <a:cs typeface="+mn-cs"/>
              </a:rPr>
              <a:t>Authentication</a:t>
            </a:r>
          </a:p>
        </p:txBody>
      </p:sp>
      <p:pic>
        <p:nvPicPr>
          <p:cNvPr id="40" name="Picture 2" descr="Image result for key icon">
            <a:extLst>
              <a:ext uri="{FF2B5EF4-FFF2-40B4-BE49-F238E27FC236}">
                <a16:creationId xmlns:a16="http://schemas.microsoft.com/office/drawing/2014/main" id="{651A1016-0C65-46B2-B001-435B2EAA85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68205" y="3490186"/>
            <a:ext cx="233127" cy="23312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3914A6E4-7A39-44CB-9C04-8E0E2B65A5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37239" y="3496784"/>
            <a:ext cx="187890" cy="1878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key icon">
            <a:extLst>
              <a:ext uri="{FF2B5EF4-FFF2-40B4-BE49-F238E27FC236}">
                <a16:creationId xmlns:a16="http://schemas.microsoft.com/office/drawing/2014/main" id="{A2E2E1E4-A79A-42F1-B3A4-D4F450012A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67074" y="3495812"/>
            <a:ext cx="233127" cy="23312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8D9A9DBE-CF7E-4D2E-9224-FF07A57EF0C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91110" y="3496784"/>
            <a:ext cx="187890" cy="18789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205924CB-0D5F-4C6A-A9E3-B2A0BBDEE11B}"/>
              </a:ext>
            </a:extLst>
          </p:cNvPr>
          <p:cNvGrpSpPr/>
          <p:nvPr/>
        </p:nvGrpSpPr>
        <p:grpSpPr>
          <a:xfrm>
            <a:off x="4405514" y="1257186"/>
            <a:ext cx="3673486" cy="553998"/>
            <a:chOff x="4446037" y="2014889"/>
            <a:chExt cx="3673486" cy="553998"/>
          </a:xfrm>
        </p:grpSpPr>
        <p:sp>
          <p:nvSpPr>
            <p:cNvPr id="39" name="TextBox 38">
              <a:extLst>
                <a:ext uri="{FF2B5EF4-FFF2-40B4-BE49-F238E27FC236}">
                  <a16:creationId xmlns:a16="http://schemas.microsoft.com/office/drawing/2014/main" id="{4FF18990-088A-4EB1-A6FE-E57DF4F3CEBF}"/>
                </a:ext>
              </a:extLst>
            </p:cNvPr>
            <p:cNvSpPr txBox="1"/>
            <p:nvPr/>
          </p:nvSpPr>
          <p:spPr>
            <a:xfrm>
              <a:off x="4991353" y="2014889"/>
              <a:ext cx="312817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02192"/>
                  </a:solidFill>
                  <a:effectLst/>
                  <a:uLnTx/>
                  <a:uFillTx/>
                  <a:latin typeface="Segoe UI Semibold"/>
                  <a:ea typeface="+mn-ea"/>
                  <a:cs typeface="+mn-cs"/>
                </a:rPr>
                <a:t>Service access policies (Endpoint allow, deny ACLs)</a:t>
              </a:r>
            </a:p>
          </p:txBody>
        </p:sp>
        <p:pic>
          <p:nvPicPr>
            <p:cNvPr id="46" name="Graphic 45">
              <a:extLst>
                <a:ext uri="{FF2B5EF4-FFF2-40B4-BE49-F238E27FC236}">
                  <a16:creationId xmlns:a16="http://schemas.microsoft.com/office/drawing/2014/main" id="{0FB9EBD4-B082-47BF-BE79-08A8C958393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6037" y="2032995"/>
              <a:ext cx="441111" cy="476825"/>
            </a:xfrm>
            <a:prstGeom prst="rect">
              <a:avLst/>
            </a:prstGeom>
          </p:spPr>
        </p:pic>
      </p:grpSp>
      <p:sp>
        <p:nvSpPr>
          <p:cNvPr id="47" name="TextBox 46">
            <a:extLst>
              <a:ext uri="{FF2B5EF4-FFF2-40B4-BE49-F238E27FC236}">
                <a16:creationId xmlns:a16="http://schemas.microsoft.com/office/drawing/2014/main" id="{A014B5FC-8DE4-48F7-A1C7-580722913BDC}"/>
              </a:ext>
            </a:extLst>
          </p:cNvPr>
          <p:cNvSpPr txBox="1"/>
          <p:nvPr/>
        </p:nvSpPr>
        <p:spPr>
          <a:xfrm>
            <a:off x="4237239" y="2578555"/>
            <a:ext cx="848328" cy="228102"/>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02192"/>
                </a:solidFill>
                <a:effectLst/>
                <a:uLnTx/>
                <a:uFillTx/>
                <a:latin typeface="Segoe UI Semibold"/>
                <a:ea typeface="+mn-ea"/>
                <a:cs typeface="+mn-cs"/>
              </a:rPr>
              <a:t>Config</a:t>
            </a:r>
          </a:p>
        </p:txBody>
      </p:sp>
      <p:grpSp>
        <p:nvGrpSpPr>
          <p:cNvPr id="16" name="Group 15">
            <a:extLst>
              <a:ext uri="{FF2B5EF4-FFF2-40B4-BE49-F238E27FC236}">
                <a16:creationId xmlns:a16="http://schemas.microsoft.com/office/drawing/2014/main" id="{AB5889ED-E1AB-42A4-B9A0-BC3C444BADE2}"/>
              </a:ext>
            </a:extLst>
          </p:cNvPr>
          <p:cNvGrpSpPr/>
          <p:nvPr/>
        </p:nvGrpSpPr>
        <p:grpSpPr>
          <a:xfrm>
            <a:off x="4405514" y="2005010"/>
            <a:ext cx="4847900" cy="553998"/>
            <a:chOff x="4413452" y="1351177"/>
            <a:chExt cx="4847900" cy="553998"/>
          </a:xfrm>
        </p:grpSpPr>
        <p:sp>
          <p:nvSpPr>
            <p:cNvPr id="54" name="TextBox 53">
              <a:extLst>
                <a:ext uri="{FF2B5EF4-FFF2-40B4-BE49-F238E27FC236}">
                  <a16:creationId xmlns:a16="http://schemas.microsoft.com/office/drawing/2014/main" id="{351634D8-C410-498A-8A34-DC3107AB3282}"/>
                </a:ext>
              </a:extLst>
            </p:cNvPr>
            <p:cNvSpPr txBox="1"/>
            <p:nvPr/>
          </p:nvSpPr>
          <p:spPr>
            <a:xfrm>
              <a:off x="4958767" y="1351177"/>
              <a:ext cx="430258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02192"/>
                  </a:solidFill>
                  <a:effectLst/>
                  <a:uLnTx/>
                  <a:uFillTx/>
                  <a:latin typeface="Segoe UI Semibold"/>
                  <a:ea typeface="+mn-ea"/>
                  <a:cs typeface="+mn-cs"/>
                </a:rPr>
                <a:t>Pub/Sub topic access policies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202192"/>
                  </a:solidFill>
                  <a:latin typeface="Segoe UI Semibold"/>
                </a:rPr>
                <a:t>(Topic allow, deny ACLs)</a:t>
              </a:r>
              <a:endParaRPr kumimoji="0" lang="en-US" sz="1800" b="0" i="0" u="none" strike="noStrike" kern="1200" cap="none" spc="0" normalizeH="0" baseline="0" noProof="0">
                <a:ln>
                  <a:noFill/>
                </a:ln>
                <a:solidFill>
                  <a:srgbClr val="202192"/>
                </a:solidFill>
                <a:effectLst/>
                <a:uLnTx/>
                <a:uFillTx/>
                <a:latin typeface="Segoe UI Semibold"/>
                <a:ea typeface="+mn-ea"/>
                <a:cs typeface="+mn-cs"/>
              </a:endParaRPr>
            </a:p>
          </p:txBody>
        </p:sp>
        <p:pic>
          <p:nvPicPr>
            <p:cNvPr id="55" name="Graphic 54">
              <a:extLst>
                <a:ext uri="{FF2B5EF4-FFF2-40B4-BE49-F238E27FC236}">
                  <a16:creationId xmlns:a16="http://schemas.microsoft.com/office/drawing/2014/main" id="{3E2A6FCF-1236-4750-89DB-EE8C96D370A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13452" y="1369283"/>
              <a:ext cx="441111" cy="476825"/>
            </a:xfrm>
            <a:prstGeom prst="rect">
              <a:avLst/>
            </a:prstGeom>
          </p:spPr>
        </p:pic>
      </p:grpSp>
    </p:spTree>
    <p:extLst>
      <p:ext uri="{BB962C8B-B14F-4D97-AF65-F5344CB8AC3E}">
        <p14:creationId xmlns:p14="http://schemas.microsoft.com/office/powerpoint/2010/main" val="28279212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16C5E-1E0E-4EA0-A408-DF011B8ADC7A}"/>
              </a:ext>
            </a:extLst>
          </p:cNvPr>
          <p:cNvSpPr>
            <a:spLocks noGrp="1"/>
          </p:cNvSpPr>
          <p:nvPr>
            <p:ph type="title"/>
          </p:nvPr>
        </p:nvSpPr>
        <p:spPr/>
        <p:txBody>
          <a:bodyPr/>
          <a:lstStyle/>
          <a:p>
            <a:pPr algn="ctr"/>
            <a:r>
              <a:rPr lang="en-US"/>
              <a:t>API Allow ACLs</a:t>
            </a:r>
          </a:p>
        </p:txBody>
      </p:sp>
      <p:pic>
        <p:nvPicPr>
          <p:cNvPr id="6" name="Graphic 5">
            <a:extLst>
              <a:ext uri="{FF2B5EF4-FFF2-40B4-BE49-F238E27FC236}">
                <a16:creationId xmlns:a16="http://schemas.microsoft.com/office/drawing/2014/main" id="{C479F807-E48F-4155-BCB7-9772B776A6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76292" y="4720767"/>
            <a:ext cx="533956" cy="461140"/>
          </a:xfrm>
          <a:prstGeom prst="rect">
            <a:avLst/>
          </a:prstGeom>
        </p:spPr>
      </p:pic>
      <p:pic>
        <p:nvPicPr>
          <p:cNvPr id="10" name="Graphic 9">
            <a:extLst>
              <a:ext uri="{FF2B5EF4-FFF2-40B4-BE49-F238E27FC236}">
                <a16:creationId xmlns:a16="http://schemas.microsoft.com/office/drawing/2014/main" id="{2F28E0E4-D6DF-4E10-9184-D7C755EECA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9005" y="4107882"/>
            <a:ext cx="508531" cy="279432"/>
          </a:xfrm>
          <a:prstGeom prst="rect">
            <a:avLst/>
          </a:prstGeom>
        </p:spPr>
      </p:pic>
      <p:pic>
        <p:nvPicPr>
          <p:cNvPr id="14" name="Graphic 13">
            <a:extLst>
              <a:ext uri="{FF2B5EF4-FFF2-40B4-BE49-F238E27FC236}">
                <a16:creationId xmlns:a16="http://schemas.microsoft.com/office/drawing/2014/main" id="{D8BFDD7F-0CF8-4E51-B8E6-4FDF503FC7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77703" y="2549237"/>
            <a:ext cx="531134" cy="471829"/>
          </a:xfrm>
          <a:prstGeom prst="rect">
            <a:avLst/>
          </a:prstGeom>
        </p:spPr>
      </p:pic>
      <p:pic>
        <p:nvPicPr>
          <p:cNvPr id="16" name="Graphic 15">
            <a:extLst>
              <a:ext uri="{FF2B5EF4-FFF2-40B4-BE49-F238E27FC236}">
                <a16:creationId xmlns:a16="http://schemas.microsoft.com/office/drawing/2014/main" id="{0592A2D7-6BAD-474B-8CB4-74B0F16B71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24614" y="3354519"/>
            <a:ext cx="237313" cy="419909"/>
          </a:xfrm>
          <a:prstGeom prst="rect">
            <a:avLst/>
          </a:prstGeom>
        </p:spPr>
      </p:pic>
      <p:pic>
        <p:nvPicPr>
          <p:cNvPr id="20" name="Graphic 19">
            <a:extLst>
              <a:ext uri="{FF2B5EF4-FFF2-40B4-BE49-F238E27FC236}">
                <a16:creationId xmlns:a16="http://schemas.microsoft.com/office/drawing/2014/main" id="{837F051F-EB77-4A20-8A80-7C88ACD60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05427" y="3549809"/>
            <a:ext cx="1281388" cy="1419445"/>
          </a:xfrm>
          <a:prstGeom prst="rect">
            <a:avLst/>
          </a:prstGeom>
        </p:spPr>
      </p:pic>
      <p:pic>
        <p:nvPicPr>
          <p:cNvPr id="22" name="Graphic 21">
            <a:extLst>
              <a:ext uri="{FF2B5EF4-FFF2-40B4-BE49-F238E27FC236}">
                <a16:creationId xmlns:a16="http://schemas.microsoft.com/office/drawing/2014/main" id="{F00B2708-4799-47D6-9BA5-65A433F0AE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79098" y="3643205"/>
            <a:ext cx="1125540" cy="1231365"/>
          </a:xfrm>
          <a:prstGeom prst="rect">
            <a:avLst/>
          </a:prstGeom>
          <a:effectLst>
            <a:outerShdw blurRad="25400" sx="101000" sy="101000" algn="ctr" rotWithShape="0">
              <a:prstClr val="black">
                <a:alpha val="30000"/>
              </a:prstClr>
            </a:outerShdw>
          </a:effectLst>
        </p:spPr>
      </p:pic>
      <p:cxnSp>
        <p:nvCxnSpPr>
          <p:cNvPr id="24" name="Straight Arrow Connector 23">
            <a:extLst>
              <a:ext uri="{FF2B5EF4-FFF2-40B4-BE49-F238E27FC236}">
                <a16:creationId xmlns:a16="http://schemas.microsoft.com/office/drawing/2014/main" id="{E7E13F3A-F085-448E-9D86-9E95680DD629}"/>
              </a:ext>
            </a:extLst>
          </p:cNvPr>
          <p:cNvCxnSpPr>
            <a:cxnSpLocks/>
            <a:stCxn id="20" idx="3"/>
            <a:endCxn id="22" idx="1"/>
          </p:cNvCxnSpPr>
          <p:nvPr/>
        </p:nvCxnSpPr>
        <p:spPr>
          <a:xfrm flipV="1">
            <a:off x="2486815" y="4258888"/>
            <a:ext cx="792283" cy="644"/>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E0A0520-B85F-48A6-8BF3-FCA0E3B219DF}"/>
              </a:ext>
            </a:extLst>
          </p:cNvPr>
          <p:cNvSpPr txBox="1"/>
          <p:nvPr/>
        </p:nvSpPr>
        <p:spPr>
          <a:xfrm>
            <a:off x="1272177" y="4052236"/>
            <a:ext cx="1058394" cy="30777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02192"/>
                </a:solidFill>
                <a:effectLst/>
                <a:uLnTx/>
                <a:uFillTx/>
                <a:latin typeface="Segoe UI Semibold"/>
                <a:ea typeface="+mn-ea"/>
                <a:cs typeface="+mn-cs"/>
              </a:rPr>
              <a:t>Service</a:t>
            </a:r>
          </a:p>
        </p:txBody>
      </p:sp>
      <p:sp>
        <p:nvSpPr>
          <p:cNvPr id="31" name="TextBox 30">
            <a:extLst>
              <a:ext uri="{FF2B5EF4-FFF2-40B4-BE49-F238E27FC236}">
                <a16:creationId xmlns:a16="http://schemas.microsoft.com/office/drawing/2014/main" id="{3435F299-16E0-469D-87F8-946EF6BDDAD8}"/>
              </a:ext>
            </a:extLst>
          </p:cNvPr>
          <p:cNvSpPr txBox="1"/>
          <p:nvPr/>
        </p:nvSpPr>
        <p:spPr>
          <a:xfrm>
            <a:off x="8500319" y="5481134"/>
            <a:ext cx="485903" cy="290312"/>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02192"/>
                </a:solidFill>
                <a:effectLst/>
                <a:uLnTx/>
                <a:uFillTx/>
                <a:latin typeface="Segoe UI Semibold"/>
                <a:ea typeface="+mn-ea"/>
                <a:cs typeface="+mn-cs"/>
              </a:rPr>
              <a:t>…</a:t>
            </a:r>
          </a:p>
        </p:txBody>
      </p:sp>
      <p:sp>
        <p:nvSpPr>
          <p:cNvPr id="32" name="TextBox 31">
            <a:extLst>
              <a:ext uri="{FF2B5EF4-FFF2-40B4-BE49-F238E27FC236}">
                <a16:creationId xmlns:a16="http://schemas.microsoft.com/office/drawing/2014/main" id="{D843B117-8B1D-456A-AE90-CA2D5BC51BBA}"/>
              </a:ext>
            </a:extLst>
          </p:cNvPr>
          <p:cNvSpPr txBox="1"/>
          <p:nvPr/>
        </p:nvSpPr>
        <p:spPr>
          <a:xfrm>
            <a:off x="9223609" y="2536313"/>
            <a:ext cx="1058394" cy="497676"/>
          </a:xfrm>
          <a:prstGeom prst="rect">
            <a:avLst/>
          </a:prstGeom>
          <a:noFill/>
        </p:spPr>
        <p:txBody>
          <a:bodyPr wrap="squar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Service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invocation</a:t>
            </a:r>
          </a:p>
        </p:txBody>
      </p:sp>
      <p:sp>
        <p:nvSpPr>
          <p:cNvPr id="33" name="TextBox 32">
            <a:extLst>
              <a:ext uri="{FF2B5EF4-FFF2-40B4-BE49-F238E27FC236}">
                <a16:creationId xmlns:a16="http://schemas.microsoft.com/office/drawing/2014/main" id="{51041C63-5481-4FBA-AD05-D54B0DCE6A11}"/>
              </a:ext>
            </a:extLst>
          </p:cNvPr>
          <p:cNvSpPr txBox="1"/>
          <p:nvPr/>
        </p:nvSpPr>
        <p:spPr>
          <a:xfrm>
            <a:off x="9223608" y="3315635"/>
            <a:ext cx="1358668" cy="497676"/>
          </a:xfrm>
          <a:prstGeom prst="rect">
            <a:avLst/>
          </a:prstGeom>
          <a:noFill/>
        </p:spPr>
        <p:txBody>
          <a:bodyPr wrap="squar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a:solidFill>
                  <a:srgbClr val="202192"/>
                </a:solidFill>
                <a:latin typeface="Segoe UI Semibold"/>
              </a:rPr>
              <a:t>State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management</a:t>
            </a:r>
          </a:p>
        </p:txBody>
      </p:sp>
      <p:sp>
        <p:nvSpPr>
          <p:cNvPr id="34" name="TextBox 33">
            <a:extLst>
              <a:ext uri="{FF2B5EF4-FFF2-40B4-BE49-F238E27FC236}">
                <a16:creationId xmlns:a16="http://schemas.microsoft.com/office/drawing/2014/main" id="{6E4E6FD6-5934-44BB-B048-787B22A8FBF7}"/>
              </a:ext>
            </a:extLst>
          </p:cNvPr>
          <p:cNvSpPr txBox="1"/>
          <p:nvPr/>
        </p:nvSpPr>
        <p:spPr>
          <a:xfrm>
            <a:off x="9223609" y="3998759"/>
            <a:ext cx="1058394" cy="497676"/>
          </a:xfrm>
          <a:prstGeom prst="rect">
            <a:avLst/>
          </a:prstGeom>
          <a:noFill/>
        </p:spPr>
        <p:txBody>
          <a:bodyPr wrap="squar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Publish/</a:t>
            </a:r>
          </a:p>
          <a:p>
            <a:pPr marL="0" marR="0" lvl="0" indent="0" defTabSz="914400" rtl="0" eaLnBrk="1" fontAlgn="auto" latinLnBrk="0" hangingPunct="1">
              <a:lnSpc>
                <a:spcPct val="100000"/>
              </a:lnSpc>
              <a:spcBef>
                <a:spcPts val="0"/>
              </a:spcBef>
              <a:spcAft>
                <a:spcPts val="0"/>
              </a:spcAft>
              <a:buClrTx/>
              <a:buSzTx/>
              <a:buFontTx/>
              <a:buNone/>
              <a:tabLst/>
              <a:defRPr/>
            </a:pPr>
            <a:r>
              <a:rPr lang="en-US" sz="1200">
                <a:solidFill>
                  <a:srgbClr val="202192"/>
                </a:solidFill>
                <a:latin typeface="Segoe UI Semibold"/>
              </a:rPr>
              <a:t>subscribe</a:t>
            </a:r>
            <a:endParaRPr kumimoji="0" lang="en-US" sz="1200" b="0" i="0" u="none" strike="noStrike" kern="1200" cap="none" spc="0" normalizeH="0" baseline="0" noProof="0">
              <a:ln>
                <a:noFill/>
              </a:ln>
              <a:solidFill>
                <a:srgbClr val="202192"/>
              </a:solidFill>
              <a:effectLst/>
              <a:uLnTx/>
              <a:uFillTx/>
              <a:latin typeface="Segoe UI Semibold"/>
              <a:ea typeface="+mn-ea"/>
              <a:cs typeface="+mn-cs"/>
            </a:endParaRPr>
          </a:p>
        </p:txBody>
      </p:sp>
      <p:sp>
        <p:nvSpPr>
          <p:cNvPr id="35" name="TextBox 34">
            <a:extLst>
              <a:ext uri="{FF2B5EF4-FFF2-40B4-BE49-F238E27FC236}">
                <a16:creationId xmlns:a16="http://schemas.microsoft.com/office/drawing/2014/main" id="{6456A67E-9864-4FCD-A9CF-9C0DA8B3FE9C}"/>
              </a:ext>
            </a:extLst>
          </p:cNvPr>
          <p:cNvSpPr txBox="1"/>
          <p:nvPr/>
        </p:nvSpPr>
        <p:spPr>
          <a:xfrm>
            <a:off x="9223609" y="4826918"/>
            <a:ext cx="1058394" cy="248838"/>
          </a:xfrm>
          <a:prstGeom prst="rect">
            <a:avLst/>
          </a:prstGeom>
          <a:noFill/>
        </p:spPr>
        <p:txBody>
          <a:bodyPr wrap="squar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Bindings</a:t>
            </a:r>
          </a:p>
        </p:txBody>
      </p:sp>
      <p:sp>
        <p:nvSpPr>
          <p:cNvPr id="36" name="TextBox 35">
            <a:extLst>
              <a:ext uri="{FF2B5EF4-FFF2-40B4-BE49-F238E27FC236}">
                <a16:creationId xmlns:a16="http://schemas.microsoft.com/office/drawing/2014/main" id="{84DDDBAB-4648-49CE-BDC8-729E266CBA49}"/>
              </a:ext>
            </a:extLst>
          </p:cNvPr>
          <p:cNvSpPr txBox="1"/>
          <p:nvPr/>
        </p:nvSpPr>
        <p:spPr>
          <a:xfrm>
            <a:off x="9223609" y="5578881"/>
            <a:ext cx="1058394" cy="248838"/>
          </a:xfrm>
          <a:prstGeom prst="rect">
            <a:avLst/>
          </a:prstGeom>
          <a:noFill/>
        </p:spPr>
        <p:txBody>
          <a:bodyPr wrap="squar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a:solidFill>
                  <a:srgbClr val="202192"/>
                </a:solidFill>
                <a:latin typeface="Segoe UI Semibold"/>
              </a:rPr>
              <a:t>Others</a:t>
            </a:r>
            <a:endParaRPr kumimoji="0" lang="en-US" sz="1200" b="0" i="0" u="none" strike="noStrike" kern="1200" cap="none" spc="0" normalizeH="0" baseline="0" noProof="0">
              <a:ln>
                <a:noFill/>
              </a:ln>
              <a:solidFill>
                <a:srgbClr val="202192"/>
              </a:solidFill>
              <a:effectLst/>
              <a:uLnTx/>
              <a:uFillTx/>
              <a:latin typeface="Segoe UI Semibold"/>
              <a:ea typeface="+mn-ea"/>
              <a:cs typeface="+mn-cs"/>
            </a:endParaRPr>
          </a:p>
        </p:txBody>
      </p:sp>
      <p:cxnSp>
        <p:nvCxnSpPr>
          <p:cNvPr id="38" name="Straight Arrow Connector 37">
            <a:extLst>
              <a:ext uri="{FF2B5EF4-FFF2-40B4-BE49-F238E27FC236}">
                <a16:creationId xmlns:a16="http://schemas.microsoft.com/office/drawing/2014/main" id="{94CDC087-AC8F-4EF5-9DFD-4AC5DCF982D3}"/>
              </a:ext>
            </a:extLst>
          </p:cNvPr>
          <p:cNvCxnSpPr>
            <a:cxnSpLocks/>
            <a:stCxn id="22" idx="3"/>
            <a:endCxn id="14" idx="1"/>
          </p:cNvCxnSpPr>
          <p:nvPr/>
        </p:nvCxnSpPr>
        <p:spPr>
          <a:xfrm flipV="1">
            <a:off x="4404638" y="2785152"/>
            <a:ext cx="4073065" cy="1473736"/>
          </a:xfrm>
          <a:prstGeom prst="bentConnector3">
            <a:avLst>
              <a:gd name="adj1" fmla="val 50000"/>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37">
            <a:extLst>
              <a:ext uri="{FF2B5EF4-FFF2-40B4-BE49-F238E27FC236}">
                <a16:creationId xmlns:a16="http://schemas.microsoft.com/office/drawing/2014/main" id="{CA44E1B7-F91F-4C91-BE85-527C6511586C}"/>
              </a:ext>
            </a:extLst>
          </p:cNvPr>
          <p:cNvCxnSpPr>
            <a:cxnSpLocks/>
            <a:stCxn id="22" idx="3"/>
            <a:endCxn id="10" idx="1"/>
          </p:cNvCxnSpPr>
          <p:nvPr/>
        </p:nvCxnSpPr>
        <p:spPr>
          <a:xfrm flipV="1">
            <a:off x="4404638" y="4247598"/>
            <a:ext cx="4084367" cy="11290"/>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37">
            <a:extLst>
              <a:ext uri="{FF2B5EF4-FFF2-40B4-BE49-F238E27FC236}">
                <a16:creationId xmlns:a16="http://schemas.microsoft.com/office/drawing/2014/main" id="{EAC7D523-E151-444F-9196-54F1052DB2DB}"/>
              </a:ext>
            </a:extLst>
          </p:cNvPr>
          <p:cNvCxnSpPr>
            <a:cxnSpLocks/>
            <a:stCxn id="22" idx="3"/>
            <a:endCxn id="6" idx="1"/>
          </p:cNvCxnSpPr>
          <p:nvPr/>
        </p:nvCxnSpPr>
        <p:spPr>
          <a:xfrm>
            <a:off x="4404638" y="4258888"/>
            <a:ext cx="4071654" cy="692449"/>
          </a:xfrm>
          <a:prstGeom prst="bentConnector3">
            <a:avLst>
              <a:gd name="adj1" fmla="val 50000"/>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pic>
        <p:nvPicPr>
          <p:cNvPr id="56" name="Graphic 55" descr="Close with solid fill">
            <a:extLst>
              <a:ext uri="{FF2B5EF4-FFF2-40B4-BE49-F238E27FC236}">
                <a16:creationId xmlns:a16="http://schemas.microsoft.com/office/drawing/2014/main" id="{E86655B5-2A81-40F6-B824-D1B83D651C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68211" y="3360476"/>
            <a:ext cx="382947" cy="413952"/>
          </a:xfrm>
          <a:prstGeom prst="rect">
            <a:avLst/>
          </a:prstGeom>
        </p:spPr>
      </p:pic>
      <p:pic>
        <p:nvPicPr>
          <p:cNvPr id="58" name="Graphic 57" descr="Checkmark with solid fill">
            <a:extLst>
              <a:ext uri="{FF2B5EF4-FFF2-40B4-BE49-F238E27FC236}">
                <a16:creationId xmlns:a16="http://schemas.microsoft.com/office/drawing/2014/main" id="{B5C71088-0AFB-43D0-BA50-52246E41DEF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20686" y="2315081"/>
            <a:ext cx="382947" cy="413952"/>
          </a:xfrm>
          <a:prstGeom prst="rect">
            <a:avLst/>
          </a:prstGeom>
        </p:spPr>
      </p:pic>
      <p:pic>
        <p:nvPicPr>
          <p:cNvPr id="59" name="Graphic 58" descr="Close with solid fill">
            <a:extLst>
              <a:ext uri="{FF2B5EF4-FFF2-40B4-BE49-F238E27FC236}">
                <a16:creationId xmlns:a16="http://schemas.microsoft.com/office/drawing/2014/main" id="{84627E41-8BC7-460F-8AC2-1888704E05F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41723" y="5482022"/>
            <a:ext cx="382947" cy="413952"/>
          </a:xfrm>
          <a:prstGeom prst="rect">
            <a:avLst/>
          </a:prstGeom>
        </p:spPr>
      </p:pic>
      <p:pic>
        <p:nvPicPr>
          <p:cNvPr id="60" name="Graphic 59" descr="Checkmark with solid fill">
            <a:extLst>
              <a:ext uri="{FF2B5EF4-FFF2-40B4-BE49-F238E27FC236}">
                <a16:creationId xmlns:a16="http://schemas.microsoft.com/office/drawing/2014/main" id="{064D6F5B-44CB-4BBE-AF4C-778388DD995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21538" y="3807170"/>
            <a:ext cx="382947" cy="413952"/>
          </a:xfrm>
          <a:prstGeom prst="rect">
            <a:avLst/>
          </a:prstGeom>
        </p:spPr>
      </p:pic>
      <p:pic>
        <p:nvPicPr>
          <p:cNvPr id="61" name="Graphic 60" descr="Checkmark with solid fill">
            <a:extLst>
              <a:ext uri="{FF2B5EF4-FFF2-40B4-BE49-F238E27FC236}">
                <a16:creationId xmlns:a16="http://schemas.microsoft.com/office/drawing/2014/main" id="{7BB97B8E-60D3-46E3-854A-E1168B0B7EC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20686" y="4481267"/>
            <a:ext cx="382947" cy="413952"/>
          </a:xfrm>
          <a:prstGeom prst="rect">
            <a:avLst/>
          </a:prstGeom>
        </p:spPr>
      </p:pic>
      <p:grpSp>
        <p:nvGrpSpPr>
          <p:cNvPr id="63" name="Group 62">
            <a:extLst>
              <a:ext uri="{FF2B5EF4-FFF2-40B4-BE49-F238E27FC236}">
                <a16:creationId xmlns:a16="http://schemas.microsoft.com/office/drawing/2014/main" id="{39C2AD3C-38B0-43BD-8AAD-0935F3FF8E57}"/>
              </a:ext>
            </a:extLst>
          </p:cNvPr>
          <p:cNvGrpSpPr/>
          <p:nvPr/>
        </p:nvGrpSpPr>
        <p:grpSpPr>
          <a:xfrm>
            <a:off x="3754762" y="2873790"/>
            <a:ext cx="3363637" cy="808080"/>
            <a:chOff x="4379839" y="2009816"/>
            <a:chExt cx="3486263" cy="808080"/>
          </a:xfrm>
        </p:grpSpPr>
        <p:sp>
          <p:nvSpPr>
            <p:cNvPr id="66" name="TextBox 65">
              <a:extLst>
                <a:ext uri="{FF2B5EF4-FFF2-40B4-BE49-F238E27FC236}">
                  <a16:creationId xmlns:a16="http://schemas.microsoft.com/office/drawing/2014/main" id="{699C6A96-CB4F-43E0-B922-079C5DB76FEB}"/>
                </a:ext>
              </a:extLst>
            </p:cNvPr>
            <p:cNvSpPr txBox="1"/>
            <p:nvPr/>
          </p:nvSpPr>
          <p:spPr>
            <a:xfrm>
              <a:off x="5136879" y="2009816"/>
              <a:ext cx="2729223"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02192"/>
                  </a:solidFill>
                  <a:effectLst/>
                  <a:uLnTx/>
                  <a:uFillTx/>
                  <a:latin typeface="Segoe UI Semibold"/>
                  <a:ea typeface="+mn-ea"/>
                  <a:cs typeface="+mn-cs"/>
                </a:rPr>
                <a:t>API access policies (allowed ACLs)</a:t>
              </a:r>
            </a:p>
          </p:txBody>
        </p:sp>
        <p:pic>
          <p:nvPicPr>
            <p:cNvPr id="67" name="Graphic 66">
              <a:extLst>
                <a:ext uri="{FF2B5EF4-FFF2-40B4-BE49-F238E27FC236}">
                  <a16:creationId xmlns:a16="http://schemas.microsoft.com/office/drawing/2014/main" id="{892C43AD-BE70-4978-8DFD-C89139EE0A9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588637" y="2044234"/>
              <a:ext cx="441111" cy="476825"/>
            </a:xfrm>
            <a:prstGeom prst="rect">
              <a:avLst/>
            </a:prstGeom>
          </p:spPr>
        </p:pic>
        <p:sp>
          <p:nvSpPr>
            <p:cNvPr id="68" name="TextBox 67">
              <a:extLst>
                <a:ext uri="{FF2B5EF4-FFF2-40B4-BE49-F238E27FC236}">
                  <a16:creationId xmlns:a16="http://schemas.microsoft.com/office/drawing/2014/main" id="{74625E4A-4ECF-4DB9-ACF4-5C22A8153983}"/>
                </a:ext>
              </a:extLst>
            </p:cNvPr>
            <p:cNvSpPr txBox="1"/>
            <p:nvPr/>
          </p:nvSpPr>
          <p:spPr>
            <a:xfrm>
              <a:off x="4379839" y="2589794"/>
              <a:ext cx="848328" cy="228102"/>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02192"/>
                  </a:solidFill>
                  <a:effectLst/>
                  <a:uLnTx/>
                  <a:uFillTx/>
                  <a:latin typeface="Segoe UI Semibold"/>
                  <a:ea typeface="+mn-ea"/>
                  <a:cs typeface="+mn-cs"/>
                </a:rPr>
                <a:t>Config</a:t>
              </a:r>
            </a:p>
          </p:txBody>
        </p:sp>
      </p:grpSp>
    </p:spTree>
    <p:extLst>
      <p:ext uri="{BB962C8B-B14F-4D97-AF65-F5344CB8AC3E}">
        <p14:creationId xmlns:p14="http://schemas.microsoft.com/office/powerpoint/2010/main" val="44970132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D59CAC35-0D1B-462C-A14B-51844C5AB950}"/>
              </a:ext>
            </a:extLst>
          </p:cNvPr>
          <p:cNvGrpSpPr/>
          <p:nvPr/>
        </p:nvGrpSpPr>
        <p:grpSpPr>
          <a:xfrm>
            <a:off x="4009382" y="3214253"/>
            <a:ext cx="974035" cy="654355"/>
            <a:chOff x="2899645" y="4671722"/>
            <a:chExt cx="974035" cy="654355"/>
          </a:xfrm>
        </p:grpSpPr>
        <p:sp>
          <p:nvSpPr>
            <p:cNvPr id="75" name="Rectangle 74">
              <a:extLst>
                <a:ext uri="{FF2B5EF4-FFF2-40B4-BE49-F238E27FC236}">
                  <a16:creationId xmlns:a16="http://schemas.microsoft.com/office/drawing/2014/main" id="{A8E29BB0-AA38-4933-B6EE-0E1731F66867}"/>
                </a:ext>
              </a:extLst>
            </p:cNvPr>
            <p:cNvSpPr/>
            <p:nvPr/>
          </p:nvSpPr>
          <p:spPr>
            <a:xfrm>
              <a:off x="2899645" y="467172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Dapr API</a:t>
              </a:r>
            </a:p>
          </p:txBody>
        </p:sp>
        <p:cxnSp>
          <p:nvCxnSpPr>
            <p:cNvPr id="76" name="Straight Arrow Connector 75">
              <a:extLst>
                <a:ext uri="{FF2B5EF4-FFF2-40B4-BE49-F238E27FC236}">
                  <a16:creationId xmlns:a16="http://schemas.microsoft.com/office/drawing/2014/main" id="{5D9BC6A1-6F8C-490C-B2B0-6101754AA06C}"/>
                </a:ext>
              </a:extLst>
            </p:cNvPr>
            <p:cNvCxnSpPr>
              <a:cxnSpLocks/>
            </p:cNvCxnSpPr>
            <p:nvPr/>
          </p:nvCxnSpPr>
          <p:spPr>
            <a:xfrm>
              <a:off x="2990955" y="5026062"/>
              <a:ext cx="791415" cy="0"/>
            </a:xfrm>
            <a:prstGeom prst="straightConnector1">
              <a:avLst/>
            </a:prstGeom>
            <a:ln w="1905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6B5F1315-F735-4BA8-86B2-5AC92B4CF445}"/>
                </a:ext>
              </a:extLst>
            </p:cNvPr>
            <p:cNvSpPr/>
            <p:nvPr/>
          </p:nvSpPr>
          <p:spPr>
            <a:xfrm>
              <a:off x="2902958" y="5095245"/>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gRPC</a:t>
              </a:r>
            </a:p>
          </p:txBody>
        </p:sp>
      </p:grpSp>
      <p:grpSp>
        <p:nvGrpSpPr>
          <p:cNvPr id="124" name="Group 123">
            <a:extLst>
              <a:ext uri="{FF2B5EF4-FFF2-40B4-BE49-F238E27FC236}">
                <a16:creationId xmlns:a16="http://schemas.microsoft.com/office/drawing/2014/main" id="{D88252E8-E21F-447D-95E9-FD41223D6B9D}"/>
              </a:ext>
            </a:extLst>
          </p:cNvPr>
          <p:cNvGrpSpPr/>
          <p:nvPr/>
        </p:nvGrpSpPr>
        <p:grpSpPr>
          <a:xfrm>
            <a:off x="9418296" y="3214253"/>
            <a:ext cx="974035" cy="654355"/>
            <a:chOff x="2899645" y="4671722"/>
            <a:chExt cx="974035" cy="654355"/>
          </a:xfrm>
        </p:grpSpPr>
        <p:sp>
          <p:nvSpPr>
            <p:cNvPr id="125" name="Rectangle 124">
              <a:extLst>
                <a:ext uri="{FF2B5EF4-FFF2-40B4-BE49-F238E27FC236}">
                  <a16:creationId xmlns:a16="http://schemas.microsoft.com/office/drawing/2014/main" id="{C2175938-E13B-4652-8E7E-25A48C857370}"/>
                </a:ext>
              </a:extLst>
            </p:cNvPr>
            <p:cNvSpPr/>
            <p:nvPr/>
          </p:nvSpPr>
          <p:spPr>
            <a:xfrm>
              <a:off x="2899645" y="467172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Dapr API</a:t>
              </a:r>
            </a:p>
          </p:txBody>
        </p:sp>
        <p:cxnSp>
          <p:nvCxnSpPr>
            <p:cNvPr id="126" name="Straight Arrow Connector 125">
              <a:extLst>
                <a:ext uri="{FF2B5EF4-FFF2-40B4-BE49-F238E27FC236}">
                  <a16:creationId xmlns:a16="http://schemas.microsoft.com/office/drawing/2014/main" id="{C41C61CA-D281-4042-9818-811D4AFA07DF}"/>
                </a:ext>
              </a:extLst>
            </p:cNvPr>
            <p:cNvCxnSpPr>
              <a:cxnSpLocks/>
            </p:cNvCxnSpPr>
            <p:nvPr/>
          </p:nvCxnSpPr>
          <p:spPr>
            <a:xfrm>
              <a:off x="2990955" y="5026062"/>
              <a:ext cx="791415" cy="0"/>
            </a:xfrm>
            <a:prstGeom prst="straightConnector1">
              <a:avLst/>
            </a:prstGeom>
            <a:ln w="1905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7C92C16E-A0B7-40EA-B75B-25A107656ECD}"/>
                </a:ext>
              </a:extLst>
            </p:cNvPr>
            <p:cNvSpPr/>
            <p:nvPr/>
          </p:nvSpPr>
          <p:spPr>
            <a:xfrm>
              <a:off x="2902958" y="5095245"/>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gRPC</a:t>
              </a:r>
            </a:p>
          </p:txBody>
        </p:sp>
      </p:grpSp>
      <p:cxnSp>
        <p:nvCxnSpPr>
          <p:cNvPr id="122" name="Straight Arrow Connector 121">
            <a:extLst>
              <a:ext uri="{FF2B5EF4-FFF2-40B4-BE49-F238E27FC236}">
                <a16:creationId xmlns:a16="http://schemas.microsoft.com/office/drawing/2014/main" id="{4CF48CB5-CC50-4582-AFE3-B5D19B113F9C}"/>
              </a:ext>
            </a:extLst>
          </p:cNvPr>
          <p:cNvCxnSpPr>
            <a:cxnSpLocks/>
          </p:cNvCxnSpPr>
          <p:nvPr/>
        </p:nvCxnSpPr>
        <p:spPr>
          <a:xfrm>
            <a:off x="6179012" y="3579875"/>
            <a:ext cx="2005411" cy="12627"/>
          </a:xfrm>
          <a:prstGeom prst="straightConnector1">
            <a:avLst/>
          </a:prstGeom>
          <a:ln w="3810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B57616CA-8A21-4B05-B776-1DDAE598412C}"/>
              </a:ext>
            </a:extLst>
          </p:cNvPr>
          <p:cNvSpPr txBox="1"/>
          <p:nvPr/>
        </p:nvSpPr>
        <p:spPr>
          <a:xfrm>
            <a:off x="6154728" y="3699633"/>
            <a:ext cx="2059051"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Secured, encrypted communication</a:t>
            </a:r>
          </a:p>
        </p:txBody>
      </p:sp>
      <p:cxnSp>
        <p:nvCxnSpPr>
          <p:cNvPr id="138" name="Straight Arrow Connector 137">
            <a:extLst>
              <a:ext uri="{FF2B5EF4-FFF2-40B4-BE49-F238E27FC236}">
                <a16:creationId xmlns:a16="http://schemas.microsoft.com/office/drawing/2014/main" id="{8DB1C4DC-ACBB-4A34-8A9F-629437816652}"/>
              </a:ext>
            </a:extLst>
          </p:cNvPr>
          <p:cNvCxnSpPr>
            <a:cxnSpLocks/>
          </p:cNvCxnSpPr>
          <p:nvPr/>
        </p:nvCxnSpPr>
        <p:spPr>
          <a:xfrm rot="5400000" flipH="1" flipV="1">
            <a:off x="5593717" y="1734935"/>
            <a:ext cx="1315796" cy="142765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7">
            <a:extLst>
              <a:ext uri="{FF2B5EF4-FFF2-40B4-BE49-F238E27FC236}">
                <a16:creationId xmlns:a16="http://schemas.microsoft.com/office/drawing/2014/main" id="{0D244E8A-D70F-4CFD-AEB9-3FB74DAA33A1}"/>
              </a:ext>
            </a:extLst>
          </p:cNvPr>
          <p:cNvCxnSpPr>
            <a:cxnSpLocks/>
          </p:cNvCxnSpPr>
          <p:nvPr/>
        </p:nvCxnSpPr>
        <p:spPr>
          <a:xfrm rot="16200000" flipV="1">
            <a:off x="7231336" y="1517160"/>
            <a:ext cx="1328423" cy="186020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37">
            <a:extLst>
              <a:ext uri="{FF2B5EF4-FFF2-40B4-BE49-F238E27FC236}">
                <a16:creationId xmlns:a16="http://schemas.microsoft.com/office/drawing/2014/main" id="{6AB20D00-D828-4448-BB7B-D0BABC254D09}"/>
              </a:ext>
            </a:extLst>
          </p:cNvPr>
          <p:cNvCxnSpPr>
            <a:cxnSpLocks/>
          </p:cNvCxnSpPr>
          <p:nvPr/>
        </p:nvCxnSpPr>
        <p:spPr>
          <a:xfrm rot="10800000">
            <a:off x="5537787" y="4053087"/>
            <a:ext cx="1427661" cy="121438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37">
            <a:extLst>
              <a:ext uri="{FF2B5EF4-FFF2-40B4-BE49-F238E27FC236}">
                <a16:creationId xmlns:a16="http://schemas.microsoft.com/office/drawing/2014/main" id="{AF50C2F9-8309-46F5-B04C-CDF5A3981717}"/>
              </a:ext>
            </a:extLst>
          </p:cNvPr>
          <p:cNvCxnSpPr>
            <a:cxnSpLocks/>
          </p:cNvCxnSpPr>
          <p:nvPr/>
        </p:nvCxnSpPr>
        <p:spPr>
          <a:xfrm flipV="1">
            <a:off x="6965443" y="4065714"/>
            <a:ext cx="1860206" cy="1201756"/>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4" name="Graphic 153" descr="Safe">
            <a:extLst>
              <a:ext uri="{FF2B5EF4-FFF2-40B4-BE49-F238E27FC236}">
                <a16:creationId xmlns:a16="http://schemas.microsoft.com/office/drawing/2014/main" id="{2CFAF219-3DE8-436E-8194-CFF63A8130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4558" y="1393183"/>
            <a:ext cx="1158023" cy="1158023"/>
          </a:xfrm>
          <a:prstGeom prst="rect">
            <a:avLst/>
          </a:prstGeom>
        </p:spPr>
      </p:pic>
      <p:cxnSp>
        <p:nvCxnSpPr>
          <p:cNvPr id="155" name="Straight Arrow Connector 137">
            <a:extLst>
              <a:ext uri="{FF2B5EF4-FFF2-40B4-BE49-F238E27FC236}">
                <a16:creationId xmlns:a16="http://schemas.microsoft.com/office/drawing/2014/main" id="{DAEDD1E4-E479-4D63-8185-096853D51037}"/>
              </a:ext>
            </a:extLst>
          </p:cNvPr>
          <p:cNvCxnSpPr>
            <a:cxnSpLocks/>
            <a:stCxn id="3" idx="1"/>
            <a:endCxn id="154" idx="2"/>
          </p:cNvCxnSpPr>
          <p:nvPr/>
        </p:nvCxnSpPr>
        <p:spPr>
          <a:xfrm rot="10800000">
            <a:off x="2223571" y="2551206"/>
            <a:ext cx="4292011" cy="326892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9EF84AAF-22DD-4D0B-B913-5E93ABBB70C7}"/>
              </a:ext>
            </a:extLst>
          </p:cNvPr>
          <p:cNvSpPr txBox="1"/>
          <p:nvPr/>
        </p:nvSpPr>
        <p:spPr>
          <a:xfrm>
            <a:off x="6924487" y="1998884"/>
            <a:ext cx="2657869" cy="307777"/>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Request Workload Certificate</a:t>
            </a:r>
          </a:p>
        </p:txBody>
      </p:sp>
      <p:sp>
        <p:nvSpPr>
          <p:cNvPr id="167" name="TextBox 166">
            <a:extLst>
              <a:ext uri="{FF2B5EF4-FFF2-40B4-BE49-F238E27FC236}">
                <a16:creationId xmlns:a16="http://schemas.microsoft.com/office/drawing/2014/main" id="{A16A4ECE-80EF-4716-A077-57E5AA3E8122}"/>
              </a:ext>
            </a:extLst>
          </p:cNvPr>
          <p:cNvSpPr txBox="1"/>
          <p:nvPr/>
        </p:nvSpPr>
        <p:spPr>
          <a:xfrm>
            <a:off x="6931460" y="4698099"/>
            <a:ext cx="1905906" cy="523220"/>
          </a:xfrm>
          <a:prstGeom prst="rect">
            <a:avLst/>
          </a:prstGeom>
          <a:noFill/>
        </p:spPr>
        <p:txBody>
          <a:bodyPr wrap="square" rtlCol="0">
            <a:spAutoFit/>
          </a:bodyPr>
          <a:lstStyle/>
          <a:p>
            <a:pPr algn="ctr"/>
            <a:r>
              <a:rPr lang="en-US" sz="1400" b="1">
                <a:latin typeface="Segoe UI Semibold" panose="020B0702040204020203" pitchFamily="34" charset="0"/>
                <a:cs typeface="Segoe UI Semibold" panose="020B0702040204020203" pitchFamily="34" charset="0"/>
              </a:rPr>
              <a:t>Inject Trust Anchors</a:t>
            </a:r>
          </a:p>
          <a:p>
            <a:pPr algn="ctr"/>
            <a:r>
              <a:rPr lang="en-US" sz="1400" b="1">
                <a:latin typeface="Segoe UI Semibold" panose="020B0702040204020203" pitchFamily="34" charset="0"/>
                <a:cs typeface="Segoe UI Semibold" panose="020B0702040204020203" pitchFamily="34" charset="0"/>
              </a:rPr>
              <a:t>(Root Cert)</a:t>
            </a:r>
          </a:p>
        </p:txBody>
      </p:sp>
      <p:cxnSp>
        <p:nvCxnSpPr>
          <p:cNvPr id="185" name="Straight Arrow Connector 137">
            <a:extLst>
              <a:ext uri="{FF2B5EF4-FFF2-40B4-BE49-F238E27FC236}">
                <a16:creationId xmlns:a16="http://schemas.microsoft.com/office/drawing/2014/main" id="{9F2E594F-5CC7-4723-8CF5-20F592ADD9F7}"/>
              </a:ext>
            </a:extLst>
          </p:cNvPr>
          <p:cNvCxnSpPr>
            <a:cxnSpLocks/>
            <a:endCxn id="154" idx="0"/>
          </p:cNvCxnSpPr>
          <p:nvPr/>
        </p:nvCxnSpPr>
        <p:spPr>
          <a:xfrm rot="10800000" flipV="1">
            <a:off x="2223571" y="1131769"/>
            <a:ext cx="3922835" cy="26141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94870189-8DAC-427B-8493-FF2F6C912526}"/>
              </a:ext>
            </a:extLst>
          </p:cNvPr>
          <p:cNvSpPr txBox="1"/>
          <p:nvPr/>
        </p:nvSpPr>
        <p:spPr>
          <a:xfrm>
            <a:off x="2859093" y="358489"/>
            <a:ext cx="2651790" cy="738664"/>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Read existing root/issuer cert</a:t>
            </a:r>
          </a:p>
          <a:p>
            <a:pPr algn="ctr"/>
            <a:r>
              <a:rPr lang="en-US" sz="1400">
                <a:latin typeface="Segoe UI Semibold" panose="020B0702040204020203" pitchFamily="34" charset="0"/>
                <a:cs typeface="Segoe UI Semibold" panose="020B0702040204020203" pitchFamily="34" charset="0"/>
              </a:rPr>
              <a:t>OR</a:t>
            </a:r>
            <a:br>
              <a:rPr lang="en-US" sz="1400">
                <a:latin typeface="Segoe UI Semibold" panose="020B0702040204020203" pitchFamily="34" charset="0"/>
                <a:cs typeface="Segoe UI Semibold" panose="020B0702040204020203" pitchFamily="34" charset="0"/>
              </a:rPr>
            </a:br>
            <a:r>
              <a:rPr lang="en-US" sz="1400">
                <a:latin typeface="Segoe UI Semibold" panose="020B0702040204020203" pitchFamily="34" charset="0"/>
                <a:cs typeface="Segoe UI Semibold" panose="020B0702040204020203" pitchFamily="34" charset="0"/>
              </a:rPr>
              <a:t>Create self-signed cert</a:t>
            </a:r>
          </a:p>
        </p:txBody>
      </p:sp>
      <p:sp>
        <p:nvSpPr>
          <p:cNvPr id="211" name="TextBox 210">
            <a:extLst>
              <a:ext uri="{FF2B5EF4-FFF2-40B4-BE49-F238E27FC236}">
                <a16:creationId xmlns:a16="http://schemas.microsoft.com/office/drawing/2014/main" id="{13911BD7-2CC8-41DA-AA82-BA953D816F48}"/>
              </a:ext>
            </a:extLst>
          </p:cNvPr>
          <p:cNvSpPr txBox="1"/>
          <p:nvPr/>
        </p:nvSpPr>
        <p:spPr>
          <a:xfrm>
            <a:off x="2209849" y="5243212"/>
            <a:ext cx="4292012"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(optional)</a:t>
            </a:r>
          </a:p>
          <a:p>
            <a:pPr algn="ctr"/>
            <a:r>
              <a:rPr lang="en-US" sz="1400">
                <a:latin typeface="Segoe UI Semibold" panose="020B0702040204020203" pitchFamily="34" charset="0"/>
                <a:cs typeface="Segoe UI Semibold" panose="020B0702040204020203" pitchFamily="34" charset="0"/>
              </a:rPr>
              <a:t>Operator brings existing root and issuer certs</a:t>
            </a:r>
          </a:p>
        </p:txBody>
      </p:sp>
      <p:sp>
        <p:nvSpPr>
          <p:cNvPr id="74" name="TextBox 73">
            <a:extLst>
              <a:ext uri="{FF2B5EF4-FFF2-40B4-BE49-F238E27FC236}">
                <a16:creationId xmlns:a16="http://schemas.microsoft.com/office/drawing/2014/main" id="{D3C373A6-0A0D-488B-B90F-BFB414D09373}"/>
              </a:ext>
            </a:extLst>
          </p:cNvPr>
          <p:cNvSpPr txBox="1"/>
          <p:nvPr/>
        </p:nvSpPr>
        <p:spPr>
          <a:xfrm>
            <a:off x="2720819" y="1744466"/>
            <a:ext cx="1543497" cy="307777"/>
          </a:xfrm>
          <a:prstGeom prst="rect">
            <a:avLst/>
          </a:prstGeom>
          <a:noFill/>
        </p:spPr>
        <p:txBody>
          <a:bodyPr wrap="square" rtlCol="0">
            <a:spAutoFit/>
          </a:bodyPr>
          <a:lstStyle/>
          <a:p>
            <a:r>
              <a:rPr lang="en-US" sz="1400">
                <a:latin typeface="Segoe UI Semibold" panose="020B0702040204020203" pitchFamily="34" charset="0"/>
                <a:cs typeface="Segoe UI Semibold" panose="020B0702040204020203" pitchFamily="34" charset="0"/>
              </a:rPr>
              <a:t>Filesystem</a:t>
            </a:r>
          </a:p>
        </p:txBody>
      </p:sp>
      <p:grpSp>
        <p:nvGrpSpPr>
          <p:cNvPr id="8" name="Group 7">
            <a:extLst>
              <a:ext uri="{FF2B5EF4-FFF2-40B4-BE49-F238E27FC236}">
                <a16:creationId xmlns:a16="http://schemas.microsoft.com/office/drawing/2014/main" id="{8853C28E-AEA5-4B06-AD9E-ADFC74101B0C}"/>
              </a:ext>
            </a:extLst>
          </p:cNvPr>
          <p:cNvGrpSpPr/>
          <p:nvPr/>
        </p:nvGrpSpPr>
        <p:grpSpPr>
          <a:xfrm>
            <a:off x="6455041" y="5362930"/>
            <a:ext cx="1020804" cy="1291009"/>
            <a:chOff x="3937717" y="5008901"/>
            <a:chExt cx="1020804" cy="1291009"/>
          </a:xfrm>
        </p:grpSpPr>
        <p:pic>
          <p:nvPicPr>
            <p:cNvPr id="3" name="Graphic 2" descr="Man">
              <a:extLst>
                <a:ext uri="{FF2B5EF4-FFF2-40B4-BE49-F238E27FC236}">
                  <a16:creationId xmlns:a16="http://schemas.microsoft.com/office/drawing/2014/main" id="{EF94426E-56CA-41A3-B856-0D9BDE8BF9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98257" y="5008901"/>
              <a:ext cx="914400" cy="914400"/>
            </a:xfrm>
            <a:prstGeom prst="rect">
              <a:avLst/>
            </a:prstGeom>
          </p:spPr>
        </p:pic>
        <p:sp>
          <p:nvSpPr>
            <p:cNvPr id="4" name="TextBox 3">
              <a:extLst>
                <a:ext uri="{FF2B5EF4-FFF2-40B4-BE49-F238E27FC236}">
                  <a16:creationId xmlns:a16="http://schemas.microsoft.com/office/drawing/2014/main" id="{3F5D3CA1-657A-49B7-A739-FFA28D0C5ECA}"/>
                </a:ext>
              </a:extLst>
            </p:cNvPr>
            <p:cNvSpPr txBox="1"/>
            <p:nvPr/>
          </p:nvSpPr>
          <p:spPr>
            <a:xfrm>
              <a:off x="3937717" y="5992133"/>
              <a:ext cx="1020804" cy="307777"/>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Operator</a:t>
              </a:r>
            </a:p>
          </p:txBody>
        </p:sp>
      </p:grpSp>
      <p:pic>
        <p:nvPicPr>
          <p:cNvPr id="59" name="Graphic 58">
            <a:extLst>
              <a:ext uri="{FF2B5EF4-FFF2-40B4-BE49-F238E27FC236}">
                <a16:creationId xmlns:a16="http://schemas.microsoft.com/office/drawing/2014/main" id="{50014C73-FD39-49D1-A7E3-AD8C65E814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50071" y="2995940"/>
            <a:ext cx="967408" cy="1089249"/>
          </a:xfrm>
          <a:prstGeom prst="rect">
            <a:avLst/>
          </a:prstGeom>
          <a:effectLst>
            <a:outerShdw blurRad="25400" sx="101000" sy="101000" algn="ctr" rotWithShape="0">
              <a:prstClr val="black">
                <a:alpha val="30000"/>
              </a:prstClr>
            </a:outerShdw>
          </a:effectLst>
        </p:spPr>
      </p:pic>
      <p:pic>
        <p:nvPicPr>
          <p:cNvPr id="61" name="Graphic 60">
            <a:extLst>
              <a:ext uri="{FF2B5EF4-FFF2-40B4-BE49-F238E27FC236}">
                <a16:creationId xmlns:a16="http://schemas.microsoft.com/office/drawing/2014/main" id="{32A3D89C-BAB0-4696-8834-81C48ADFA1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45956" y="2956257"/>
            <a:ext cx="967408" cy="1089249"/>
          </a:xfrm>
          <a:prstGeom prst="rect">
            <a:avLst/>
          </a:prstGeom>
          <a:effectLst>
            <a:outerShdw blurRad="25400" sx="101000" sy="101000" algn="ctr" rotWithShape="0">
              <a:prstClr val="black">
                <a:alpha val="30000"/>
              </a:prstClr>
            </a:outerShdw>
          </a:effectLst>
        </p:spPr>
      </p:pic>
      <p:grpSp>
        <p:nvGrpSpPr>
          <p:cNvPr id="64" name="Group 63">
            <a:extLst>
              <a:ext uri="{FF2B5EF4-FFF2-40B4-BE49-F238E27FC236}">
                <a16:creationId xmlns:a16="http://schemas.microsoft.com/office/drawing/2014/main" id="{663517A5-4131-44DC-9BE1-8893463D7F35}"/>
              </a:ext>
            </a:extLst>
          </p:cNvPr>
          <p:cNvGrpSpPr/>
          <p:nvPr/>
        </p:nvGrpSpPr>
        <p:grpSpPr>
          <a:xfrm>
            <a:off x="10412948" y="2945246"/>
            <a:ext cx="1141842" cy="1269258"/>
            <a:chOff x="7316373" y="1954650"/>
            <a:chExt cx="1400542" cy="1633964"/>
          </a:xfrm>
        </p:grpSpPr>
        <p:pic>
          <p:nvPicPr>
            <p:cNvPr id="65" name="Graphic 64">
              <a:extLst>
                <a:ext uri="{FF2B5EF4-FFF2-40B4-BE49-F238E27FC236}">
                  <a16:creationId xmlns:a16="http://schemas.microsoft.com/office/drawing/2014/main" id="{370942E9-1655-4FBB-8E87-A3F6598E09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6373" y="1954650"/>
              <a:ext cx="1400542" cy="1633964"/>
            </a:xfrm>
            <a:prstGeom prst="rect">
              <a:avLst/>
            </a:prstGeom>
          </p:spPr>
        </p:pic>
        <p:sp>
          <p:nvSpPr>
            <p:cNvPr id="66" name="TextBox 65">
              <a:extLst>
                <a:ext uri="{FF2B5EF4-FFF2-40B4-BE49-F238E27FC236}">
                  <a16:creationId xmlns:a16="http://schemas.microsoft.com/office/drawing/2014/main" id="{0C2054F7-9209-487E-8A44-A573DB8A886A}"/>
                </a:ext>
              </a:extLst>
            </p:cNvPr>
            <p:cNvSpPr txBox="1"/>
            <p:nvPr/>
          </p:nvSpPr>
          <p:spPr>
            <a:xfrm>
              <a:off x="7446205" y="2609319"/>
              <a:ext cx="1077922" cy="3429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02192"/>
                  </a:solidFill>
                  <a:effectLst/>
                  <a:uLnTx/>
                  <a:uFillTx/>
                  <a:latin typeface="Segoe UI Semibold"/>
                  <a:ea typeface="+mn-ea"/>
                  <a:cs typeface="+mn-cs"/>
                </a:rPr>
                <a:t>Service B</a:t>
              </a:r>
            </a:p>
          </p:txBody>
        </p:sp>
      </p:grpSp>
      <p:grpSp>
        <p:nvGrpSpPr>
          <p:cNvPr id="67" name="!!AppA">
            <a:extLst>
              <a:ext uri="{FF2B5EF4-FFF2-40B4-BE49-F238E27FC236}">
                <a16:creationId xmlns:a16="http://schemas.microsoft.com/office/drawing/2014/main" id="{1346F601-DF91-488C-A837-832C686034D3}"/>
              </a:ext>
            </a:extLst>
          </p:cNvPr>
          <p:cNvGrpSpPr/>
          <p:nvPr/>
        </p:nvGrpSpPr>
        <p:grpSpPr>
          <a:xfrm>
            <a:off x="2990879" y="2956257"/>
            <a:ext cx="1074829" cy="1266596"/>
            <a:chOff x="3444424" y="1954650"/>
            <a:chExt cx="1400542" cy="1633964"/>
          </a:xfrm>
        </p:grpSpPr>
        <p:pic>
          <p:nvPicPr>
            <p:cNvPr id="68" name="Graphic 67">
              <a:extLst>
                <a:ext uri="{FF2B5EF4-FFF2-40B4-BE49-F238E27FC236}">
                  <a16:creationId xmlns:a16="http://schemas.microsoft.com/office/drawing/2014/main" id="{576D2D4D-868F-462C-992F-D7C0825AA75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44424" y="1954650"/>
              <a:ext cx="1400542" cy="1633964"/>
            </a:xfrm>
            <a:prstGeom prst="rect">
              <a:avLst/>
            </a:prstGeom>
          </p:spPr>
        </p:pic>
        <p:sp>
          <p:nvSpPr>
            <p:cNvPr id="69" name="TextBox 68">
              <a:extLst>
                <a:ext uri="{FF2B5EF4-FFF2-40B4-BE49-F238E27FC236}">
                  <a16:creationId xmlns:a16="http://schemas.microsoft.com/office/drawing/2014/main" id="{51FCE7C4-74A3-4EF0-866F-25B5F77D6E88}"/>
                </a:ext>
              </a:extLst>
            </p:cNvPr>
            <p:cNvSpPr txBox="1"/>
            <p:nvPr/>
          </p:nvSpPr>
          <p:spPr>
            <a:xfrm>
              <a:off x="3609203" y="2604706"/>
              <a:ext cx="984813" cy="26355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Service A</a:t>
              </a:r>
            </a:p>
          </p:txBody>
        </p:sp>
      </p:grpSp>
      <p:sp>
        <p:nvSpPr>
          <p:cNvPr id="45" name="TextBox 44">
            <a:extLst>
              <a:ext uri="{FF2B5EF4-FFF2-40B4-BE49-F238E27FC236}">
                <a16:creationId xmlns:a16="http://schemas.microsoft.com/office/drawing/2014/main" id="{01E71FCD-027C-46B1-AF90-35A5B9A4E80F}"/>
              </a:ext>
            </a:extLst>
          </p:cNvPr>
          <p:cNvSpPr txBox="1"/>
          <p:nvPr/>
        </p:nvSpPr>
        <p:spPr>
          <a:xfrm>
            <a:off x="2534660" y="4010778"/>
            <a:ext cx="1001345"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Process</a:t>
            </a:r>
          </a:p>
        </p:txBody>
      </p:sp>
      <p:sp>
        <p:nvSpPr>
          <p:cNvPr id="46" name="TextBox 45">
            <a:extLst>
              <a:ext uri="{FF2B5EF4-FFF2-40B4-BE49-F238E27FC236}">
                <a16:creationId xmlns:a16="http://schemas.microsoft.com/office/drawing/2014/main" id="{092FB911-2A5D-4336-A6F5-813A87CAD30D}"/>
              </a:ext>
            </a:extLst>
          </p:cNvPr>
          <p:cNvSpPr txBox="1"/>
          <p:nvPr/>
        </p:nvSpPr>
        <p:spPr>
          <a:xfrm>
            <a:off x="4532430" y="3947722"/>
            <a:ext cx="1001345"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Process</a:t>
            </a:r>
          </a:p>
        </p:txBody>
      </p:sp>
      <p:sp>
        <p:nvSpPr>
          <p:cNvPr id="47" name="TextBox 46">
            <a:extLst>
              <a:ext uri="{FF2B5EF4-FFF2-40B4-BE49-F238E27FC236}">
                <a16:creationId xmlns:a16="http://schemas.microsoft.com/office/drawing/2014/main" id="{B46ADBD4-4D90-45AF-9FFC-BFE1C3B99970}"/>
              </a:ext>
            </a:extLst>
          </p:cNvPr>
          <p:cNvSpPr txBox="1"/>
          <p:nvPr/>
        </p:nvSpPr>
        <p:spPr>
          <a:xfrm>
            <a:off x="8812691" y="3939369"/>
            <a:ext cx="1001345"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Process</a:t>
            </a:r>
          </a:p>
        </p:txBody>
      </p:sp>
      <p:sp>
        <p:nvSpPr>
          <p:cNvPr id="48" name="TextBox 47">
            <a:extLst>
              <a:ext uri="{FF2B5EF4-FFF2-40B4-BE49-F238E27FC236}">
                <a16:creationId xmlns:a16="http://schemas.microsoft.com/office/drawing/2014/main" id="{6A8953C9-DD8F-4DC7-9767-578525C55680}"/>
              </a:ext>
            </a:extLst>
          </p:cNvPr>
          <p:cNvSpPr txBox="1"/>
          <p:nvPr/>
        </p:nvSpPr>
        <p:spPr>
          <a:xfrm>
            <a:off x="11143738" y="4010778"/>
            <a:ext cx="1001345"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Process</a:t>
            </a:r>
          </a:p>
        </p:txBody>
      </p:sp>
      <p:grpSp>
        <p:nvGrpSpPr>
          <p:cNvPr id="50" name="Group 49">
            <a:extLst>
              <a:ext uri="{FF2B5EF4-FFF2-40B4-BE49-F238E27FC236}">
                <a16:creationId xmlns:a16="http://schemas.microsoft.com/office/drawing/2014/main" id="{D8DB6F0B-4D84-46CE-B188-AD7ACAD008E0}"/>
              </a:ext>
            </a:extLst>
          </p:cNvPr>
          <p:cNvGrpSpPr/>
          <p:nvPr/>
        </p:nvGrpSpPr>
        <p:grpSpPr>
          <a:xfrm>
            <a:off x="6677315" y="3137742"/>
            <a:ext cx="2160051" cy="353222"/>
            <a:chOff x="4731281" y="3802662"/>
            <a:chExt cx="2578650" cy="442064"/>
          </a:xfrm>
        </p:grpSpPr>
        <p:pic>
          <p:nvPicPr>
            <p:cNvPr id="51" name="Graphic 50">
              <a:extLst>
                <a:ext uri="{FF2B5EF4-FFF2-40B4-BE49-F238E27FC236}">
                  <a16:creationId xmlns:a16="http://schemas.microsoft.com/office/drawing/2014/main" id="{3E7373BC-BD49-4F18-A145-DA0BAE373B3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731281" y="3802662"/>
              <a:ext cx="384968" cy="442064"/>
            </a:xfrm>
            <a:prstGeom prst="rect">
              <a:avLst/>
            </a:prstGeom>
          </p:spPr>
        </p:pic>
        <p:sp>
          <p:nvSpPr>
            <p:cNvPr id="52" name="TextBox 51">
              <a:extLst>
                <a:ext uri="{FF2B5EF4-FFF2-40B4-BE49-F238E27FC236}">
                  <a16:creationId xmlns:a16="http://schemas.microsoft.com/office/drawing/2014/main" id="{0A422A9B-5425-4ABB-9252-D65C76D77D32}"/>
                </a:ext>
              </a:extLst>
            </p:cNvPr>
            <p:cNvSpPr txBox="1"/>
            <p:nvPr/>
          </p:nvSpPr>
          <p:spPr>
            <a:xfrm>
              <a:off x="5246066" y="3885195"/>
              <a:ext cx="2063865" cy="3081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2192"/>
                  </a:solidFill>
                  <a:effectLst/>
                  <a:uLnTx/>
                  <a:uFillTx/>
                  <a:latin typeface="Segoe UI Semibold"/>
                  <a:ea typeface="+mn-ea"/>
                  <a:cs typeface="+mn-cs"/>
                </a:rPr>
                <a:t>mTLS</a:t>
              </a:r>
            </a:p>
          </p:txBody>
        </p:sp>
      </p:grpSp>
      <p:grpSp>
        <p:nvGrpSpPr>
          <p:cNvPr id="79" name="Group 78">
            <a:extLst>
              <a:ext uri="{FF2B5EF4-FFF2-40B4-BE49-F238E27FC236}">
                <a16:creationId xmlns:a16="http://schemas.microsoft.com/office/drawing/2014/main" id="{061732C9-7C0B-434E-A8C5-1A958FC0CB89}"/>
              </a:ext>
            </a:extLst>
          </p:cNvPr>
          <p:cNvGrpSpPr/>
          <p:nvPr/>
        </p:nvGrpSpPr>
        <p:grpSpPr>
          <a:xfrm>
            <a:off x="6154728" y="354168"/>
            <a:ext cx="2516627" cy="1413144"/>
            <a:chOff x="4876079" y="2235682"/>
            <a:chExt cx="1938816" cy="1066319"/>
          </a:xfrm>
        </p:grpSpPr>
        <p:grpSp>
          <p:nvGrpSpPr>
            <p:cNvPr id="80" name="Group 79">
              <a:extLst>
                <a:ext uri="{FF2B5EF4-FFF2-40B4-BE49-F238E27FC236}">
                  <a16:creationId xmlns:a16="http://schemas.microsoft.com/office/drawing/2014/main" id="{BBF8A991-E213-4185-A676-399115156645}"/>
                </a:ext>
              </a:extLst>
            </p:cNvPr>
            <p:cNvGrpSpPr/>
            <p:nvPr/>
          </p:nvGrpSpPr>
          <p:grpSpPr>
            <a:xfrm>
              <a:off x="4876079" y="2235682"/>
              <a:ext cx="1938816" cy="1066319"/>
              <a:chOff x="955767" y="2235682"/>
              <a:chExt cx="1938816" cy="1066319"/>
            </a:xfrm>
          </p:grpSpPr>
          <p:sp>
            <p:nvSpPr>
              <p:cNvPr id="87" name="Rectangle 86">
                <a:extLst>
                  <a:ext uri="{FF2B5EF4-FFF2-40B4-BE49-F238E27FC236}">
                    <a16:creationId xmlns:a16="http://schemas.microsoft.com/office/drawing/2014/main" id="{71D01E67-BF38-4995-974A-3A26C78C00E5}"/>
                  </a:ext>
                </a:extLst>
              </p:cNvPr>
              <p:cNvSpPr/>
              <p:nvPr/>
            </p:nvSpPr>
            <p:spPr bwMode="auto">
              <a:xfrm>
                <a:off x="955767" y="2315825"/>
                <a:ext cx="1938816"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TextBox 87">
                <a:extLst>
                  <a:ext uri="{FF2B5EF4-FFF2-40B4-BE49-F238E27FC236}">
                    <a16:creationId xmlns:a16="http://schemas.microsoft.com/office/drawing/2014/main" id="{ABD00E9B-A543-4237-A8B6-C6CA03B615F5}"/>
                  </a:ext>
                </a:extLst>
              </p:cNvPr>
              <p:cNvSpPr txBox="1"/>
              <p:nvPr/>
            </p:nvSpPr>
            <p:spPr>
              <a:xfrm>
                <a:off x="2056774" y="2235682"/>
                <a:ext cx="641597" cy="127732"/>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mn-cs"/>
                  </a:rPr>
                  <a:t>Process</a:t>
                </a:r>
              </a:p>
            </p:txBody>
          </p:sp>
        </p:grpSp>
        <p:sp>
          <p:nvSpPr>
            <p:cNvPr id="81" name="TextBox 80">
              <a:extLst>
                <a:ext uri="{FF2B5EF4-FFF2-40B4-BE49-F238E27FC236}">
                  <a16:creationId xmlns:a16="http://schemas.microsoft.com/office/drawing/2014/main" id="{BC886321-95D8-403F-95A8-FD3566CE0F21}"/>
                </a:ext>
              </a:extLst>
            </p:cNvPr>
            <p:cNvSpPr txBox="1"/>
            <p:nvPr/>
          </p:nvSpPr>
          <p:spPr>
            <a:xfrm>
              <a:off x="4900113" y="2621049"/>
              <a:ext cx="1063272" cy="369332"/>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Cert authority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and identity</a:t>
              </a:r>
            </a:p>
          </p:txBody>
        </p:sp>
        <p:grpSp>
          <p:nvGrpSpPr>
            <p:cNvPr id="82" name="Group 81">
              <a:extLst>
                <a:ext uri="{FF2B5EF4-FFF2-40B4-BE49-F238E27FC236}">
                  <a16:creationId xmlns:a16="http://schemas.microsoft.com/office/drawing/2014/main" id="{218EE293-A4B9-4680-9016-C3142F68F173}"/>
                </a:ext>
              </a:extLst>
            </p:cNvPr>
            <p:cNvGrpSpPr/>
            <p:nvPr/>
          </p:nvGrpSpPr>
          <p:grpSpPr>
            <a:xfrm>
              <a:off x="6029038" y="2388449"/>
              <a:ext cx="716366" cy="835760"/>
              <a:chOff x="1021444" y="2381230"/>
              <a:chExt cx="843399" cy="983966"/>
            </a:xfrm>
          </p:grpSpPr>
          <p:grpSp>
            <p:nvGrpSpPr>
              <p:cNvPr id="83" name="Group 82">
                <a:extLst>
                  <a:ext uri="{FF2B5EF4-FFF2-40B4-BE49-F238E27FC236}">
                    <a16:creationId xmlns:a16="http://schemas.microsoft.com/office/drawing/2014/main" id="{60DA83AD-F8FC-43BE-9468-2E0D63042DDD}"/>
                  </a:ext>
                </a:extLst>
              </p:cNvPr>
              <p:cNvGrpSpPr/>
              <p:nvPr/>
            </p:nvGrpSpPr>
            <p:grpSpPr>
              <a:xfrm>
                <a:off x="1021444" y="2381230"/>
                <a:ext cx="843399" cy="983966"/>
                <a:chOff x="4597460" y="1724939"/>
                <a:chExt cx="843399" cy="983966"/>
              </a:xfrm>
            </p:grpSpPr>
            <p:pic>
              <p:nvPicPr>
                <p:cNvPr id="85" name="Graphic 84">
                  <a:extLst>
                    <a:ext uri="{FF2B5EF4-FFF2-40B4-BE49-F238E27FC236}">
                      <a16:creationId xmlns:a16="http://schemas.microsoft.com/office/drawing/2014/main" id="{B4F4C1EF-004E-4DD5-ACDD-443E635092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86" name="Graphic 85">
                  <a:extLst>
                    <a:ext uri="{FF2B5EF4-FFF2-40B4-BE49-F238E27FC236}">
                      <a16:creationId xmlns:a16="http://schemas.microsoft.com/office/drawing/2014/main" id="{711491E5-EA4B-470B-BEFF-50B53EA03C3E}"/>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t="10685" b="10685"/>
                <a:stretch/>
              </p:blipFill>
              <p:spPr>
                <a:xfrm>
                  <a:off x="4723538" y="1863350"/>
                  <a:ext cx="568128" cy="446718"/>
                </a:xfrm>
                <a:prstGeom prst="rect">
                  <a:avLst/>
                </a:prstGeom>
              </p:spPr>
            </p:pic>
          </p:grpSp>
          <p:sp>
            <p:nvSpPr>
              <p:cNvPr id="84" name="TextBox 83">
                <a:extLst>
                  <a:ext uri="{FF2B5EF4-FFF2-40B4-BE49-F238E27FC236}">
                    <a16:creationId xmlns:a16="http://schemas.microsoft.com/office/drawing/2014/main" id="{CD0E4576-08A4-44E6-961A-69F667DBE94B}"/>
                  </a:ext>
                </a:extLst>
              </p:cNvPr>
              <p:cNvSpPr txBox="1"/>
              <p:nvPr/>
            </p:nvSpPr>
            <p:spPr>
              <a:xfrm>
                <a:off x="1234366" y="2913183"/>
                <a:ext cx="394438" cy="16305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02192"/>
                    </a:solidFill>
                    <a:effectLst/>
                    <a:uLnTx/>
                    <a:uFillTx/>
                    <a:latin typeface="Segoe UI Semibold"/>
                    <a:ea typeface="+mn-ea"/>
                    <a:cs typeface="+mn-cs"/>
                  </a:rPr>
                  <a:t>Sentry</a:t>
                </a:r>
              </a:p>
            </p:txBody>
          </p:sp>
        </p:grpSp>
      </p:grpSp>
    </p:spTree>
    <p:extLst>
      <p:ext uri="{BB962C8B-B14F-4D97-AF65-F5344CB8AC3E}">
        <p14:creationId xmlns:p14="http://schemas.microsoft.com/office/powerpoint/2010/main" val="176763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500" fill="hold"/>
                                        <p:tgtEl>
                                          <p:spTgt spid="79"/>
                                        </p:tgtEl>
                                        <p:attrNameLst>
                                          <p:attrName>ppt_w</p:attrName>
                                        </p:attrNameLst>
                                      </p:cBhvr>
                                      <p:tavLst>
                                        <p:tav tm="0">
                                          <p:val>
                                            <p:fltVal val="0"/>
                                          </p:val>
                                        </p:tav>
                                        <p:tav tm="100000">
                                          <p:val>
                                            <p:strVal val="#ppt_w"/>
                                          </p:val>
                                        </p:tav>
                                      </p:tavLst>
                                    </p:anim>
                                    <p:anim calcmode="lin" valueType="num">
                                      <p:cBhvr>
                                        <p:cTn id="8" dur="500" fill="hold"/>
                                        <p:tgtEl>
                                          <p:spTgt spid="79"/>
                                        </p:tgtEl>
                                        <p:attrNameLst>
                                          <p:attrName>ppt_h</p:attrName>
                                        </p:attrNameLst>
                                      </p:cBhvr>
                                      <p:tavLst>
                                        <p:tav tm="0">
                                          <p:val>
                                            <p:fltVal val="0"/>
                                          </p:val>
                                        </p:tav>
                                        <p:tav tm="100000">
                                          <p:val>
                                            <p:strVal val="#ppt_h"/>
                                          </p:val>
                                        </p:tav>
                                      </p:tavLst>
                                    </p:anim>
                                    <p:animEffect transition="in" filter="fade">
                                      <p:cBhvr>
                                        <p:cTn id="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94F669D7-22F9-4092-9B03-50944DABC116}"/>
              </a:ext>
            </a:extLst>
          </p:cNvPr>
          <p:cNvSpPr/>
          <p:nvPr/>
        </p:nvSpPr>
        <p:spPr bwMode="auto">
          <a:xfrm>
            <a:off x="1930229" y="157966"/>
            <a:ext cx="10115396" cy="6587062"/>
          </a:xfrm>
          <a:prstGeom prst="rect">
            <a:avLst/>
          </a:prstGeom>
          <a:solidFill>
            <a:srgbClr val="737373">
              <a:lumMod val="20000"/>
              <a:lumOff val="80000"/>
            </a:srgbClr>
          </a:solidFill>
          <a:ln w="28575" cap="flat" cmpd="sng" algn="ctr">
            <a:noFill/>
            <a:prstDash val="solid"/>
          </a:ln>
          <a:effectLst>
            <a:glow rad="63500">
              <a:schemeClr val="accent3">
                <a:satMod val="175000"/>
                <a:alpha val="40000"/>
              </a:schemeClr>
            </a:glow>
          </a:effectLst>
        </p:spPr>
        <p:style>
          <a:lnRef idx="0">
            <a:scrgbClr r="0" g="0" b="0"/>
          </a:lnRef>
          <a:fillRef idx="0">
            <a:scrgbClr r="0" g="0" b="0"/>
          </a:fillRef>
          <a:effectRef idx="0">
            <a:scrgbClr r="0" g="0" b="0"/>
          </a:effectRef>
          <a:fontRef idx="major"/>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pic>
        <p:nvPicPr>
          <p:cNvPr id="3" name="Graphic 2" descr="Man">
            <a:extLst>
              <a:ext uri="{FF2B5EF4-FFF2-40B4-BE49-F238E27FC236}">
                <a16:creationId xmlns:a16="http://schemas.microsoft.com/office/drawing/2014/main" id="{EF94426E-56CA-41A3-B856-0D9BDE8BF9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76" y="2467199"/>
            <a:ext cx="914400" cy="914400"/>
          </a:xfrm>
          <a:prstGeom prst="rect">
            <a:avLst/>
          </a:prstGeom>
        </p:spPr>
      </p:pic>
      <p:sp>
        <p:nvSpPr>
          <p:cNvPr id="73" name="Rectangle 72">
            <a:extLst>
              <a:ext uri="{FF2B5EF4-FFF2-40B4-BE49-F238E27FC236}">
                <a16:creationId xmlns:a16="http://schemas.microsoft.com/office/drawing/2014/main" id="{8B931349-4349-4AD7-B9BC-DD525BF6CC0C}"/>
              </a:ext>
            </a:extLst>
          </p:cNvPr>
          <p:cNvSpPr/>
          <p:nvPr/>
        </p:nvSpPr>
        <p:spPr bwMode="auto">
          <a:xfrm>
            <a:off x="3243343" y="2744183"/>
            <a:ext cx="3458480"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 A</a:t>
            </a:r>
          </a:p>
        </p:txBody>
      </p:sp>
      <p:grpSp>
        <p:nvGrpSpPr>
          <p:cNvPr id="121" name="Group 120">
            <a:extLst>
              <a:ext uri="{FF2B5EF4-FFF2-40B4-BE49-F238E27FC236}">
                <a16:creationId xmlns:a16="http://schemas.microsoft.com/office/drawing/2014/main" id="{D59CAC35-0D1B-462C-A14B-51844C5AB950}"/>
              </a:ext>
            </a:extLst>
          </p:cNvPr>
          <p:cNvGrpSpPr/>
          <p:nvPr/>
        </p:nvGrpSpPr>
        <p:grpSpPr>
          <a:xfrm>
            <a:off x="4452144" y="3118001"/>
            <a:ext cx="974035" cy="654355"/>
            <a:chOff x="2899645" y="4671722"/>
            <a:chExt cx="974035" cy="654355"/>
          </a:xfrm>
        </p:grpSpPr>
        <p:sp>
          <p:nvSpPr>
            <p:cNvPr id="75" name="Rectangle 74">
              <a:extLst>
                <a:ext uri="{FF2B5EF4-FFF2-40B4-BE49-F238E27FC236}">
                  <a16:creationId xmlns:a16="http://schemas.microsoft.com/office/drawing/2014/main" id="{A8E29BB0-AA38-4933-B6EE-0E1731F66867}"/>
                </a:ext>
              </a:extLst>
            </p:cNvPr>
            <p:cNvSpPr/>
            <p:nvPr/>
          </p:nvSpPr>
          <p:spPr>
            <a:xfrm>
              <a:off x="2899645" y="467172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Dapr API</a:t>
              </a:r>
            </a:p>
          </p:txBody>
        </p:sp>
        <p:cxnSp>
          <p:nvCxnSpPr>
            <p:cNvPr id="76" name="Straight Arrow Connector 75">
              <a:extLst>
                <a:ext uri="{FF2B5EF4-FFF2-40B4-BE49-F238E27FC236}">
                  <a16:creationId xmlns:a16="http://schemas.microsoft.com/office/drawing/2014/main" id="{5D9BC6A1-6F8C-490C-B2B0-6101754AA06C}"/>
                </a:ext>
              </a:extLst>
            </p:cNvPr>
            <p:cNvCxnSpPr>
              <a:cxnSpLocks/>
            </p:cNvCxnSpPr>
            <p:nvPr/>
          </p:nvCxnSpPr>
          <p:spPr>
            <a:xfrm>
              <a:off x="2990955" y="5026062"/>
              <a:ext cx="791415" cy="0"/>
            </a:xfrm>
            <a:prstGeom prst="straightConnector1">
              <a:avLst/>
            </a:prstGeom>
            <a:ln w="1905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6B5F1315-F735-4BA8-86B2-5AC92B4CF445}"/>
                </a:ext>
              </a:extLst>
            </p:cNvPr>
            <p:cNvSpPr/>
            <p:nvPr/>
          </p:nvSpPr>
          <p:spPr>
            <a:xfrm>
              <a:off x="2902958" y="5095245"/>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gRPC</a:t>
              </a:r>
            </a:p>
          </p:txBody>
        </p:sp>
      </p:grpSp>
      <p:sp>
        <p:nvSpPr>
          <p:cNvPr id="108" name="Rectangle 107">
            <a:extLst>
              <a:ext uri="{FF2B5EF4-FFF2-40B4-BE49-F238E27FC236}">
                <a16:creationId xmlns:a16="http://schemas.microsoft.com/office/drawing/2014/main" id="{FEF72E2E-7F27-4912-8ED7-6291C9312BF7}"/>
              </a:ext>
            </a:extLst>
          </p:cNvPr>
          <p:cNvSpPr/>
          <p:nvPr/>
        </p:nvSpPr>
        <p:spPr bwMode="auto">
          <a:xfrm>
            <a:off x="8561800" y="2744184"/>
            <a:ext cx="3458480"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 B</a:t>
            </a:r>
          </a:p>
        </p:txBody>
      </p:sp>
      <p:grpSp>
        <p:nvGrpSpPr>
          <p:cNvPr id="124" name="Group 123">
            <a:extLst>
              <a:ext uri="{FF2B5EF4-FFF2-40B4-BE49-F238E27FC236}">
                <a16:creationId xmlns:a16="http://schemas.microsoft.com/office/drawing/2014/main" id="{D88252E8-E21F-447D-95E9-FD41223D6B9D}"/>
              </a:ext>
            </a:extLst>
          </p:cNvPr>
          <p:cNvGrpSpPr/>
          <p:nvPr/>
        </p:nvGrpSpPr>
        <p:grpSpPr>
          <a:xfrm>
            <a:off x="9861058" y="3118001"/>
            <a:ext cx="974035" cy="654355"/>
            <a:chOff x="2899645" y="4671722"/>
            <a:chExt cx="974035" cy="654355"/>
          </a:xfrm>
        </p:grpSpPr>
        <p:sp>
          <p:nvSpPr>
            <p:cNvPr id="125" name="Rectangle 124">
              <a:extLst>
                <a:ext uri="{FF2B5EF4-FFF2-40B4-BE49-F238E27FC236}">
                  <a16:creationId xmlns:a16="http://schemas.microsoft.com/office/drawing/2014/main" id="{C2175938-E13B-4652-8E7E-25A48C857370}"/>
                </a:ext>
              </a:extLst>
            </p:cNvPr>
            <p:cNvSpPr/>
            <p:nvPr/>
          </p:nvSpPr>
          <p:spPr>
            <a:xfrm>
              <a:off x="2899645" y="467172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Dapr API</a:t>
              </a:r>
            </a:p>
          </p:txBody>
        </p:sp>
        <p:cxnSp>
          <p:nvCxnSpPr>
            <p:cNvPr id="126" name="Straight Arrow Connector 125">
              <a:extLst>
                <a:ext uri="{FF2B5EF4-FFF2-40B4-BE49-F238E27FC236}">
                  <a16:creationId xmlns:a16="http://schemas.microsoft.com/office/drawing/2014/main" id="{C41C61CA-D281-4042-9818-811D4AFA07DF}"/>
                </a:ext>
              </a:extLst>
            </p:cNvPr>
            <p:cNvCxnSpPr>
              <a:cxnSpLocks/>
            </p:cNvCxnSpPr>
            <p:nvPr/>
          </p:nvCxnSpPr>
          <p:spPr>
            <a:xfrm>
              <a:off x="2990955" y="5026062"/>
              <a:ext cx="791415" cy="0"/>
            </a:xfrm>
            <a:prstGeom prst="straightConnector1">
              <a:avLst/>
            </a:prstGeom>
            <a:ln w="1905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7C92C16E-A0B7-40EA-B75B-25A107656ECD}"/>
                </a:ext>
              </a:extLst>
            </p:cNvPr>
            <p:cNvSpPr/>
            <p:nvPr/>
          </p:nvSpPr>
          <p:spPr>
            <a:xfrm>
              <a:off x="2902958" y="5095245"/>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gRPC</a:t>
              </a:r>
            </a:p>
          </p:txBody>
        </p:sp>
      </p:grpSp>
      <p:cxnSp>
        <p:nvCxnSpPr>
          <p:cNvPr id="122" name="Straight Arrow Connector 121">
            <a:extLst>
              <a:ext uri="{FF2B5EF4-FFF2-40B4-BE49-F238E27FC236}">
                <a16:creationId xmlns:a16="http://schemas.microsoft.com/office/drawing/2014/main" id="{4CF48CB5-CC50-4582-AFE3-B5D19B113F9C}"/>
              </a:ext>
            </a:extLst>
          </p:cNvPr>
          <p:cNvCxnSpPr>
            <a:cxnSpLocks/>
          </p:cNvCxnSpPr>
          <p:nvPr/>
        </p:nvCxnSpPr>
        <p:spPr>
          <a:xfrm>
            <a:off x="6621774" y="3483623"/>
            <a:ext cx="2005411" cy="12627"/>
          </a:xfrm>
          <a:prstGeom prst="straightConnector1">
            <a:avLst/>
          </a:prstGeom>
          <a:ln w="3810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B57616CA-8A21-4B05-B776-1DDAE598412C}"/>
              </a:ext>
            </a:extLst>
          </p:cNvPr>
          <p:cNvSpPr txBox="1"/>
          <p:nvPr/>
        </p:nvSpPr>
        <p:spPr>
          <a:xfrm>
            <a:off x="6597490" y="3603381"/>
            <a:ext cx="2059051"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Secured, encrypted communication</a:t>
            </a:r>
          </a:p>
        </p:txBody>
      </p:sp>
      <p:cxnSp>
        <p:nvCxnSpPr>
          <p:cNvPr id="138" name="Straight Arrow Connector 137">
            <a:extLst>
              <a:ext uri="{FF2B5EF4-FFF2-40B4-BE49-F238E27FC236}">
                <a16:creationId xmlns:a16="http://schemas.microsoft.com/office/drawing/2014/main" id="{8DB1C4DC-ACBB-4A34-8A9F-629437816652}"/>
              </a:ext>
            </a:extLst>
          </p:cNvPr>
          <p:cNvCxnSpPr>
            <a:cxnSpLocks/>
          </p:cNvCxnSpPr>
          <p:nvPr/>
        </p:nvCxnSpPr>
        <p:spPr>
          <a:xfrm rot="5400000" flipH="1" flipV="1">
            <a:off x="6036479" y="1638683"/>
            <a:ext cx="1315796" cy="142765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7">
            <a:extLst>
              <a:ext uri="{FF2B5EF4-FFF2-40B4-BE49-F238E27FC236}">
                <a16:creationId xmlns:a16="http://schemas.microsoft.com/office/drawing/2014/main" id="{0D244E8A-D70F-4CFD-AEB9-3FB74DAA33A1}"/>
              </a:ext>
            </a:extLst>
          </p:cNvPr>
          <p:cNvCxnSpPr>
            <a:cxnSpLocks/>
          </p:cNvCxnSpPr>
          <p:nvPr/>
        </p:nvCxnSpPr>
        <p:spPr>
          <a:xfrm rot="16200000" flipV="1">
            <a:off x="7674098" y="1419487"/>
            <a:ext cx="1328423" cy="186020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37">
            <a:extLst>
              <a:ext uri="{FF2B5EF4-FFF2-40B4-BE49-F238E27FC236}">
                <a16:creationId xmlns:a16="http://schemas.microsoft.com/office/drawing/2014/main" id="{6AB20D00-D828-4448-BB7B-D0BABC254D09}"/>
              </a:ext>
            </a:extLst>
          </p:cNvPr>
          <p:cNvCxnSpPr>
            <a:cxnSpLocks/>
          </p:cNvCxnSpPr>
          <p:nvPr/>
        </p:nvCxnSpPr>
        <p:spPr>
          <a:xfrm rot="16200000" flipV="1">
            <a:off x="6087187" y="3859433"/>
            <a:ext cx="1214381" cy="142765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37">
            <a:extLst>
              <a:ext uri="{FF2B5EF4-FFF2-40B4-BE49-F238E27FC236}">
                <a16:creationId xmlns:a16="http://schemas.microsoft.com/office/drawing/2014/main" id="{AF50C2F9-8309-46F5-B04C-CDF5A3981717}"/>
              </a:ext>
            </a:extLst>
          </p:cNvPr>
          <p:cNvCxnSpPr>
            <a:cxnSpLocks/>
          </p:cNvCxnSpPr>
          <p:nvPr/>
        </p:nvCxnSpPr>
        <p:spPr>
          <a:xfrm rot="5400000" flipH="1" flipV="1">
            <a:off x="7737431" y="3640237"/>
            <a:ext cx="1201754" cy="186020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4" name="Graphic 153" descr="Safe">
            <a:extLst>
              <a:ext uri="{FF2B5EF4-FFF2-40B4-BE49-F238E27FC236}">
                <a16:creationId xmlns:a16="http://schemas.microsoft.com/office/drawing/2014/main" id="{2CFAF219-3DE8-436E-8194-CFF63A8130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7320" y="1296931"/>
            <a:ext cx="1158023" cy="1158023"/>
          </a:xfrm>
          <a:prstGeom prst="rect">
            <a:avLst/>
          </a:prstGeom>
        </p:spPr>
      </p:pic>
      <p:cxnSp>
        <p:nvCxnSpPr>
          <p:cNvPr id="155" name="Straight Arrow Connector 137">
            <a:extLst>
              <a:ext uri="{FF2B5EF4-FFF2-40B4-BE49-F238E27FC236}">
                <a16:creationId xmlns:a16="http://schemas.microsoft.com/office/drawing/2014/main" id="{DAEDD1E4-E479-4D63-8185-096853D51037}"/>
              </a:ext>
            </a:extLst>
          </p:cNvPr>
          <p:cNvCxnSpPr>
            <a:cxnSpLocks/>
            <a:stCxn id="3" idx="0"/>
            <a:endCxn id="154" idx="1"/>
          </p:cNvCxnSpPr>
          <p:nvPr/>
        </p:nvCxnSpPr>
        <p:spPr>
          <a:xfrm rot="5400000" flipH="1" flipV="1">
            <a:off x="1018720" y="1398599"/>
            <a:ext cx="591256" cy="154594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9EF84AAF-22DD-4D0B-B913-5E93ABBB70C7}"/>
              </a:ext>
            </a:extLst>
          </p:cNvPr>
          <p:cNvSpPr txBox="1"/>
          <p:nvPr/>
        </p:nvSpPr>
        <p:spPr>
          <a:xfrm>
            <a:off x="7367249" y="1902632"/>
            <a:ext cx="2657869" cy="307777"/>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Request Workload Certificate</a:t>
            </a:r>
          </a:p>
        </p:txBody>
      </p:sp>
      <p:sp>
        <p:nvSpPr>
          <p:cNvPr id="167" name="TextBox 166">
            <a:extLst>
              <a:ext uri="{FF2B5EF4-FFF2-40B4-BE49-F238E27FC236}">
                <a16:creationId xmlns:a16="http://schemas.microsoft.com/office/drawing/2014/main" id="{A16A4ECE-80EF-4716-A077-57E5AA3E8122}"/>
              </a:ext>
            </a:extLst>
          </p:cNvPr>
          <p:cNvSpPr txBox="1"/>
          <p:nvPr/>
        </p:nvSpPr>
        <p:spPr>
          <a:xfrm>
            <a:off x="7374222" y="4601847"/>
            <a:ext cx="1905906" cy="523220"/>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Inject Trust Anchors</a:t>
            </a:r>
          </a:p>
          <a:p>
            <a:pPr algn="ctr"/>
            <a:r>
              <a:rPr lang="en-US" sz="1400">
                <a:latin typeface="Segoe UI Semibold" panose="020B0702040204020203" pitchFamily="34" charset="0"/>
                <a:cs typeface="Segoe UI Semibold" panose="020B0702040204020203" pitchFamily="34" charset="0"/>
              </a:rPr>
              <a:t>(Root Cert)</a:t>
            </a:r>
          </a:p>
        </p:txBody>
      </p:sp>
      <p:cxnSp>
        <p:nvCxnSpPr>
          <p:cNvPr id="180" name="Straight Arrow Connector 137">
            <a:extLst>
              <a:ext uri="{FF2B5EF4-FFF2-40B4-BE49-F238E27FC236}">
                <a16:creationId xmlns:a16="http://schemas.microsoft.com/office/drawing/2014/main" id="{4F6745ED-C0C3-4844-9B61-45983AAC9232}"/>
              </a:ext>
            </a:extLst>
          </p:cNvPr>
          <p:cNvCxnSpPr>
            <a:cxnSpLocks/>
            <a:endCxn id="154" idx="2"/>
          </p:cNvCxnSpPr>
          <p:nvPr/>
        </p:nvCxnSpPr>
        <p:spPr>
          <a:xfrm rot="10800000">
            <a:off x="2666333" y="2454954"/>
            <a:ext cx="3996491" cy="347510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29E7AC43-F4EC-41FF-856D-D824DBD2E71F}"/>
              </a:ext>
            </a:extLst>
          </p:cNvPr>
          <p:cNvSpPr txBox="1"/>
          <p:nvPr/>
        </p:nvSpPr>
        <p:spPr>
          <a:xfrm>
            <a:off x="2674465" y="5513605"/>
            <a:ext cx="1543497" cy="307777"/>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Read Root Cert</a:t>
            </a:r>
          </a:p>
        </p:txBody>
      </p:sp>
      <p:cxnSp>
        <p:nvCxnSpPr>
          <p:cNvPr id="185" name="Straight Arrow Connector 137">
            <a:extLst>
              <a:ext uri="{FF2B5EF4-FFF2-40B4-BE49-F238E27FC236}">
                <a16:creationId xmlns:a16="http://schemas.microsoft.com/office/drawing/2014/main" id="{9F2E594F-5CC7-4723-8CF5-20F592ADD9F7}"/>
              </a:ext>
            </a:extLst>
          </p:cNvPr>
          <p:cNvCxnSpPr>
            <a:cxnSpLocks/>
            <a:endCxn id="154" idx="0"/>
          </p:cNvCxnSpPr>
          <p:nvPr/>
        </p:nvCxnSpPr>
        <p:spPr>
          <a:xfrm rot="10800000" flipV="1">
            <a:off x="2666333" y="1035517"/>
            <a:ext cx="3922835" cy="26141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94870189-8DAC-427B-8493-FF2F6C912526}"/>
              </a:ext>
            </a:extLst>
          </p:cNvPr>
          <p:cNvSpPr txBox="1"/>
          <p:nvPr/>
        </p:nvSpPr>
        <p:spPr>
          <a:xfrm>
            <a:off x="3301855" y="262237"/>
            <a:ext cx="2651790" cy="738664"/>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Read existing root/issuer cert</a:t>
            </a:r>
          </a:p>
          <a:p>
            <a:pPr algn="ctr"/>
            <a:r>
              <a:rPr lang="en-US" sz="1400">
                <a:latin typeface="Segoe UI Semibold" panose="020B0702040204020203" pitchFamily="34" charset="0"/>
                <a:cs typeface="Segoe UI Semibold" panose="020B0702040204020203" pitchFamily="34" charset="0"/>
              </a:rPr>
              <a:t>OR</a:t>
            </a:r>
            <a:br>
              <a:rPr lang="en-US" sz="1400">
                <a:latin typeface="Segoe UI Semibold" panose="020B0702040204020203" pitchFamily="34" charset="0"/>
                <a:cs typeface="Segoe UI Semibold" panose="020B0702040204020203" pitchFamily="34" charset="0"/>
              </a:rPr>
            </a:br>
            <a:r>
              <a:rPr lang="en-US" sz="1400">
                <a:latin typeface="Segoe UI Semibold" panose="020B0702040204020203" pitchFamily="34" charset="0"/>
                <a:cs typeface="Segoe UI Semibold" panose="020B0702040204020203" pitchFamily="34" charset="0"/>
              </a:rPr>
              <a:t>Create self-signed cert</a:t>
            </a:r>
          </a:p>
        </p:txBody>
      </p:sp>
      <p:sp>
        <p:nvSpPr>
          <p:cNvPr id="211" name="TextBox 210">
            <a:extLst>
              <a:ext uri="{FF2B5EF4-FFF2-40B4-BE49-F238E27FC236}">
                <a16:creationId xmlns:a16="http://schemas.microsoft.com/office/drawing/2014/main" id="{13911BD7-2CC8-41DA-AA82-BA953D816F48}"/>
              </a:ext>
            </a:extLst>
          </p:cNvPr>
          <p:cNvSpPr txBox="1"/>
          <p:nvPr/>
        </p:nvSpPr>
        <p:spPr>
          <a:xfrm>
            <a:off x="274403" y="809945"/>
            <a:ext cx="1543497" cy="954107"/>
          </a:xfrm>
          <a:prstGeom prst="rect">
            <a:avLst/>
          </a:prstGeom>
          <a:noFill/>
        </p:spPr>
        <p:txBody>
          <a:bodyPr wrap="square" rtlCol="0">
            <a:spAutoFit/>
          </a:bodyPr>
          <a:lstStyle/>
          <a:p>
            <a:pPr algn="ctr"/>
            <a:r>
              <a:rPr lang="en-US" sz="1400">
                <a:latin typeface="Segoe UI Semibold" panose="020B0702040204020203" pitchFamily="34" charset="0"/>
                <a:cs typeface="Segoe UI Semibold" panose="020B0702040204020203" pitchFamily="34" charset="0"/>
              </a:rPr>
              <a:t>(optional)</a:t>
            </a:r>
          </a:p>
          <a:p>
            <a:pPr algn="ctr"/>
            <a:r>
              <a:rPr lang="en-US" sz="1400">
                <a:latin typeface="Segoe UI Semibold" panose="020B0702040204020203" pitchFamily="34" charset="0"/>
                <a:cs typeface="Segoe UI Semibold" panose="020B0702040204020203" pitchFamily="34" charset="0"/>
              </a:rPr>
              <a:t>Operator brings existing root and issuer certs</a:t>
            </a:r>
          </a:p>
        </p:txBody>
      </p:sp>
      <p:sp>
        <p:nvSpPr>
          <p:cNvPr id="212" name="TextBox 211">
            <a:extLst>
              <a:ext uri="{FF2B5EF4-FFF2-40B4-BE49-F238E27FC236}">
                <a16:creationId xmlns:a16="http://schemas.microsoft.com/office/drawing/2014/main" id="{10017E9E-20B8-4DAB-82F6-F2C1860151B4}"/>
              </a:ext>
            </a:extLst>
          </p:cNvPr>
          <p:cNvSpPr txBox="1"/>
          <p:nvPr/>
        </p:nvSpPr>
        <p:spPr>
          <a:xfrm>
            <a:off x="3129952" y="1585550"/>
            <a:ext cx="1543497" cy="523220"/>
          </a:xfrm>
          <a:prstGeom prst="rect">
            <a:avLst/>
          </a:prstGeom>
          <a:noFill/>
        </p:spPr>
        <p:txBody>
          <a:bodyPr wrap="square" rtlCol="0">
            <a:spAutoFit/>
          </a:bodyPr>
          <a:lstStyle/>
          <a:p>
            <a:r>
              <a:rPr lang="en-US" sz="1400">
                <a:latin typeface="Segoe UI Semibold" panose="020B0702040204020203" pitchFamily="34" charset="0"/>
                <a:cs typeface="Segoe UI Semibold" panose="020B0702040204020203" pitchFamily="34" charset="0"/>
              </a:rPr>
              <a:t>Kubernetes</a:t>
            </a:r>
          </a:p>
          <a:p>
            <a:r>
              <a:rPr lang="en-US" sz="1400">
                <a:latin typeface="Segoe UI Semibold" panose="020B0702040204020203" pitchFamily="34" charset="0"/>
                <a:cs typeface="Segoe UI Semibold" panose="020B0702040204020203" pitchFamily="34" charset="0"/>
              </a:rPr>
              <a:t>Secrets</a:t>
            </a:r>
          </a:p>
        </p:txBody>
      </p:sp>
      <p:sp>
        <p:nvSpPr>
          <p:cNvPr id="213" name="TextBox 212">
            <a:extLst>
              <a:ext uri="{FF2B5EF4-FFF2-40B4-BE49-F238E27FC236}">
                <a16:creationId xmlns:a16="http://schemas.microsoft.com/office/drawing/2014/main" id="{021FD1E7-27F8-4D05-8912-CCA753B3492B}"/>
              </a:ext>
            </a:extLst>
          </p:cNvPr>
          <p:cNvSpPr txBox="1"/>
          <p:nvPr/>
        </p:nvSpPr>
        <p:spPr>
          <a:xfrm>
            <a:off x="834936" y="2770510"/>
            <a:ext cx="1020804" cy="307777"/>
          </a:xfrm>
          <a:prstGeom prst="rect">
            <a:avLst/>
          </a:prstGeom>
          <a:noFill/>
        </p:spPr>
        <p:txBody>
          <a:bodyPr wrap="square" rtlCol="0">
            <a:spAutoFit/>
          </a:bodyPr>
          <a:lstStyle/>
          <a:p>
            <a:r>
              <a:rPr lang="en-US" sz="1400">
                <a:latin typeface="Segoe UI Semibold" panose="020B0702040204020203" pitchFamily="34" charset="0"/>
                <a:cs typeface="Segoe UI Semibold" panose="020B0702040204020203" pitchFamily="34" charset="0"/>
              </a:rPr>
              <a:t>Operator</a:t>
            </a:r>
          </a:p>
        </p:txBody>
      </p:sp>
      <p:pic>
        <p:nvPicPr>
          <p:cNvPr id="71" name="Graphic 70">
            <a:extLst>
              <a:ext uri="{FF2B5EF4-FFF2-40B4-BE49-F238E27FC236}">
                <a16:creationId xmlns:a16="http://schemas.microsoft.com/office/drawing/2014/main" id="{13D12DE5-F728-4A15-8C11-62809E19A6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7563" y="2886807"/>
            <a:ext cx="967408" cy="1089249"/>
          </a:xfrm>
          <a:prstGeom prst="rect">
            <a:avLst/>
          </a:prstGeom>
          <a:effectLst>
            <a:outerShdw blurRad="25400" sx="101000" sy="101000" algn="ctr" rotWithShape="0">
              <a:prstClr val="black">
                <a:alpha val="30000"/>
              </a:prstClr>
            </a:outerShdw>
          </a:effectLst>
        </p:spPr>
      </p:pic>
      <p:pic>
        <p:nvPicPr>
          <p:cNvPr id="74" name="Graphic 73">
            <a:extLst>
              <a:ext uri="{FF2B5EF4-FFF2-40B4-BE49-F238E27FC236}">
                <a16:creationId xmlns:a16="http://schemas.microsoft.com/office/drawing/2014/main" id="{70C85BBD-5D67-4405-A091-888FBC64F9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04307" y="2869177"/>
            <a:ext cx="967408" cy="1089249"/>
          </a:xfrm>
          <a:prstGeom prst="rect">
            <a:avLst/>
          </a:prstGeom>
          <a:effectLst>
            <a:outerShdw blurRad="25400" sx="101000" sy="101000" algn="ctr" rotWithShape="0">
              <a:prstClr val="black">
                <a:alpha val="30000"/>
              </a:prstClr>
            </a:outerShdw>
          </a:effectLst>
        </p:spPr>
      </p:pic>
      <p:grpSp>
        <p:nvGrpSpPr>
          <p:cNvPr id="84" name="Group 83">
            <a:extLst>
              <a:ext uri="{FF2B5EF4-FFF2-40B4-BE49-F238E27FC236}">
                <a16:creationId xmlns:a16="http://schemas.microsoft.com/office/drawing/2014/main" id="{2A0E0B38-BB7C-409C-9B7F-60D7D8C72C62}"/>
              </a:ext>
            </a:extLst>
          </p:cNvPr>
          <p:cNvGrpSpPr/>
          <p:nvPr/>
        </p:nvGrpSpPr>
        <p:grpSpPr>
          <a:xfrm>
            <a:off x="10831779" y="2793118"/>
            <a:ext cx="1141842" cy="1269258"/>
            <a:chOff x="7316373" y="1954650"/>
            <a:chExt cx="1400542" cy="1633964"/>
          </a:xfrm>
        </p:grpSpPr>
        <p:pic>
          <p:nvPicPr>
            <p:cNvPr id="89" name="Graphic 88">
              <a:extLst>
                <a:ext uri="{FF2B5EF4-FFF2-40B4-BE49-F238E27FC236}">
                  <a16:creationId xmlns:a16="http://schemas.microsoft.com/office/drawing/2014/main" id="{C8836DE0-DF2C-4F3C-ADF1-6B83C24A35F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6373" y="1954650"/>
              <a:ext cx="1400542" cy="1633964"/>
            </a:xfrm>
            <a:prstGeom prst="rect">
              <a:avLst/>
            </a:prstGeom>
          </p:spPr>
        </p:pic>
        <p:sp>
          <p:nvSpPr>
            <p:cNvPr id="90" name="TextBox 89">
              <a:extLst>
                <a:ext uri="{FF2B5EF4-FFF2-40B4-BE49-F238E27FC236}">
                  <a16:creationId xmlns:a16="http://schemas.microsoft.com/office/drawing/2014/main" id="{354B9794-7BD6-4172-8DD4-64321173C711}"/>
                </a:ext>
              </a:extLst>
            </p:cNvPr>
            <p:cNvSpPr txBox="1"/>
            <p:nvPr/>
          </p:nvSpPr>
          <p:spPr>
            <a:xfrm>
              <a:off x="7446205" y="2609319"/>
              <a:ext cx="1077922" cy="3429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02192"/>
                  </a:solidFill>
                  <a:effectLst/>
                  <a:uLnTx/>
                  <a:uFillTx/>
                  <a:latin typeface="Segoe UI Semibold"/>
                  <a:ea typeface="+mn-ea"/>
                  <a:cs typeface="+mn-cs"/>
                </a:rPr>
                <a:t>Service B</a:t>
              </a:r>
            </a:p>
          </p:txBody>
        </p:sp>
      </p:grpSp>
      <p:grpSp>
        <p:nvGrpSpPr>
          <p:cNvPr id="91" name="!!AppA">
            <a:extLst>
              <a:ext uri="{FF2B5EF4-FFF2-40B4-BE49-F238E27FC236}">
                <a16:creationId xmlns:a16="http://schemas.microsoft.com/office/drawing/2014/main" id="{D2633E9B-2F3A-477F-A4F6-E2AB4F61B916}"/>
              </a:ext>
            </a:extLst>
          </p:cNvPr>
          <p:cNvGrpSpPr/>
          <p:nvPr/>
        </p:nvGrpSpPr>
        <p:grpSpPr>
          <a:xfrm>
            <a:off x="3368911" y="2802937"/>
            <a:ext cx="1074829" cy="1266596"/>
            <a:chOff x="3444424" y="1954650"/>
            <a:chExt cx="1400542" cy="1633964"/>
          </a:xfrm>
        </p:grpSpPr>
        <p:pic>
          <p:nvPicPr>
            <p:cNvPr id="92" name="Graphic 91">
              <a:extLst>
                <a:ext uri="{FF2B5EF4-FFF2-40B4-BE49-F238E27FC236}">
                  <a16:creationId xmlns:a16="http://schemas.microsoft.com/office/drawing/2014/main" id="{BA4405BB-7A46-46A4-9368-A88108FA36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44424" y="1954650"/>
              <a:ext cx="1400542" cy="1633964"/>
            </a:xfrm>
            <a:prstGeom prst="rect">
              <a:avLst/>
            </a:prstGeom>
          </p:spPr>
        </p:pic>
        <p:sp>
          <p:nvSpPr>
            <p:cNvPr id="93" name="TextBox 92">
              <a:extLst>
                <a:ext uri="{FF2B5EF4-FFF2-40B4-BE49-F238E27FC236}">
                  <a16:creationId xmlns:a16="http://schemas.microsoft.com/office/drawing/2014/main" id="{DD33E96F-6140-46B8-B780-23F44777D3C9}"/>
                </a:ext>
              </a:extLst>
            </p:cNvPr>
            <p:cNvSpPr txBox="1"/>
            <p:nvPr/>
          </p:nvSpPr>
          <p:spPr>
            <a:xfrm>
              <a:off x="3609203" y="2604706"/>
              <a:ext cx="984813" cy="26355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Service A</a:t>
              </a:r>
            </a:p>
          </p:txBody>
        </p:sp>
      </p:grpSp>
      <p:grpSp>
        <p:nvGrpSpPr>
          <p:cNvPr id="94" name="Group 93">
            <a:extLst>
              <a:ext uri="{FF2B5EF4-FFF2-40B4-BE49-F238E27FC236}">
                <a16:creationId xmlns:a16="http://schemas.microsoft.com/office/drawing/2014/main" id="{CDB222CF-0A25-4B73-AB85-BDF8D987181C}"/>
              </a:ext>
            </a:extLst>
          </p:cNvPr>
          <p:cNvGrpSpPr/>
          <p:nvPr/>
        </p:nvGrpSpPr>
        <p:grpSpPr>
          <a:xfrm>
            <a:off x="7125809" y="2987587"/>
            <a:ext cx="2160051" cy="353222"/>
            <a:chOff x="4731281" y="3802662"/>
            <a:chExt cx="2578650" cy="442064"/>
          </a:xfrm>
        </p:grpSpPr>
        <p:pic>
          <p:nvPicPr>
            <p:cNvPr id="95" name="Graphic 94">
              <a:extLst>
                <a:ext uri="{FF2B5EF4-FFF2-40B4-BE49-F238E27FC236}">
                  <a16:creationId xmlns:a16="http://schemas.microsoft.com/office/drawing/2014/main" id="{7C0495D3-6A88-450C-ADB7-68284CFD572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731281" y="3802662"/>
              <a:ext cx="384968" cy="442064"/>
            </a:xfrm>
            <a:prstGeom prst="rect">
              <a:avLst/>
            </a:prstGeom>
          </p:spPr>
        </p:pic>
        <p:sp>
          <p:nvSpPr>
            <p:cNvPr id="96" name="TextBox 95">
              <a:extLst>
                <a:ext uri="{FF2B5EF4-FFF2-40B4-BE49-F238E27FC236}">
                  <a16:creationId xmlns:a16="http://schemas.microsoft.com/office/drawing/2014/main" id="{B8A9FDD5-D04A-48A9-AD47-1BA3CF8FD311}"/>
                </a:ext>
              </a:extLst>
            </p:cNvPr>
            <p:cNvSpPr txBox="1"/>
            <p:nvPr/>
          </p:nvSpPr>
          <p:spPr>
            <a:xfrm>
              <a:off x="5246066" y="3885195"/>
              <a:ext cx="2063865" cy="3081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02192"/>
                  </a:solidFill>
                  <a:effectLst/>
                  <a:uLnTx/>
                  <a:uFillTx/>
                  <a:latin typeface="Segoe UI Semibold"/>
                  <a:ea typeface="+mn-ea"/>
                  <a:cs typeface="+mn-cs"/>
                </a:rPr>
                <a:t>mTLS</a:t>
              </a:r>
            </a:p>
          </p:txBody>
        </p:sp>
      </p:grpSp>
      <p:pic>
        <p:nvPicPr>
          <p:cNvPr id="98" name="Graphic 97">
            <a:extLst>
              <a:ext uri="{FF2B5EF4-FFF2-40B4-BE49-F238E27FC236}">
                <a16:creationId xmlns:a16="http://schemas.microsoft.com/office/drawing/2014/main" id="{3B7DDCB5-F3C6-46D5-A92F-DF1E6A10738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75980" y="449456"/>
            <a:ext cx="2595326" cy="458744"/>
          </a:xfrm>
          <a:prstGeom prst="rect">
            <a:avLst/>
          </a:prstGeom>
        </p:spPr>
      </p:pic>
      <p:grpSp>
        <p:nvGrpSpPr>
          <p:cNvPr id="99" name="Group 98">
            <a:extLst>
              <a:ext uri="{FF2B5EF4-FFF2-40B4-BE49-F238E27FC236}">
                <a16:creationId xmlns:a16="http://schemas.microsoft.com/office/drawing/2014/main" id="{25498399-FE7C-4F38-9655-D13B96D6287A}"/>
              </a:ext>
            </a:extLst>
          </p:cNvPr>
          <p:cNvGrpSpPr/>
          <p:nvPr/>
        </p:nvGrpSpPr>
        <p:grpSpPr>
          <a:xfrm>
            <a:off x="6605311" y="376422"/>
            <a:ext cx="2341348" cy="1253737"/>
            <a:chOff x="4876079" y="2231185"/>
            <a:chExt cx="1938816" cy="1070816"/>
          </a:xfrm>
        </p:grpSpPr>
        <p:grpSp>
          <p:nvGrpSpPr>
            <p:cNvPr id="100" name="Group 99">
              <a:extLst>
                <a:ext uri="{FF2B5EF4-FFF2-40B4-BE49-F238E27FC236}">
                  <a16:creationId xmlns:a16="http://schemas.microsoft.com/office/drawing/2014/main" id="{8CD9B911-373F-4A9D-8DB2-C435F5B79A51}"/>
                </a:ext>
              </a:extLst>
            </p:cNvPr>
            <p:cNvGrpSpPr/>
            <p:nvPr/>
          </p:nvGrpSpPr>
          <p:grpSpPr>
            <a:xfrm>
              <a:off x="4876079" y="2231185"/>
              <a:ext cx="1938816" cy="1070816"/>
              <a:chOff x="955767" y="2231185"/>
              <a:chExt cx="1938816" cy="1070816"/>
            </a:xfrm>
          </p:grpSpPr>
          <p:sp>
            <p:nvSpPr>
              <p:cNvPr id="109" name="Rectangle 108">
                <a:extLst>
                  <a:ext uri="{FF2B5EF4-FFF2-40B4-BE49-F238E27FC236}">
                    <a16:creationId xmlns:a16="http://schemas.microsoft.com/office/drawing/2014/main" id="{60FA04C1-695B-4172-9DF2-1569E917E650}"/>
                  </a:ext>
                </a:extLst>
              </p:cNvPr>
              <p:cNvSpPr/>
              <p:nvPr/>
            </p:nvSpPr>
            <p:spPr bwMode="auto">
              <a:xfrm>
                <a:off x="955767" y="2315825"/>
                <a:ext cx="1938816"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1C4738A6-5FEB-44B7-9B59-E34D2033B5B0}"/>
                  </a:ext>
                </a:extLst>
              </p:cNvPr>
              <p:cNvSpPr txBox="1"/>
              <p:nvPr/>
            </p:nvSpPr>
            <p:spPr>
              <a:xfrm>
                <a:off x="2473514" y="2231185"/>
                <a:ext cx="366364" cy="144579"/>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mn-cs"/>
                  </a:rPr>
                  <a:t>Pod</a:t>
                </a:r>
              </a:p>
            </p:txBody>
          </p:sp>
        </p:grpSp>
        <p:sp>
          <p:nvSpPr>
            <p:cNvPr id="101" name="TextBox 100">
              <a:extLst>
                <a:ext uri="{FF2B5EF4-FFF2-40B4-BE49-F238E27FC236}">
                  <a16:creationId xmlns:a16="http://schemas.microsoft.com/office/drawing/2014/main" id="{DA6B3BE4-A44B-4052-A2BA-4E822810E503}"/>
                </a:ext>
              </a:extLst>
            </p:cNvPr>
            <p:cNvSpPr txBox="1"/>
            <p:nvPr/>
          </p:nvSpPr>
          <p:spPr>
            <a:xfrm>
              <a:off x="4900113" y="2621049"/>
              <a:ext cx="1063272" cy="369332"/>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Cert authority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and identity</a:t>
              </a:r>
            </a:p>
          </p:txBody>
        </p:sp>
        <p:grpSp>
          <p:nvGrpSpPr>
            <p:cNvPr id="102" name="Group 101">
              <a:extLst>
                <a:ext uri="{FF2B5EF4-FFF2-40B4-BE49-F238E27FC236}">
                  <a16:creationId xmlns:a16="http://schemas.microsoft.com/office/drawing/2014/main" id="{9C4306EF-FE37-4E51-B902-6883048AFEA2}"/>
                </a:ext>
              </a:extLst>
            </p:cNvPr>
            <p:cNvGrpSpPr/>
            <p:nvPr/>
          </p:nvGrpSpPr>
          <p:grpSpPr>
            <a:xfrm>
              <a:off x="6029038" y="2388449"/>
              <a:ext cx="716366" cy="835760"/>
              <a:chOff x="1021444" y="2381230"/>
              <a:chExt cx="843399" cy="983966"/>
            </a:xfrm>
          </p:grpSpPr>
          <p:grpSp>
            <p:nvGrpSpPr>
              <p:cNvPr id="103" name="Group 102">
                <a:extLst>
                  <a:ext uri="{FF2B5EF4-FFF2-40B4-BE49-F238E27FC236}">
                    <a16:creationId xmlns:a16="http://schemas.microsoft.com/office/drawing/2014/main" id="{ACFA2BDD-E753-47B2-9036-E06C77105810}"/>
                  </a:ext>
                </a:extLst>
              </p:cNvPr>
              <p:cNvGrpSpPr/>
              <p:nvPr/>
            </p:nvGrpSpPr>
            <p:grpSpPr>
              <a:xfrm>
                <a:off x="1021444" y="2381230"/>
                <a:ext cx="843399" cy="983966"/>
                <a:chOff x="4597460" y="1724939"/>
                <a:chExt cx="843399" cy="983966"/>
              </a:xfrm>
            </p:grpSpPr>
            <p:pic>
              <p:nvPicPr>
                <p:cNvPr id="106" name="Graphic 105">
                  <a:extLst>
                    <a:ext uri="{FF2B5EF4-FFF2-40B4-BE49-F238E27FC236}">
                      <a16:creationId xmlns:a16="http://schemas.microsoft.com/office/drawing/2014/main" id="{1A2799E5-B919-4966-BC99-2A84228FE0C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107" name="Graphic 106">
                  <a:extLst>
                    <a:ext uri="{FF2B5EF4-FFF2-40B4-BE49-F238E27FC236}">
                      <a16:creationId xmlns:a16="http://schemas.microsoft.com/office/drawing/2014/main" id="{523C2FC6-B269-4979-835A-E5101EBE55ED}"/>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t="10685" b="10685"/>
                <a:stretch/>
              </p:blipFill>
              <p:spPr>
                <a:xfrm>
                  <a:off x="4723538" y="1863350"/>
                  <a:ext cx="568128" cy="446718"/>
                </a:xfrm>
                <a:prstGeom prst="rect">
                  <a:avLst/>
                </a:prstGeom>
              </p:spPr>
            </p:pic>
          </p:grpSp>
          <p:sp>
            <p:nvSpPr>
              <p:cNvPr id="104" name="TextBox 103">
                <a:extLst>
                  <a:ext uri="{FF2B5EF4-FFF2-40B4-BE49-F238E27FC236}">
                    <a16:creationId xmlns:a16="http://schemas.microsoft.com/office/drawing/2014/main" id="{7FC95DD5-030C-432C-BAD7-30AE5AA8536D}"/>
                  </a:ext>
                </a:extLst>
              </p:cNvPr>
              <p:cNvSpPr txBox="1"/>
              <p:nvPr/>
            </p:nvSpPr>
            <p:spPr>
              <a:xfrm>
                <a:off x="1234366" y="2913183"/>
                <a:ext cx="394438" cy="16305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02192"/>
                    </a:solidFill>
                    <a:effectLst/>
                    <a:uLnTx/>
                    <a:uFillTx/>
                    <a:latin typeface="Segoe UI Semibold"/>
                    <a:ea typeface="+mn-ea"/>
                    <a:cs typeface="+mn-cs"/>
                  </a:rPr>
                  <a:t>Sentry</a:t>
                </a:r>
              </a:p>
            </p:txBody>
          </p:sp>
        </p:grpSp>
      </p:grpSp>
      <p:grpSp>
        <p:nvGrpSpPr>
          <p:cNvPr id="128" name="Group 127">
            <a:extLst>
              <a:ext uri="{FF2B5EF4-FFF2-40B4-BE49-F238E27FC236}">
                <a16:creationId xmlns:a16="http://schemas.microsoft.com/office/drawing/2014/main" id="{71B1C278-6971-4550-BF83-94F0430E3E73}"/>
              </a:ext>
            </a:extLst>
          </p:cNvPr>
          <p:cNvGrpSpPr/>
          <p:nvPr/>
        </p:nvGrpSpPr>
        <p:grpSpPr>
          <a:xfrm>
            <a:off x="6694377" y="5064769"/>
            <a:ext cx="2072318" cy="1298098"/>
            <a:chOff x="851763" y="2231185"/>
            <a:chExt cx="1602522" cy="1070816"/>
          </a:xfrm>
        </p:grpSpPr>
        <p:grpSp>
          <p:nvGrpSpPr>
            <p:cNvPr id="129" name="Group 128">
              <a:extLst>
                <a:ext uri="{FF2B5EF4-FFF2-40B4-BE49-F238E27FC236}">
                  <a16:creationId xmlns:a16="http://schemas.microsoft.com/office/drawing/2014/main" id="{C7FBD40C-CD2B-40D1-99AB-78DF3F86A1F3}"/>
                </a:ext>
              </a:extLst>
            </p:cNvPr>
            <p:cNvGrpSpPr/>
            <p:nvPr/>
          </p:nvGrpSpPr>
          <p:grpSpPr>
            <a:xfrm>
              <a:off x="851763" y="2231185"/>
              <a:ext cx="1598487" cy="1070816"/>
              <a:chOff x="851763" y="2231185"/>
              <a:chExt cx="1598487" cy="1070816"/>
            </a:xfrm>
          </p:grpSpPr>
          <p:sp>
            <p:nvSpPr>
              <p:cNvPr id="142" name="Rectangle 141">
                <a:extLst>
                  <a:ext uri="{FF2B5EF4-FFF2-40B4-BE49-F238E27FC236}">
                    <a16:creationId xmlns:a16="http://schemas.microsoft.com/office/drawing/2014/main" id="{005B5FB0-ED25-434F-A4C7-292B4771853B}"/>
                  </a:ext>
                </a:extLst>
              </p:cNvPr>
              <p:cNvSpPr/>
              <p:nvPr/>
            </p:nvSpPr>
            <p:spPr bwMode="auto">
              <a:xfrm>
                <a:off x="851763" y="2315825"/>
                <a:ext cx="1598487"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4" name="TextBox 143">
                <a:extLst>
                  <a:ext uri="{FF2B5EF4-FFF2-40B4-BE49-F238E27FC236}">
                    <a16:creationId xmlns:a16="http://schemas.microsoft.com/office/drawing/2014/main" id="{7D221E74-DA41-4BED-843C-84C170599206}"/>
                  </a:ext>
                </a:extLst>
              </p:cNvPr>
              <p:cNvSpPr txBox="1"/>
              <p:nvPr/>
            </p:nvSpPr>
            <p:spPr>
              <a:xfrm>
                <a:off x="926057" y="2231185"/>
                <a:ext cx="366364" cy="139639"/>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mn-cs"/>
                  </a:rPr>
                  <a:t>Pod</a:t>
                </a:r>
              </a:p>
            </p:txBody>
          </p:sp>
        </p:grpSp>
        <p:sp>
          <p:nvSpPr>
            <p:cNvPr id="130" name="TextBox 129">
              <a:extLst>
                <a:ext uri="{FF2B5EF4-FFF2-40B4-BE49-F238E27FC236}">
                  <a16:creationId xmlns:a16="http://schemas.microsoft.com/office/drawing/2014/main" id="{1E4FED75-63EA-4952-9B7D-1F7B76899BD0}"/>
                </a:ext>
              </a:extLst>
            </p:cNvPr>
            <p:cNvSpPr txBox="1"/>
            <p:nvPr/>
          </p:nvSpPr>
          <p:spPr>
            <a:xfrm>
              <a:off x="1740916" y="2524292"/>
              <a:ext cx="713369" cy="55399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92"/>
                  </a:solidFill>
                  <a:effectLst/>
                  <a:uLnTx/>
                  <a:uFillTx/>
                  <a:latin typeface="Segoe UI Semibold"/>
                  <a:ea typeface="+mn-ea"/>
                  <a:cs typeface="+mn-cs"/>
                </a:rPr>
                <a:t>Dapr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92"/>
                  </a:solidFill>
                  <a:effectLst/>
                  <a:uLnTx/>
                  <a:uFillTx/>
                  <a:latin typeface="Segoe UI Semibold"/>
                  <a:ea typeface="+mn-ea"/>
                  <a:cs typeface="+mn-cs"/>
                </a:rPr>
                <a:t>runtime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92"/>
                  </a:solidFill>
                  <a:effectLst/>
                  <a:uLnTx/>
                  <a:uFillTx/>
                  <a:latin typeface="Segoe UI Semibold"/>
                  <a:ea typeface="+mn-ea"/>
                  <a:cs typeface="+mn-cs"/>
                </a:rPr>
                <a:t>injector</a:t>
              </a:r>
            </a:p>
          </p:txBody>
        </p:sp>
        <p:grpSp>
          <p:nvGrpSpPr>
            <p:cNvPr id="131" name="Group 130">
              <a:extLst>
                <a:ext uri="{FF2B5EF4-FFF2-40B4-BE49-F238E27FC236}">
                  <a16:creationId xmlns:a16="http://schemas.microsoft.com/office/drawing/2014/main" id="{080C63D0-2F26-4C65-A05E-302DD48DEDA8}"/>
                </a:ext>
              </a:extLst>
            </p:cNvPr>
            <p:cNvGrpSpPr/>
            <p:nvPr/>
          </p:nvGrpSpPr>
          <p:grpSpPr>
            <a:xfrm>
              <a:off x="949495" y="2388449"/>
              <a:ext cx="716366" cy="835760"/>
              <a:chOff x="1021444" y="2381230"/>
              <a:chExt cx="843399" cy="983966"/>
            </a:xfrm>
          </p:grpSpPr>
          <p:grpSp>
            <p:nvGrpSpPr>
              <p:cNvPr id="132" name="Group 131">
                <a:extLst>
                  <a:ext uri="{FF2B5EF4-FFF2-40B4-BE49-F238E27FC236}">
                    <a16:creationId xmlns:a16="http://schemas.microsoft.com/office/drawing/2014/main" id="{97D4A07B-9156-4F9D-AF69-831FD5E51BC9}"/>
                  </a:ext>
                </a:extLst>
              </p:cNvPr>
              <p:cNvGrpSpPr/>
              <p:nvPr/>
            </p:nvGrpSpPr>
            <p:grpSpPr>
              <a:xfrm>
                <a:off x="1021444" y="2381230"/>
                <a:ext cx="843399" cy="983966"/>
                <a:chOff x="4597460" y="1724939"/>
                <a:chExt cx="843399" cy="983966"/>
              </a:xfrm>
            </p:grpSpPr>
            <p:pic>
              <p:nvPicPr>
                <p:cNvPr id="140" name="Graphic 139">
                  <a:extLst>
                    <a:ext uri="{FF2B5EF4-FFF2-40B4-BE49-F238E27FC236}">
                      <a16:creationId xmlns:a16="http://schemas.microsoft.com/office/drawing/2014/main" id="{8179D24E-AECE-4300-820F-EC30D8BFDC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141" name="Graphic 140">
                  <a:extLst>
                    <a:ext uri="{FF2B5EF4-FFF2-40B4-BE49-F238E27FC236}">
                      <a16:creationId xmlns:a16="http://schemas.microsoft.com/office/drawing/2014/main" id="{4156EB22-CCD8-475E-9775-7723AA10FF65}"/>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t="10685" b="10685"/>
                <a:stretch/>
              </p:blipFill>
              <p:spPr>
                <a:xfrm>
                  <a:off x="4723538" y="1863350"/>
                  <a:ext cx="568128" cy="446718"/>
                </a:xfrm>
                <a:prstGeom prst="rect">
                  <a:avLst/>
                </a:prstGeom>
              </p:spPr>
            </p:pic>
          </p:grpSp>
          <p:sp>
            <p:nvSpPr>
              <p:cNvPr id="137" name="TextBox 136">
                <a:extLst>
                  <a:ext uri="{FF2B5EF4-FFF2-40B4-BE49-F238E27FC236}">
                    <a16:creationId xmlns:a16="http://schemas.microsoft.com/office/drawing/2014/main" id="{762D1C08-4926-487F-B0B5-D69EC7966951}"/>
                  </a:ext>
                </a:extLst>
              </p:cNvPr>
              <p:cNvSpPr txBox="1"/>
              <p:nvPr/>
            </p:nvSpPr>
            <p:spPr>
              <a:xfrm>
                <a:off x="1195682" y="2913183"/>
                <a:ext cx="471816" cy="16305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02192"/>
                    </a:solidFill>
                    <a:effectLst/>
                    <a:uLnTx/>
                    <a:uFillTx/>
                    <a:latin typeface="Segoe UI Semibold"/>
                    <a:ea typeface="+mn-ea"/>
                    <a:cs typeface="+mn-cs"/>
                  </a:rPr>
                  <a:t>Injector</a:t>
                </a:r>
              </a:p>
            </p:txBody>
          </p:sp>
        </p:grpSp>
      </p:grpSp>
    </p:spTree>
    <p:extLst>
      <p:ext uri="{BB962C8B-B14F-4D97-AF65-F5344CB8AC3E}">
        <p14:creationId xmlns:p14="http://schemas.microsoft.com/office/powerpoint/2010/main" val="284448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par>
                                <p:cTn id="10" presetID="53" presetClass="entr" presetSubtype="16" fill="hold" nodeType="withEffect">
                                  <p:stCondLst>
                                    <p:cond delay="0"/>
                                  </p:stCondLst>
                                  <p:childTnLst>
                                    <p:set>
                                      <p:cBhvr>
                                        <p:cTn id="11" dur="1" fill="hold">
                                          <p:stCondLst>
                                            <p:cond delay="0"/>
                                          </p:stCondLst>
                                        </p:cTn>
                                        <p:tgtEl>
                                          <p:spTgt spid="128"/>
                                        </p:tgtEl>
                                        <p:attrNameLst>
                                          <p:attrName>style.visibility</p:attrName>
                                        </p:attrNameLst>
                                      </p:cBhvr>
                                      <p:to>
                                        <p:strVal val="visible"/>
                                      </p:to>
                                    </p:set>
                                    <p:anim calcmode="lin" valueType="num">
                                      <p:cBhvr>
                                        <p:cTn id="12" dur="500" fill="hold"/>
                                        <p:tgtEl>
                                          <p:spTgt spid="128"/>
                                        </p:tgtEl>
                                        <p:attrNameLst>
                                          <p:attrName>ppt_w</p:attrName>
                                        </p:attrNameLst>
                                      </p:cBhvr>
                                      <p:tavLst>
                                        <p:tav tm="0">
                                          <p:val>
                                            <p:fltVal val="0"/>
                                          </p:val>
                                        </p:tav>
                                        <p:tav tm="100000">
                                          <p:val>
                                            <p:strVal val="#ppt_w"/>
                                          </p:val>
                                        </p:tav>
                                      </p:tavLst>
                                    </p:anim>
                                    <p:anim calcmode="lin" valueType="num">
                                      <p:cBhvr>
                                        <p:cTn id="13" dur="500" fill="hold"/>
                                        <p:tgtEl>
                                          <p:spTgt spid="128"/>
                                        </p:tgtEl>
                                        <p:attrNameLst>
                                          <p:attrName>ppt_h</p:attrName>
                                        </p:attrNameLst>
                                      </p:cBhvr>
                                      <p:tavLst>
                                        <p:tav tm="0">
                                          <p:val>
                                            <p:fltVal val="0"/>
                                          </p:val>
                                        </p:tav>
                                        <p:tav tm="100000">
                                          <p:val>
                                            <p:strVal val="#ppt_h"/>
                                          </p:val>
                                        </p:tav>
                                      </p:tavLst>
                                    </p:anim>
                                    <p:animEffect transition="in" filter="fade">
                                      <p:cBhvr>
                                        <p:cTn id="14"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3" name="Group 292">
            <a:extLst>
              <a:ext uri="{FF2B5EF4-FFF2-40B4-BE49-F238E27FC236}">
                <a16:creationId xmlns:a16="http://schemas.microsoft.com/office/drawing/2014/main" id="{2AB62CED-316F-4F83-8727-99EAC5188A37}"/>
              </a:ext>
            </a:extLst>
          </p:cNvPr>
          <p:cNvGrpSpPr/>
          <p:nvPr/>
        </p:nvGrpSpPr>
        <p:grpSpPr>
          <a:xfrm>
            <a:off x="586740" y="1330503"/>
            <a:ext cx="8563610" cy="4506953"/>
            <a:chOff x="586740" y="1330503"/>
            <a:chExt cx="8563610" cy="4506953"/>
          </a:xfrm>
        </p:grpSpPr>
        <p:sp>
          <p:nvSpPr>
            <p:cNvPr id="6" name="Rectangle 5">
              <a:extLst>
                <a:ext uri="{FF2B5EF4-FFF2-40B4-BE49-F238E27FC236}">
                  <a16:creationId xmlns:a16="http://schemas.microsoft.com/office/drawing/2014/main" id="{3EF53D0B-FF5E-4E88-8FA4-A3C2A0202AB4}"/>
                </a:ext>
              </a:extLst>
            </p:cNvPr>
            <p:cNvSpPr/>
            <p:nvPr/>
          </p:nvSpPr>
          <p:spPr bwMode="auto">
            <a:xfrm>
              <a:off x="586740" y="1330503"/>
              <a:ext cx="8563610" cy="4506953"/>
            </a:xfrm>
            <a:prstGeom prst="rect">
              <a:avLst/>
            </a:prstGeom>
            <a:solidFill>
              <a:schemeClr val="bg1"/>
            </a:solidFill>
            <a:ln w="28575">
              <a:noFill/>
              <a:headEnd type="none" w="med" len="med"/>
              <a:tailEnd type="none" w="med" len="med"/>
            </a:ln>
            <a:effectLst>
              <a:glow rad="101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90C01D56-EEAC-460A-9FF7-0F020C744D76}"/>
                </a:ext>
              </a:extLst>
            </p:cNvPr>
            <p:cNvGrpSpPr/>
            <p:nvPr/>
          </p:nvGrpSpPr>
          <p:grpSpPr>
            <a:xfrm>
              <a:off x="716616" y="1441586"/>
              <a:ext cx="2372986" cy="387229"/>
              <a:chOff x="851762" y="1941841"/>
              <a:chExt cx="2372986" cy="387229"/>
            </a:xfrm>
          </p:grpSpPr>
          <p:sp>
            <p:nvSpPr>
              <p:cNvPr id="7" name="Rectangle 6">
                <a:extLst>
                  <a:ext uri="{FF2B5EF4-FFF2-40B4-BE49-F238E27FC236}">
                    <a16:creationId xmlns:a16="http://schemas.microsoft.com/office/drawing/2014/main" id="{EC4E74C7-0AC8-4861-A8F8-EEB98F3D67BC}"/>
                  </a:ext>
                </a:extLst>
              </p:cNvPr>
              <p:cNvSpPr/>
              <p:nvPr/>
            </p:nvSpPr>
            <p:spPr bwMode="auto">
              <a:xfrm>
                <a:off x="851762" y="1990276"/>
                <a:ext cx="2372986" cy="290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 name="Graphic 4">
                <a:extLst>
                  <a:ext uri="{FF2B5EF4-FFF2-40B4-BE49-F238E27FC236}">
                    <a16:creationId xmlns:a16="http://schemas.microsoft.com/office/drawing/2014/main" id="{4A9C0FD5-9DC1-42B3-8121-BABC364892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5107" y="1941841"/>
                <a:ext cx="2190733" cy="387229"/>
              </a:xfrm>
              <a:prstGeom prst="rect">
                <a:avLst/>
              </a:prstGeom>
            </p:spPr>
          </p:pic>
        </p:grpSp>
      </p:grpSp>
      <p:sp>
        <p:nvSpPr>
          <p:cNvPr id="13" name="Rectangle 12">
            <a:extLst>
              <a:ext uri="{FF2B5EF4-FFF2-40B4-BE49-F238E27FC236}">
                <a16:creationId xmlns:a16="http://schemas.microsoft.com/office/drawing/2014/main" id="{68D1020F-C49F-44C4-BCEF-0491A63025FF}"/>
              </a:ext>
            </a:extLst>
          </p:cNvPr>
          <p:cNvSpPr/>
          <p:nvPr/>
        </p:nvSpPr>
        <p:spPr bwMode="auto">
          <a:xfrm>
            <a:off x="586740" y="5961519"/>
            <a:ext cx="8563610" cy="55399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Semibold"/>
                <a:ea typeface="Segoe UI" pitchFamily="34" charset="0"/>
                <a:cs typeface="Segoe UI" pitchFamily="34" charset="0"/>
              </a:rPr>
              <a:t>Any cloud or edge infrastructure</a:t>
            </a:r>
          </a:p>
        </p:txBody>
      </p:sp>
      <p:grpSp>
        <p:nvGrpSpPr>
          <p:cNvPr id="18" name="Group 17">
            <a:extLst>
              <a:ext uri="{FF2B5EF4-FFF2-40B4-BE49-F238E27FC236}">
                <a16:creationId xmlns:a16="http://schemas.microsoft.com/office/drawing/2014/main" id="{0E06B4D2-4430-470E-844C-F286D2770913}"/>
              </a:ext>
            </a:extLst>
          </p:cNvPr>
          <p:cNvGrpSpPr/>
          <p:nvPr/>
        </p:nvGrpSpPr>
        <p:grpSpPr>
          <a:xfrm>
            <a:off x="2918170" y="6085713"/>
            <a:ext cx="294425" cy="294425"/>
            <a:chOff x="729363" y="7184715"/>
            <a:chExt cx="573750" cy="573750"/>
          </a:xfrm>
        </p:grpSpPr>
        <p:sp>
          <p:nvSpPr>
            <p:cNvPr id="19" name="AutoShape 25">
              <a:extLst>
                <a:ext uri="{FF2B5EF4-FFF2-40B4-BE49-F238E27FC236}">
                  <a16:creationId xmlns:a16="http://schemas.microsoft.com/office/drawing/2014/main" id="{5986470D-3834-48F4-9A22-A6DAE33807CA}"/>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27">
              <a:extLst>
                <a:ext uri="{FF2B5EF4-FFF2-40B4-BE49-F238E27FC236}">
                  <a16:creationId xmlns:a16="http://schemas.microsoft.com/office/drawing/2014/main" id="{4E72E5BC-4A2C-4386-BE47-F9876358AD28}"/>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28">
              <a:extLst>
                <a:ext uri="{FF2B5EF4-FFF2-40B4-BE49-F238E27FC236}">
                  <a16:creationId xmlns:a16="http://schemas.microsoft.com/office/drawing/2014/main" id="{F6FAA087-B23D-4C1B-9CA7-3364B8E4E46F}"/>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29">
              <a:extLst>
                <a:ext uri="{FF2B5EF4-FFF2-40B4-BE49-F238E27FC236}">
                  <a16:creationId xmlns:a16="http://schemas.microsoft.com/office/drawing/2014/main" id="{CF9E6E3E-5342-4256-B0EC-AA14BCA54BB9}"/>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30">
              <a:extLst>
                <a:ext uri="{FF2B5EF4-FFF2-40B4-BE49-F238E27FC236}">
                  <a16:creationId xmlns:a16="http://schemas.microsoft.com/office/drawing/2014/main" id="{2FB658B5-5EA8-4716-AAD7-AE5D1436A463}"/>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31">
              <a:extLst>
                <a:ext uri="{FF2B5EF4-FFF2-40B4-BE49-F238E27FC236}">
                  <a16:creationId xmlns:a16="http://schemas.microsoft.com/office/drawing/2014/main" id="{8AFDC78E-F896-4816-83E2-C6E98F045B5A}"/>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32">
              <a:extLst>
                <a:ext uri="{FF2B5EF4-FFF2-40B4-BE49-F238E27FC236}">
                  <a16:creationId xmlns:a16="http://schemas.microsoft.com/office/drawing/2014/main" id="{3F695C19-D260-4962-9163-6841FC3937F0}"/>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33">
              <a:extLst>
                <a:ext uri="{FF2B5EF4-FFF2-40B4-BE49-F238E27FC236}">
                  <a16:creationId xmlns:a16="http://schemas.microsoft.com/office/drawing/2014/main" id="{C89DC2FA-DE06-40CD-BA52-425E74EDEF1B}"/>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1FB94837-B367-45B6-B875-C66EFEF00335}"/>
              </a:ext>
            </a:extLst>
          </p:cNvPr>
          <p:cNvGrpSpPr/>
          <p:nvPr/>
        </p:nvGrpSpPr>
        <p:grpSpPr>
          <a:xfrm>
            <a:off x="800871" y="1971472"/>
            <a:ext cx="1733957" cy="1070816"/>
            <a:chOff x="851763" y="2231185"/>
            <a:chExt cx="1733957" cy="1070816"/>
          </a:xfrm>
        </p:grpSpPr>
        <p:grpSp>
          <p:nvGrpSpPr>
            <p:cNvPr id="10" name="Group 9">
              <a:extLst>
                <a:ext uri="{FF2B5EF4-FFF2-40B4-BE49-F238E27FC236}">
                  <a16:creationId xmlns:a16="http://schemas.microsoft.com/office/drawing/2014/main" id="{B0945835-AF1E-43F2-BBF0-E6E43F2995C7}"/>
                </a:ext>
              </a:extLst>
            </p:cNvPr>
            <p:cNvGrpSpPr/>
            <p:nvPr/>
          </p:nvGrpSpPr>
          <p:grpSpPr>
            <a:xfrm>
              <a:off x="851763" y="2231185"/>
              <a:ext cx="1733957" cy="1070816"/>
              <a:chOff x="851763" y="2231185"/>
              <a:chExt cx="1733957" cy="1070816"/>
            </a:xfrm>
          </p:grpSpPr>
          <p:sp>
            <p:nvSpPr>
              <p:cNvPr id="4" name="Rectangle 3">
                <a:extLst>
                  <a:ext uri="{FF2B5EF4-FFF2-40B4-BE49-F238E27FC236}">
                    <a16:creationId xmlns:a16="http://schemas.microsoft.com/office/drawing/2014/main" id="{D25AFFF7-6FED-425B-B594-AC6390AC1515}"/>
                  </a:ext>
                </a:extLst>
              </p:cNvPr>
              <p:cNvSpPr/>
              <p:nvPr/>
            </p:nvSpPr>
            <p:spPr bwMode="auto">
              <a:xfrm>
                <a:off x="851763" y="2315825"/>
                <a:ext cx="1733957"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01B6C1B6-03F5-4AFD-BE63-4892712E65AC}"/>
                  </a:ext>
                </a:extLst>
              </p:cNvPr>
              <p:cNvSpPr txBox="1"/>
              <p:nvPr/>
            </p:nvSpPr>
            <p:spPr>
              <a:xfrm>
                <a:off x="926057" y="2231185"/>
                <a:ext cx="366364"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Pod</a:t>
                </a:r>
              </a:p>
            </p:txBody>
          </p:sp>
        </p:grpSp>
        <p:sp>
          <p:nvSpPr>
            <p:cNvPr id="47" name="TextBox 46">
              <a:extLst>
                <a:ext uri="{FF2B5EF4-FFF2-40B4-BE49-F238E27FC236}">
                  <a16:creationId xmlns:a16="http://schemas.microsoft.com/office/drawing/2014/main" id="{2495627C-8D7F-4FFC-9BAD-D2888115DABF}"/>
                </a:ext>
              </a:extLst>
            </p:cNvPr>
            <p:cNvSpPr txBox="1"/>
            <p:nvPr/>
          </p:nvSpPr>
          <p:spPr>
            <a:xfrm>
              <a:off x="1740916" y="2524292"/>
              <a:ext cx="786384" cy="55399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Actor partition placement</a:t>
              </a:r>
            </a:p>
          </p:txBody>
        </p:sp>
        <p:grpSp>
          <p:nvGrpSpPr>
            <p:cNvPr id="9" name="Group 8">
              <a:extLst>
                <a:ext uri="{FF2B5EF4-FFF2-40B4-BE49-F238E27FC236}">
                  <a16:creationId xmlns:a16="http://schemas.microsoft.com/office/drawing/2014/main" id="{2C0C86B9-CB87-4572-B7C1-1BCDAB697906}"/>
                </a:ext>
              </a:extLst>
            </p:cNvPr>
            <p:cNvGrpSpPr/>
            <p:nvPr/>
          </p:nvGrpSpPr>
          <p:grpSpPr>
            <a:xfrm>
              <a:off x="949495" y="2388449"/>
              <a:ext cx="716366" cy="835760"/>
              <a:chOff x="1021444" y="2381230"/>
              <a:chExt cx="843399" cy="983966"/>
            </a:xfrm>
          </p:grpSpPr>
          <p:grpSp>
            <p:nvGrpSpPr>
              <p:cNvPr id="44" name="Group 43">
                <a:extLst>
                  <a:ext uri="{FF2B5EF4-FFF2-40B4-BE49-F238E27FC236}">
                    <a16:creationId xmlns:a16="http://schemas.microsoft.com/office/drawing/2014/main" id="{6CA68DAF-866B-437E-ACC5-827976D051DF}"/>
                  </a:ext>
                </a:extLst>
              </p:cNvPr>
              <p:cNvGrpSpPr/>
              <p:nvPr/>
            </p:nvGrpSpPr>
            <p:grpSpPr>
              <a:xfrm>
                <a:off x="1021444" y="2381230"/>
                <a:ext cx="843399" cy="983966"/>
                <a:chOff x="4597460" y="1724939"/>
                <a:chExt cx="843399" cy="983966"/>
              </a:xfrm>
            </p:grpSpPr>
            <p:pic>
              <p:nvPicPr>
                <p:cNvPr id="45" name="Graphic 44">
                  <a:extLst>
                    <a:ext uri="{FF2B5EF4-FFF2-40B4-BE49-F238E27FC236}">
                      <a16:creationId xmlns:a16="http://schemas.microsoft.com/office/drawing/2014/main" id="{A59731B3-6CAA-402E-AA67-28495F5A2F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97460" y="1724939"/>
                  <a:ext cx="843399" cy="983966"/>
                </a:xfrm>
                <a:prstGeom prst="rect">
                  <a:avLst/>
                </a:prstGeom>
                <a:effectLst/>
              </p:spPr>
            </p:pic>
            <p:pic>
              <p:nvPicPr>
                <p:cNvPr id="46" name="Graphic 45">
                  <a:extLst>
                    <a:ext uri="{FF2B5EF4-FFF2-40B4-BE49-F238E27FC236}">
                      <a16:creationId xmlns:a16="http://schemas.microsoft.com/office/drawing/2014/main" id="{0AC5A1EF-55AB-4FDB-864E-009D6DD78E93}"/>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685" b="10685"/>
                <a:stretch/>
              </p:blipFill>
              <p:spPr>
                <a:xfrm>
                  <a:off x="4723538" y="1863350"/>
                  <a:ext cx="568128" cy="446718"/>
                </a:xfrm>
                <a:prstGeom prst="rect">
                  <a:avLst/>
                </a:prstGeom>
              </p:spPr>
            </p:pic>
          </p:grpSp>
          <p:sp>
            <p:nvSpPr>
              <p:cNvPr id="48" name="TextBox 47">
                <a:extLst>
                  <a:ext uri="{FF2B5EF4-FFF2-40B4-BE49-F238E27FC236}">
                    <a16:creationId xmlns:a16="http://schemas.microsoft.com/office/drawing/2014/main" id="{DEE21372-7E8A-43BB-A762-DF2FA3C8109C}"/>
                  </a:ext>
                </a:extLst>
              </p:cNvPr>
              <p:cNvSpPr txBox="1"/>
              <p:nvPr/>
            </p:nvSpPr>
            <p:spPr>
              <a:xfrm>
                <a:off x="1109808" y="2913183"/>
                <a:ext cx="643556" cy="16305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02192"/>
                    </a:solidFill>
                    <a:effectLst/>
                    <a:uLnTx/>
                    <a:uFillTx/>
                    <a:latin typeface="Segoe UI Semibold"/>
                    <a:ea typeface="+mn-ea"/>
                    <a:cs typeface="+mn-cs"/>
                  </a:rPr>
                  <a:t>Placement</a:t>
                </a:r>
              </a:p>
            </p:txBody>
          </p:sp>
        </p:grpSp>
      </p:grpSp>
      <p:grpSp>
        <p:nvGrpSpPr>
          <p:cNvPr id="97" name="Group 96">
            <a:extLst>
              <a:ext uri="{FF2B5EF4-FFF2-40B4-BE49-F238E27FC236}">
                <a16:creationId xmlns:a16="http://schemas.microsoft.com/office/drawing/2014/main" id="{7627B149-5591-4DCA-928F-7EC4E49D1D80}"/>
              </a:ext>
            </a:extLst>
          </p:cNvPr>
          <p:cNvGrpSpPr/>
          <p:nvPr/>
        </p:nvGrpSpPr>
        <p:grpSpPr>
          <a:xfrm>
            <a:off x="2843876" y="1971472"/>
            <a:ext cx="1602522" cy="1070816"/>
            <a:chOff x="851763" y="2231185"/>
            <a:chExt cx="1602522" cy="1070816"/>
          </a:xfrm>
        </p:grpSpPr>
        <p:grpSp>
          <p:nvGrpSpPr>
            <p:cNvPr id="98" name="Group 97">
              <a:extLst>
                <a:ext uri="{FF2B5EF4-FFF2-40B4-BE49-F238E27FC236}">
                  <a16:creationId xmlns:a16="http://schemas.microsoft.com/office/drawing/2014/main" id="{F7391DE0-783C-4D9F-A2FC-4AC980F0B497}"/>
                </a:ext>
              </a:extLst>
            </p:cNvPr>
            <p:cNvGrpSpPr/>
            <p:nvPr/>
          </p:nvGrpSpPr>
          <p:grpSpPr>
            <a:xfrm>
              <a:off x="851763" y="2231185"/>
              <a:ext cx="1598487" cy="1070816"/>
              <a:chOff x="851763" y="2231185"/>
              <a:chExt cx="1598487" cy="1070816"/>
            </a:xfrm>
          </p:grpSpPr>
          <p:sp>
            <p:nvSpPr>
              <p:cNvPr id="105" name="Rectangle 104">
                <a:extLst>
                  <a:ext uri="{FF2B5EF4-FFF2-40B4-BE49-F238E27FC236}">
                    <a16:creationId xmlns:a16="http://schemas.microsoft.com/office/drawing/2014/main" id="{89BD5640-4B11-49A6-8EF2-068429269DDC}"/>
                  </a:ext>
                </a:extLst>
              </p:cNvPr>
              <p:cNvSpPr/>
              <p:nvPr/>
            </p:nvSpPr>
            <p:spPr bwMode="auto">
              <a:xfrm>
                <a:off x="851763" y="2315825"/>
                <a:ext cx="1598487"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3DFCA1E3-7C85-4DA0-A49D-1BAF0F256776}"/>
                  </a:ext>
                </a:extLst>
              </p:cNvPr>
              <p:cNvSpPr txBox="1"/>
              <p:nvPr/>
            </p:nvSpPr>
            <p:spPr>
              <a:xfrm>
                <a:off x="926057" y="2231185"/>
                <a:ext cx="366364"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Pod</a:t>
                </a:r>
              </a:p>
            </p:txBody>
          </p:sp>
        </p:grpSp>
        <p:sp>
          <p:nvSpPr>
            <p:cNvPr id="99" name="TextBox 98">
              <a:extLst>
                <a:ext uri="{FF2B5EF4-FFF2-40B4-BE49-F238E27FC236}">
                  <a16:creationId xmlns:a16="http://schemas.microsoft.com/office/drawing/2014/main" id="{D3522D0D-99FF-413B-90B3-98A63BBB3663}"/>
                </a:ext>
              </a:extLst>
            </p:cNvPr>
            <p:cNvSpPr txBox="1"/>
            <p:nvPr/>
          </p:nvSpPr>
          <p:spPr>
            <a:xfrm>
              <a:off x="1740916" y="2524292"/>
              <a:ext cx="713369" cy="55399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92"/>
                  </a:solidFill>
                  <a:effectLst/>
                  <a:uLnTx/>
                  <a:uFillTx/>
                  <a:latin typeface="Segoe UI Semibold"/>
                  <a:ea typeface="+mn-ea"/>
                  <a:cs typeface="+mn-cs"/>
                </a:rPr>
                <a:t>Dapr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92"/>
                  </a:solidFill>
                  <a:effectLst/>
                  <a:uLnTx/>
                  <a:uFillTx/>
                  <a:latin typeface="Segoe UI Semibold"/>
                  <a:ea typeface="+mn-ea"/>
                  <a:cs typeface="+mn-cs"/>
                </a:rPr>
                <a:t>sidecar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92"/>
                  </a:solidFill>
                  <a:effectLst/>
                  <a:uLnTx/>
                  <a:uFillTx/>
                  <a:latin typeface="Segoe UI Semibold"/>
                  <a:ea typeface="+mn-ea"/>
                  <a:cs typeface="+mn-cs"/>
                </a:rPr>
                <a:t>injector</a:t>
              </a:r>
            </a:p>
          </p:txBody>
        </p:sp>
        <p:grpSp>
          <p:nvGrpSpPr>
            <p:cNvPr id="100" name="Group 99">
              <a:extLst>
                <a:ext uri="{FF2B5EF4-FFF2-40B4-BE49-F238E27FC236}">
                  <a16:creationId xmlns:a16="http://schemas.microsoft.com/office/drawing/2014/main" id="{C605D41C-352A-4D37-B912-C98886746760}"/>
                </a:ext>
              </a:extLst>
            </p:cNvPr>
            <p:cNvGrpSpPr/>
            <p:nvPr/>
          </p:nvGrpSpPr>
          <p:grpSpPr>
            <a:xfrm>
              <a:off x="949495" y="2388449"/>
              <a:ext cx="716366" cy="835760"/>
              <a:chOff x="1021444" y="2381230"/>
              <a:chExt cx="843399" cy="983966"/>
            </a:xfrm>
          </p:grpSpPr>
          <p:grpSp>
            <p:nvGrpSpPr>
              <p:cNvPr id="101" name="Group 100">
                <a:extLst>
                  <a:ext uri="{FF2B5EF4-FFF2-40B4-BE49-F238E27FC236}">
                    <a16:creationId xmlns:a16="http://schemas.microsoft.com/office/drawing/2014/main" id="{DFD94579-61C5-479A-BFB3-8C1E4895FE4F}"/>
                  </a:ext>
                </a:extLst>
              </p:cNvPr>
              <p:cNvGrpSpPr/>
              <p:nvPr/>
            </p:nvGrpSpPr>
            <p:grpSpPr>
              <a:xfrm>
                <a:off x="1021444" y="2381230"/>
                <a:ext cx="843399" cy="983966"/>
                <a:chOff x="4597460" y="1724939"/>
                <a:chExt cx="843399" cy="983966"/>
              </a:xfrm>
            </p:grpSpPr>
            <p:pic>
              <p:nvPicPr>
                <p:cNvPr id="103" name="Graphic 102">
                  <a:extLst>
                    <a:ext uri="{FF2B5EF4-FFF2-40B4-BE49-F238E27FC236}">
                      <a16:creationId xmlns:a16="http://schemas.microsoft.com/office/drawing/2014/main" id="{DF1D01B6-252D-4AF5-89D0-08C59310A4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97460" y="1724939"/>
                  <a:ext cx="843399" cy="983966"/>
                </a:xfrm>
                <a:prstGeom prst="rect">
                  <a:avLst/>
                </a:prstGeom>
                <a:effectLst/>
              </p:spPr>
            </p:pic>
            <p:pic>
              <p:nvPicPr>
                <p:cNvPr id="104" name="Graphic 103">
                  <a:extLst>
                    <a:ext uri="{FF2B5EF4-FFF2-40B4-BE49-F238E27FC236}">
                      <a16:creationId xmlns:a16="http://schemas.microsoft.com/office/drawing/2014/main" id="{84944992-F301-4668-8626-CB9D124DB015}"/>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685" b="10685"/>
                <a:stretch/>
              </p:blipFill>
              <p:spPr>
                <a:xfrm>
                  <a:off x="4723538" y="1863350"/>
                  <a:ext cx="568128" cy="446718"/>
                </a:xfrm>
                <a:prstGeom prst="rect">
                  <a:avLst/>
                </a:prstGeom>
              </p:spPr>
            </p:pic>
          </p:grpSp>
          <p:sp>
            <p:nvSpPr>
              <p:cNvPr id="102" name="TextBox 101">
                <a:extLst>
                  <a:ext uri="{FF2B5EF4-FFF2-40B4-BE49-F238E27FC236}">
                    <a16:creationId xmlns:a16="http://schemas.microsoft.com/office/drawing/2014/main" id="{0F3274E6-A7C8-4981-8D41-979E58FF39BA}"/>
                  </a:ext>
                </a:extLst>
              </p:cNvPr>
              <p:cNvSpPr txBox="1"/>
              <p:nvPr/>
            </p:nvSpPr>
            <p:spPr>
              <a:xfrm>
                <a:off x="1195682" y="2913183"/>
                <a:ext cx="471816" cy="16305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02192"/>
                    </a:solidFill>
                    <a:effectLst/>
                    <a:uLnTx/>
                    <a:uFillTx/>
                    <a:latin typeface="Segoe UI Semibold"/>
                    <a:ea typeface="+mn-ea"/>
                    <a:cs typeface="+mn-cs"/>
                  </a:rPr>
                  <a:t>Injector</a:t>
                </a:r>
              </a:p>
            </p:txBody>
          </p:sp>
        </p:grpSp>
      </p:grpSp>
      <p:grpSp>
        <p:nvGrpSpPr>
          <p:cNvPr id="232" name="Group 231">
            <a:extLst>
              <a:ext uri="{FF2B5EF4-FFF2-40B4-BE49-F238E27FC236}">
                <a16:creationId xmlns:a16="http://schemas.microsoft.com/office/drawing/2014/main" id="{564222BA-3DC0-4530-8060-9997E3DB8AFB}"/>
              </a:ext>
            </a:extLst>
          </p:cNvPr>
          <p:cNvGrpSpPr/>
          <p:nvPr/>
        </p:nvGrpSpPr>
        <p:grpSpPr>
          <a:xfrm>
            <a:off x="4755446" y="1971472"/>
            <a:ext cx="1938816" cy="1070816"/>
            <a:chOff x="4876079" y="2231185"/>
            <a:chExt cx="1938816" cy="1070816"/>
          </a:xfrm>
        </p:grpSpPr>
        <p:grpSp>
          <p:nvGrpSpPr>
            <p:cNvPr id="108" name="Group 107">
              <a:extLst>
                <a:ext uri="{FF2B5EF4-FFF2-40B4-BE49-F238E27FC236}">
                  <a16:creationId xmlns:a16="http://schemas.microsoft.com/office/drawing/2014/main" id="{09BBF7A2-B7AC-4CD3-BFB5-18181D1F326E}"/>
                </a:ext>
              </a:extLst>
            </p:cNvPr>
            <p:cNvGrpSpPr/>
            <p:nvPr/>
          </p:nvGrpSpPr>
          <p:grpSpPr>
            <a:xfrm>
              <a:off x="4876079" y="2231185"/>
              <a:ext cx="1938816" cy="1070816"/>
              <a:chOff x="955767" y="2231185"/>
              <a:chExt cx="1938816" cy="1070816"/>
            </a:xfrm>
          </p:grpSpPr>
          <p:sp>
            <p:nvSpPr>
              <p:cNvPr id="115" name="Rectangle 114">
                <a:extLst>
                  <a:ext uri="{FF2B5EF4-FFF2-40B4-BE49-F238E27FC236}">
                    <a16:creationId xmlns:a16="http://schemas.microsoft.com/office/drawing/2014/main" id="{65B1191F-D750-4B69-A455-C238678AE8EA}"/>
                  </a:ext>
                </a:extLst>
              </p:cNvPr>
              <p:cNvSpPr/>
              <p:nvPr/>
            </p:nvSpPr>
            <p:spPr bwMode="auto">
              <a:xfrm>
                <a:off x="955767" y="2315825"/>
                <a:ext cx="1938816"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TextBox 115">
                <a:extLst>
                  <a:ext uri="{FF2B5EF4-FFF2-40B4-BE49-F238E27FC236}">
                    <a16:creationId xmlns:a16="http://schemas.microsoft.com/office/drawing/2014/main" id="{A595A8E6-D943-40F7-BC08-B4F0794AC182}"/>
                  </a:ext>
                </a:extLst>
              </p:cNvPr>
              <p:cNvSpPr txBox="1"/>
              <p:nvPr/>
            </p:nvSpPr>
            <p:spPr>
              <a:xfrm>
                <a:off x="2473514" y="2231185"/>
                <a:ext cx="366364"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Pod</a:t>
                </a:r>
              </a:p>
            </p:txBody>
          </p:sp>
        </p:grpSp>
        <p:sp>
          <p:nvSpPr>
            <p:cNvPr id="109" name="TextBox 108">
              <a:extLst>
                <a:ext uri="{FF2B5EF4-FFF2-40B4-BE49-F238E27FC236}">
                  <a16:creationId xmlns:a16="http://schemas.microsoft.com/office/drawing/2014/main" id="{2FC96A91-EFE9-4B3F-81DC-18A3D8A2ECD6}"/>
                </a:ext>
              </a:extLst>
            </p:cNvPr>
            <p:cNvSpPr txBox="1"/>
            <p:nvPr/>
          </p:nvSpPr>
          <p:spPr>
            <a:xfrm>
              <a:off x="4900113" y="2621049"/>
              <a:ext cx="1063272" cy="369332"/>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Cert authority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and identity</a:t>
              </a:r>
            </a:p>
          </p:txBody>
        </p:sp>
        <p:grpSp>
          <p:nvGrpSpPr>
            <p:cNvPr id="110" name="Group 109">
              <a:extLst>
                <a:ext uri="{FF2B5EF4-FFF2-40B4-BE49-F238E27FC236}">
                  <a16:creationId xmlns:a16="http://schemas.microsoft.com/office/drawing/2014/main" id="{B1A715D5-A354-49B2-97A3-B82BEBAF6805}"/>
                </a:ext>
              </a:extLst>
            </p:cNvPr>
            <p:cNvGrpSpPr/>
            <p:nvPr/>
          </p:nvGrpSpPr>
          <p:grpSpPr>
            <a:xfrm>
              <a:off x="6029038" y="2388449"/>
              <a:ext cx="716366" cy="835760"/>
              <a:chOff x="1021444" y="2381230"/>
              <a:chExt cx="843399" cy="983966"/>
            </a:xfrm>
          </p:grpSpPr>
          <p:grpSp>
            <p:nvGrpSpPr>
              <p:cNvPr id="111" name="Group 110">
                <a:extLst>
                  <a:ext uri="{FF2B5EF4-FFF2-40B4-BE49-F238E27FC236}">
                    <a16:creationId xmlns:a16="http://schemas.microsoft.com/office/drawing/2014/main" id="{2DDB2F49-7CB5-44CD-A0C2-7FF66635A886}"/>
                  </a:ext>
                </a:extLst>
              </p:cNvPr>
              <p:cNvGrpSpPr/>
              <p:nvPr/>
            </p:nvGrpSpPr>
            <p:grpSpPr>
              <a:xfrm>
                <a:off x="1021444" y="2381230"/>
                <a:ext cx="843399" cy="983966"/>
                <a:chOff x="4597460" y="1724939"/>
                <a:chExt cx="843399" cy="983966"/>
              </a:xfrm>
            </p:grpSpPr>
            <p:pic>
              <p:nvPicPr>
                <p:cNvPr id="113" name="Graphic 112">
                  <a:extLst>
                    <a:ext uri="{FF2B5EF4-FFF2-40B4-BE49-F238E27FC236}">
                      <a16:creationId xmlns:a16="http://schemas.microsoft.com/office/drawing/2014/main" id="{BAC397F1-5E8D-47D7-BFAE-A47B27EB46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97460" y="1724939"/>
                  <a:ext cx="843399" cy="983966"/>
                </a:xfrm>
                <a:prstGeom prst="rect">
                  <a:avLst/>
                </a:prstGeom>
                <a:effectLst/>
              </p:spPr>
            </p:pic>
            <p:pic>
              <p:nvPicPr>
                <p:cNvPr id="114" name="Graphic 113">
                  <a:extLst>
                    <a:ext uri="{FF2B5EF4-FFF2-40B4-BE49-F238E27FC236}">
                      <a16:creationId xmlns:a16="http://schemas.microsoft.com/office/drawing/2014/main" id="{0A800EC4-D4A9-43CF-952A-B35E64F7B881}"/>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685" b="10685"/>
                <a:stretch/>
              </p:blipFill>
              <p:spPr>
                <a:xfrm>
                  <a:off x="4723538" y="1863350"/>
                  <a:ext cx="568128" cy="446718"/>
                </a:xfrm>
                <a:prstGeom prst="rect">
                  <a:avLst/>
                </a:prstGeom>
              </p:spPr>
            </p:pic>
          </p:grpSp>
          <p:sp>
            <p:nvSpPr>
              <p:cNvPr id="112" name="TextBox 111">
                <a:extLst>
                  <a:ext uri="{FF2B5EF4-FFF2-40B4-BE49-F238E27FC236}">
                    <a16:creationId xmlns:a16="http://schemas.microsoft.com/office/drawing/2014/main" id="{F753F9A8-7156-4CDE-A433-6CF65225193D}"/>
                  </a:ext>
                </a:extLst>
              </p:cNvPr>
              <p:cNvSpPr txBox="1"/>
              <p:nvPr/>
            </p:nvSpPr>
            <p:spPr>
              <a:xfrm>
                <a:off x="1234366" y="2913183"/>
                <a:ext cx="394438" cy="16305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02192"/>
                    </a:solidFill>
                    <a:effectLst/>
                    <a:uLnTx/>
                    <a:uFillTx/>
                    <a:latin typeface="Segoe UI Semibold"/>
                    <a:ea typeface="+mn-ea"/>
                    <a:cs typeface="+mn-cs"/>
                  </a:rPr>
                  <a:t>Sentry</a:t>
                </a:r>
              </a:p>
            </p:txBody>
          </p:sp>
        </p:grpSp>
      </p:grpSp>
      <p:grpSp>
        <p:nvGrpSpPr>
          <p:cNvPr id="233" name="Group 232">
            <a:extLst>
              <a:ext uri="{FF2B5EF4-FFF2-40B4-BE49-F238E27FC236}">
                <a16:creationId xmlns:a16="http://schemas.microsoft.com/office/drawing/2014/main" id="{3EBEF7E4-4EE7-4AD2-AC61-D3C1C8ACA60B}"/>
              </a:ext>
            </a:extLst>
          </p:cNvPr>
          <p:cNvGrpSpPr/>
          <p:nvPr/>
        </p:nvGrpSpPr>
        <p:grpSpPr>
          <a:xfrm>
            <a:off x="7003311" y="1971472"/>
            <a:ext cx="1881765" cy="1070816"/>
            <a:chOff x="7003311" y="2231185"/>
            <a:chExt cx="1881765" cy="1070816"/>
          </a:xfrm>
        </p:grpSpPr>
        <p:grpSp>
          <p:nvGrpSpPr>
            <p:cNvPr id="118" name="Group 117">
              <a:extLst>
                <a:ext uri="{FF2B5EF4-FFF2-40B4-BE49-F238E27FC236}">
                  <a16:creationId xmlns:a16="http://schemas.microsoft.com/office/drawing/2014/main" id="{F1678E5C-873D-4536-AD44-808B60D4E69A}"/>
                </a:ext>
              </a:extLst>
            </p:cNvPr>
            <p:cNvGrpSpPr/>
            <p:nvPr/>
          </p:nvGrpSpPr>
          <p:grpSpPr>
            <a:xfrm>
              <a:off x="7003311" y="2231185"/>
              <a:ext cx="1881765" cy="1070816"/>
              <a:chOff x="851763" y="2231185"/>
              <a:chExt cx="1881765" cy="1070816"/>
            </a:xfrm>
          </p:grpSpPr>
          <p:sp>
            <p:nvSpPr>
              <p:cNvPr id="125" name="Rectangle 124">
                <a:extLst>
                  <a:ext uri="{FF2B5EF4-FFF2-40B4-BE49-F238E27FC236}">
                    <a16:creationId xmlns:a16="http://schemas.microsoft.com/office/drawing/2014/main" id="{1B72D09F-8966-4BA3-80E3-30651D6EE7CF}"/>
                  </a:ext>
                </a:extLst>
              </p:cNvPr>
              <p:cNvSpPr/>
              <p:nvPr/>
            </p:nvSpPr>
            <p:spPr bwMode="auto">
              <a:xfrm>
                <a:off x="851763" y="2315825"/>
                <a:ext cx="1881765"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6" name="TextBox 125">
                <a:extLst>
                  <a:ext uri="{FF2B5EF4-FFF2-40B4-BE49-F238E27FC236}">
                    <a16:creationId xmlns:a16="http://schemas.microsoft.com/office/drawing/2014/main" id="{381EB00C-B3E3-470A-B3C4-EB83CDACE86C}"/>
                  </a:ext>
                </a:extLst>
              </p:cNvPr>
              <p:cNvSpPr txBox="1"/>
              <p:nvPr/>
            </p:nvSpPr>
            <p:spPr>
              <a:xfrm>
                <a:off x="2300371" y="2231185"/>
                <a:ext cx="366364" cy="1692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Pod</a:t>
                </a:r>
              </a:p>
            </p:txBody>
          </p:sp>
        </p:grpSp>
        <p:sp>
          <p:nvSpPr>
            <p:cNvPr id="119" name="TextBox 118">
              <a:extLst>
                <a:ext uri="{FF2B5EF4-FFF2-40B4-BE49-F238E27FC236}">
                  <a16:creationId xmlns:a16="http://schemas.microsoft.com/office/drawing/2014/main" id="{FD6771CC-4C25-4D77-A4ED-990810AA2E19}"/>
                </a:ext>
              </a:extLst>
            </p:cNvPr>
            <p:cNvSpPr txBox="1"/>
            <p:nvPr/>
          </p:nvSpPr>
          <p:spPr>
            <a:xfrm>
              <a:off x="7077604" y="2524292"/>
              <a:ext cx="958121" cy="553998"/>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Update component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02192"/>
                  </a:solidFill>
                  <a:effectLst/>
                  <a:uLnTx/>
                  <a:uFillTx/>
                  <a:latin typeface="Segoe UI Semibold"/>
                  <a:ea typeface="+mn-ea"/>
                  <a:cs typeface="+mn-cs"/>
                </a:rPr>
                <a:t>changes</a:t>
              </a:r>
            </a:p>
          </p:txBody>
        </p:sp>
        <p:grpSp>
          <p:nvGrpSpPr>
            <p:cNvPr id="120" name="Group 119">
              <a:extLst>
                <a:ext uri="{FF2B5EF4-FFF2-40B4-BE49-F238E27FC236}">
                  <a16:creationId xmlns:a16="http://schemas.microsoft.com/office/drawing/2014/main" id="{114F9FCA-75D1-4F69-B1CD-F4D6B3E6A2CC}"/>
                </a:ext>
              </a:extLst>
            </p:cNvPr>
            <p:cNvGrpSpPr/>
            <p:nvPr/>
          </p:nvGrpSpPr>
          <p:grpSpPr>
            <a:xfrm>
              <a:off x="8098347" y="2388449"/>
              <a:ext cx="716366" cy="835760"/>
              <a:chOff x="1021444" y="2381230"/>
              <a:chExt cx="843399" cy="983966"/>
            </a:xfrm>
          </p:grpSpPr>
          <p:grpSp>
            <p:nvGrpSpPr>
              <p:cNvPr id="121" name="Group 120">
                <a:extLst>
                  <a:ext uri="{FF2B5EF4-FFF2-40B4-BE49-F238E27FC236}">
                    <a16:creationId xmlns:a16="http://schemas.microsoft.com/office/drawing/2014/main" id="{F3287425-8E3E-4B68-87BE-25D383CEFECE}"/>
                  </a:ext>
                </a:extLst>
              </p:cNvPr>
              <p:cNvGrpSpPr/>
              <p:nvPr/>
            </p:nvGrpSpPr>
            <p:grpSpPr>
              <a:xfrm>
                <a:off x="1021444" y="2381230"/>
                <a:ext cx="843399" cy="983966"/>
                <a:chOff x="4597460" y="1724939"/>
                <a:chExt cx="843399" cy="983966"/>
              </a:xfrm>
            </p:grpSpPr>
            <p:pic>
              <p:nvPicPr>
                <p:cNvPr id="123" name="Graphic 122">
                  <a:extLst>
                    <a:ext uri="{FF2B5EF4-FFF2-40B4-BE49-F238E27FC236}">
                      <a16:creationId xmlns:a16="http://schemas.microsoft.com/office/drawing/2014/main" id="{F92EBF23-AE13-4AF0-8D03-F41126BEEB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597460" y="1724939"/>
                  <a:ext cx="843399" cy="983966"/>
                </a:xfrm>
                <a:prstGeom prst="rect">
                  <a:avLst/>
                </a:prstGeom>
                <a:effectLst/>
              </p:spPr>
            </p:pic>
            <p:pic>
              <p:nvPicPr>
                <p:cNvPr id="124" name="Graphic 123">
                  <a:extLst>
                    <a:ext uri="{FF2B5EF4-FFF2-40B4-BE49-F238E27FC236}">
                      <a16:creationId xmlns:a16="http://schemas.microsoft.com/office/drawing/2014/main" id="{0C21ADA4-3F70-4082-9945-4D926C086FB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685" b="10685"/>
                <a:stretch/>
              </p:blipFill>
              <p:spPr>
                <a:xfrm>
                  <a:off x="4723538" y="1863350"/>
                  <a:ext cx="568128" cy="446718"/>
                </a:xfrm>
                <a:prstGeom prst="rect">
                  <a:avLst/>
                </a:prstGeom>
              </p:spPr>
            </p:pic>
          </p:grpSp>
          <p:sp>
            <p:nvSpPr>
              <p:cNvPr id="122" name="TextBox 121">
                <a:extLst>
                  <a:ext uri="{FF2B5EF4-FFF2-40B4-BE49-F238E27FC236}">
                    <a16:creationId xmlns:a16="http://schemas.microsoft.com/office/drawing/2014/main" id="{F6E2A7A8-A7C1-47F3-81EC-FDD805AF0DEB}"/>
                  </a:ext>
                </a:extLst>
              </p:cNvPr>
              <p:cNvSpPr txBox="1"/>
              <p:nvPr/>
            </p:nvSpPr>
            <p:spPr>
              <a:xfrm>
                <a:off x="1152272" y="2913183"/>
                <a:ext cx="558630" cy="16305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02192"/>
                    </a:solidFill>
                    <a:effectLst/>
                    <a:uLnTx/>
                    <a:uFillTx/>
                    <a:latin typeface="Segoe UI Semibold"/>
                    <a:ea typeface="+mn-ea"/>
                    <a:cs typeface="+mn-cs"/>
                  </a:rPr>
                  <a:t>Operator</a:t>
                </a:r>
              </a:p>
            </p:txBody>
          </p:sp>
        </p:grpSp>
      </p:grpSp>
      <p:grpSp>
        <p:nvGrpSpPr>
          <p:cNvPr id="294" name="Group 293">
            <a:extLst>
              <a:ext uri="{FF2B5EF4-FFF2-40B4-BE49-F238E27FC236}">
                <a16:creationId xmlns:a16="http://schemas.microsoft.com/office/drawing/2014/main" id="{134FF87C-515F-4091-93D0-6DCEC1A34CA0}"/>
              </a:ext>
            </a:extLst>
          </p:cNvPr>
          <p:cNvGrpSpPr/>
          <p:nvPr/>
        </p:nvGrpSpPr>
        <p:grpSpPr>
          <a:xfrm>
            <a:off x="3960234" y="3909889"/>
            <a:ext cx="1764926" cy="1548113"/>
            <a:chOff x="3960234" y="3909889"/>
            <a:chExt cx="1764926" cy="1548113"/>
          </a:xfrm>
        </p:grpSpPr>
        <p:grpSp>
          <p:nvGrpSpPr>
            <p:cNvPr id="15" name="Group 14">
              <a:extLst>
                <a:ext uri="{FF2B5EF4-FFF2-40B4-BE49-F238E27FC236}">
                  <a16:creationId xmlns:a16="http://schemas.microsoft.com/office/drawing/2014/main" id="{B80CB3E8-D14B-4A99-BFFA-0BAF79E751F5}"/>
                </a:ext>
              </a:extLst>
            </p:cNvPr>
            <p:cNvGrpSpPr/>
            <p:nvPr/>
          </p:nvGrpSpPr>
          <p:grpSpPr>
            <a:xfrm>
              <a:off x="3960234" y="3909889"/>
              <a:ext cx="1764926" cy="1548113"/>
              <a:chOff x="3786286" y="3842010"/>
              <a:chExt cx="2033322" cy="1548113"/>
            </a:xfrm>
          </p:grpSpPr>
          <p:sp>
            <p:nvSpPr>
              <p:cNvPr id="135" name="Rectangle 134">
                <a:extLst>
                  <a:ext uri="{FF2B5EF4-FFF2-40B4-BE49-F238E27FC236}">
                    <a16:creationId xmlns:a16="http://schemas.microsoft.com/office/drawing/2014/main" id="{DEE5545C-A3D3-40D0-B063-A88D07123B7F}"/>
                  </a:ext>
                </a:extLst>
              </p:cNvPr>
              <p:cNvSpPr/>
              <p:nvPr/>
            </p:nvSpPr>
            <p:spPr bwMode="auto">
              <a:xfrm>
                <a:off x="3786286" y="3926651"/>
                <a:ext cx="2033322" cy="1463472"/>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6" name="TextBox 135">
                <a:extLst>
                  <a:ext uri="{FF2B5EF4-FFF2-40B4-BE49-F238E27FC236}">
                    <a16:creationId xmlns:a16="http://schemas.microsoft.com/office/drawing/2014/main" id="{B6C6133F-A2F2-4F67-82F1-438CA120D430}"/>
                  </a:ext>
                </a:extLst>
              </p:cNvPr>
              <p:cNvSpPr txBox="1"/>
              <p:nvPr/>
            </p:nvSpPr>
            <p:spPr>
              <a:xfrm>
                <a:off x="3880790" y="3842010"/>
                <a:ext cx="466026" cy="169277"/>
              </a:xfrm>
              <a:prstGeom prst="rect">
                <a:avLst/>
              </a:prstGeom>
              <a:solidFill>
                <a:schemeClr val="bg1"/>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Pod</a:t>
                </a:r>
              </a:p>
            </p:txBody>
          </p:sp>
        </p:grpSp>
        <p:grpSp>
          <p:nvGrpSpPr>
            <p:cNvPr id="27" name="!!AppA">
              <a:extLst>
                <a:ext uri="{FF2B5EF4-FFF2-40B4-BE49-F238E27FC236}">
                  <a16:creationId xmlns:a16="http://schemas.microsoft.com/office/drawing/2014/main" id="{B1687EA3-ABB5-40A7-94A9-2DAB28C7D2B9}"/>
                </a:ext>
              </a:extLst>
            </p:cNvPr>
            <p:cNvGrpSpPr/>
            <p:nvPr/>
          </p:nvGrpSpPr>
          <p:grpSpPr>
            <a:xfrm>
              <a:off x="4282279" y="4082102"/>
              <a:ext cx="1041365" cy="1214927"/>
              <a:chOff x="3444425" y="1954650"/>
              <a:chExt cx="1400539" cy="1633964"/>
            </a:xfrm>
          </p:grpSpPr>
          <p:pic>
            <p:nvPicPr>
              <p:cNvPr id="28" name="Graphic 27">
                <a:extLst>
                  <a:ext uri="{FF2B5EF4-FFF2-40B4-BE49-F238E27FC236}">
                    <a16:creationId xmlns:a16="http://schemas.microsoft.com/office/drawing/2014/main" id="{6A62726A-05BA-4F16-B476-1482DF273B6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444425" y="1954650"/>
                <a:ext cx="1400539" cy="1633964"/>
              </a:xfrm>
              <a:prstGeom prst="rect">
                <a:avLst/>
              </a:prstGeom>
            </p:spPr>
          </p:pic>
          <p:sp>
            <p:nvSpPr>
              <p:cNvPr id="29" name="TextBox 28">
                <a:extLst>
                  <a:ext uri="{FF2B5EF4-FFF2-40B4-BE49-F238E27FC236}">
                    <a16:creationId xmlns:a16="http://schemas.microsoft.com/office/drawing/2014/main" id="{41F574AA-DE31-4BB1-A298-F3FBF69F81C7}"/>
                  </a:ext>
                </a:extLst>
              </p:cNvPr>
              <p:cNvSpPr txBox="1"/>
              <p:nvPr/>
            </p:nvSpPr>
            <p:spPr>
              <a:xfrm>
                <a:off x="3609567" y="2429761"/>
                <a:ext cx="987399" cy="3311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02192"/>
                    </a:solidFill>
                    <a:effectLst/>
                    <a:uLnTx/>
                    <a:uFillTx/>
                    <a:latin typeface="Segoe UI Semibold"/>
                    <a:ea typeface="+mn-ea"/>
                    <a:cs typeface="+mn-cs"/>
                  </a:rPr>
                  <a:t>My App</a:t>
                </a:r>
              </a:p>
            </p:txBody>
          </p:sp>
        </p:grpSp>
      </p:grpSp>
      <p:grpSp>
        <p:nvGrpSpPr>
          <p:cNvPr id="31" name="!!Sidecar">
            <a:extLst>
              <a:ext uri="{FF2B5EF4-FFF2-40B4-BE49-F238E27FC236}">
                <a16:creationId xmlns:a16="http://schemas.microsoft.com/office/drawing/2014/main" id="{4C671201-AD3B-47DD-B710-8081778AE605}"/>
              </a:ext>
            </a:extLst>
          </p:cNvPr>
          <p:cNvGrpSpPr/>
          <p:nvPr/>
        </p:nvGrpSpPr>
        <p:grpSpPr>
          <a:xfrm>
            <a:off x="4876079" y="4770700"/>
            <a:ext cx="527037" cy="617069"/>
            <a:chOff x="8298598" y="2543027"/>
            <a:chExt cx="1186830" cy="1389573"/>
          </a:xfrm>
        </p:grpSpPr>
        <p:sp>
          <p:nvSpPr>
            <p:cNvPr id="32" name="Freeform: Shape 31">
              <a:extLst>
                <a:ext uri="{FF2B5EF4-FFF2-40B4-BE49-F238E27FC236}">
                  <a16:creationId xmlns:a16="http://schemas.microsoft.com/office/drawing/2014/main" id="{B1CE1E2B-9FF6-403F-9C52-31D03C31D725}"/>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F7A11A29-4D68-4E29-929D-7A200C31BF73}"/>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aphic 11">
              <a:extLst>
                <a:ext uri="{FF2B5EF4-FFF2-40B4-BE49-F238E27FC236}">
                  <a16:creationId xmlns:a16="http://schemas.microsoft.com/office/drawing/2014/main" id="{43E739E8-D06D-4657-BB69-7E806790E281}"/>
                </a:ext>
              </a:extLst>
            </p:cNvPr>
            <p:cNvGrpSpPr/>
            <p:nvPr/>
          </p:nvGrpSpPr>
          <p:grpSpPr>
            <a:xfrm>
              <a:off x="8386477" y="2846026"/>
              <a:ext cx="952402" cy="699902"/>
              <a:chOff x="8386477" y="2846026"/>
              <a:chExt cx="952402" cy="699902"/>
            </a:xfrm>
          </p:grpSpPr>
          <p:sp>
            <p:nvSpPr>
              <p:cNvPr id="35" name="Freeform: Shape 34">
                <a:extLst>
                  <a:ext uri="{FF2B5EF4-FFF2-40B4-BE49-F238E27FC236}">
                    <a16:creationId xmlns:a16="http://schemas.microsoft.com/office/drawing/2014/main" id="{CA9400E5-B801-44B9-A91E-11B391B51813}"/>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E98E1F03-0451-40D6-90EF-88B81B17577E}"/>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2880B82E-7193-456C-80EB-89A9F9490211}"/>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6EABC74E-B92D-4561-86AB-0B6075184FE4}"/>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60FBD218-0932-4E0E-BD1D-E2448E84C2DB}"/>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7E7BDF0A-0165-4E6A-9F3C-AED7D71262E7}"/>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16" name="Straight Arrow Connector 15">
            <a:extLst>
              <a:ext uri="{FF2B5EF4-FFF2-40B4-BE49-F238E27FC236}">
                <a16:creationId xmlns:a16="http://schemas.microsoft.com/office/drawing/2014/main" id="{3D1D7F29-314B-457B-A383-59F57D4C0006}"/>
              </a:ext>
            </a:extLst>
          </p:cNvPr>
          <p:cNvCxnSpPr>
            <a:cxnSpLocks/>
            <a:stCxn id="45" idx="2"/>
            <a:endCxn id="150" idx="1"/>
          </p:cNvCxnSpPr>
          <p:nvPr/>
        </p:nvCxnSpPr>
        <p:spPr>
          <a:xfrm rot="16200000" flipH="1">
            <a:off x="2009102" y="2212179"/>
            <a:ext cx="2111406" cy="3616039"/>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27" name="Straight Arrow Connector 15">
            <a:extLst>
              <a:ext uri="{FF2B5EF4-FFF2-40B4-BE49-F238E27FC236}">
                <a16:creationId xmlns:a16="http://schemas.microsoft.com/office/drawing/2014/main" id="{884FB003-0B80-4EC2-87B8-4C6CEF0493C9}"/>
              </a:ext>
            </a:extLst>
          </p:cNvPr>
          <p:cNvCxnSpPr>
            <a:cxnSpLocks/>
            <a:stCxn id="103" idx="2"/>
            <a:endCxn id="150" idx="1"/>
          </p:cNvCxnSpPr>
          <p:nvPr/>
        </p:nvCxnSpPr>
        <p:spPr>
          <a:xfrm rot="16200000" flipH="1">
            <a:off x="3030605" y="3233682"/>
            <a:ext cx="2111406" cy="1573034"/>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30" name="Straight Arrow Connector 15">
            <a:extLst>
              <a:ext uri="{FF2B5EF4-FFF2-40B4-BE49-F238E27FC236}">
                <a16:creationId xmlns:a16="http://schemas.microsoft.com/office/drawing/2014/main" id="{1B3F5ED6-3884-4E46-91E0-001D70BCB814}"/>
              </a:ext>
            </a:extLst>
          </p:cNvPr>
          <p:cNvCxnSpPr>
            <a:cxnSpLocks/>
            <a:stCxn id="123" idx="2"/>
            <a:endCxn id="150" idx="3"/>
          </p:cNvCxnSpPr>
          <p:nvPr/>
        </p:nvCxnSpPr>
        <p:spPr>
          <a:xfrm rot="5400000">
            <a:off x="5873947" y="2493319"/>
            <a:ext cx="2111406" cy="3053761"/>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33" name="Straight Arrow Connector 15">
            <a:extLst>
              <a:ext uri="{FF2B5EF4-FFF2-40B4-BE49-F238E27FC236}">
                <a16:creationId xmlns:a16="http://schemas.microsoft.com/office/drawing/2014/main" id="{E93D2234-F658-4B51-B425-A5291D014E07}"/>
              </a:ext>
            </a:extLst>
          </p:cNvPr>
          <p:cNvCxnSpPr>
            <a:cxnSpLocks/>
            <a:stCxn id="113" idx="2"/>
            <a:endCxn id="150" idx="3"/>
          </p:cNvCxnSpPr>
          <p:nvPr/>
        </p:nvCxnSpPr>
        <p:spPr>
          <a:xfrm rot="5400000">
            <a:off x="4778976" y="3588290"/>
            <a:ext cx="2111406" cy="863819"/>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86" name="Straight Arrow Connector 1085">
            <a:extLst>
              <a:ext uri="{FF2B5EF4-FFF2-40B4-BE49-F238E27FC236}">
                <a16:creationId xmlns:a16="http://schemas.microsoft.com/office/drawing/2014/main" id="{6502DEB9-F3D7-48D8-BA3D-0F2506CCC9F3}"/>
              </a:ext>
            </a:extLst>
          </p:cNvPr>
          <p:cNvCxnSpPr>
            <a:cxnSpLocks/>
            <a:stCxn id="123" idx="2"/>
          </p:cNvCxnSpPr>
          <p:nvPr/>
        </p:nvCxnSpPr>
        <p:spPr>
          <a:xfrm rot="16200000" flipH="1">
            <a:off x="8693566" y="2727459"/>
            <a:ext cx="700985" cy="1175057"/>
          </a:xfrm>
          <a:prstGeom prst="bentConnector2">
            <a:avLst/>
          </a:prstGeom>
          <a:ln w="28575">
            <a:solidFill>
              <a:srgbClr val="20219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155AC947-6EFA-4140-A552-8EE5F6CAE20A}"/>
              </a:ext>
            </a:extLst>
          </p:cNvPr>
          <p:cNvCxnSpPr>
            <a:cxnSpLocks/>
            <a:endCxn id="150" idx="2"/>
          </p:cNvCxnSpPr>
          <p:nvPr/>
        </p:nvCxnSpPr>
        <p:spPr>
          <a:xfrm rot="10800000">
            <a:off x="5137797" y="5385573"/>
            <a:ext cx="4493790" cy="252421"/>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C876E559-CE22-4728-A17D-BC8B358E9E8C}"/>
              </a:ext>
            </a:extLst>
          </p:cNvPr>
          <p:cNvSpPr/>
          <p:nvPr/>
        </p:nvSpPr>
        <p:spPr bwMode="auto">
          <a:xfrm>
            <a:off x="4872825" y="4766231"/>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5" name="Group 224">
            <a:extLst>
              <a:ext uri="{FF2B5EF4-FFF2-40B4-BE49-F238E27FC236}">
                <a16:creationId xmlns:a16="http://schemas.microsoft.com/office/drawing/2014/main" id="{AD4E9470-D4AE-40E0-BECC-A6138C969DD2}"/>
              </a:ext>
            </a:extLst>
          </p:cNvPr>
          <p:cNvGrpSpPr/>
          <p:nvPr/>
        </p:nvGrpSpPr>
        <p:grpSpPr>
          <a:xfrm>
            <a:off x="2528579" y="5211473"/>
            <a:ext cx="1234697" cy="528005"/>
            <a:chOff x="1490435" y="5019503"/>
            <a:chExt cx="1234697" cy="528005"/>
          </a:xfrm>
        </p:grpSpPr>
        <p:sp>
          <p:nvSpPr>
            <p:cNvPr id="303" name="Rectangle 302">
              <a:extLst>
                <a:ext uri="{FF2B5EF4-FFF2-40B4-BE49-F238E27FC236}">
                  <a16:creationId xmlns:a16="http://schemas.microsoft.com/office/drawing/2014/main" id="{8FEFDCEB-B7E5-4035-B87D-56CC884BEB03}"/>
                </a:ext>
              </a:extLst>
            </p:cNvPr>
            <p:cNvSpPr/>
            <p:nvPr/>
          </p:nvSpPr>
          <p:spPr bwMode="auto">
            <a:xfrm>
              <a:off x="1490435" y="5019503"/>
              <a:ext cx="1234697" cy="528005"/>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7" name="TextBox 296">
              <a:extLst>
                <a:ext uri="{FF2B5EF4-FFF2-40B4-BE49-F238E27FC236}">
                  <a16:creationId xmlns:a16="http://schemas.microsoft.com/office/drawing/2014/main" id="{867FB5FD-8F85-45EC-85C2-8A14C3FBE021}"/>
                </a:ext>
              </a:extLst>
            </p:cNvPr>
            <p:cNvSpPr txBox="1"/>
            <p:nvPr/>
          </p:nvSpPr>
          <p:spPr>
            <a:xfrm>
              <a:off x="2017490" y="5191172"/>
              <a:ext cx="661438" cy="18466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326DE6"/>
                  </a:solidFill>
                  <a:effectLst/>
                  <a:uLnTx/>
                  <a:uFillTx/>
                  <a:latin typeface="Segoe UI Semibold"/>
                  <a:ea typeface="+mn-ea"/>
                  <a:cs typeface="+mn-cs"/>
                </a:rPr>
                <a:t>Kubelet</a:t>
              </a:r>
              <a:endParaRPr kumimoji="0" lang="en-US" sz="1200" b="0" i="0" u="none" strike="noStrike" kern="1200" cap="none" spc="0" normalizeH="0" baseline="0" noProof="0">
                <a:ln>
                  <a:noFill/>
                </a:ln>
                <a:solidFill>
                  <a:srgbClr val="326DE6"/>
                </a:solidFill>
                <a:effectLst/>
                <a:uLnTx/>
                <a:uFillTx/>
                <a:latin typeface="Segoe UI Semibold"/>
                <a:ea typeface="+mn-ea"/>
                <a:cs typeface="+mn-cs"/>
              </a:endParaRPr>
            </a:p>
          </p:txBody>
        </p:sp>
        <p:pic>
          <p:nvPicPr>
            <p:cNvPr id="156" name="Graphic 155">
              <a:extLst>
                <a:ext uri="{FF2B5EF4-FFF2-40B4-BE49-F238E27FC236}">
                  <a16:creationId xmlns:a16="http://schemas.microsoft.com/office/drawing/2014/main" id="{494CFB91-D02E-4FAE-A6BF-411166C15FF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81424"/>
            <a:stretch/>
          </p:blipFill>
          <p:spPr>
            <a:xfrm>
              <a:off x="1570312" y="5089891"/>
              <a:ext cx="406942" cy="387229"/>
            </a:xfrm>
            <a:prstGeom prst="rect">
              <a:avLst/>
            </a:prstGeom>
          </p:spPr>
        </p:pic>
      </p:grpSp>
      <p:cxnSp>
        <p:nvCxnSpPr>
          <p:cNvPr id="226" name="Straight Arrow Connector 15">
            <a:extLst>
              <a:ext uri="{FF2B5EF4-FFF2-40B4-BE49-F238E27FC236}">
                <a16:creationId xmlns:a16="http://schemas.microsoft.com/office/drawing/2014/main" id="{EFE4240E-3083-432C-A1B0-70319BAE43F5}"/>
              </a:ext>
            </a:extLst>
          </p:cNvPr>
          <p:cNvCxnSpPr>
            <a:cxnSpLocks/>
            <a:stCxn id="303" idx="0"/>
            <a:endCxn id="150" idx="1"/>
          </p:cNvCxnSpPr>
          <p:nvPr/>
        </p:nvCxnSpPr>
        <p:spPr>
          <a:xfrm rot="5400000" flipH="1" flipV="1">
            <a:off x="3941591" y="4280240"/>
            <a:ext cx="135571" cy="1726897"/>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0BE8C16C-B47A-4EAB-B050-A4529F59EA6D}"/>
              </a:ext>
            </a:extLst>
          </p:cNvPr>
          <p:cNvSpPr txBox="1"/>
          <p:nvPr/>
        </p:nvSpPr>
        <p:spPr>
          <a:xfrm>
            <a:off x="6297532" y="5401432"/>
            <a:ext cx="1974138" cy="16158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mn-cs"/>
              </a:rPr>
              <a:t>Use components</a:t>
            </a:r>
          </a:p>
        </p:txBody>
      </p:sp>
      <p:sp>
        <p:nvSpPr>
          <p:cNvPr id="321" name="TextBox 320">
            <a:extLst>
              <a:ext uri="{FF2B5EF4-FFF2-40B4-BE49-F238E27FC236}">
                <a16:creationId xmlns:a16="http://schemas.microsoft.com/office/drawing/2014/main" id="{C98D7919-13EA-4C06-9153-C2B0B80C9C97}"/>
              </a:ext>
            </a:extLst>
          </p:cNvPr>
          <p:cNvSpPr txBox="1"/>
          <p:nvPr/>
        </p:nvSpPr>
        <p:spPr>
          <a:xfrm>
            <a:off x="3406241" y="3218068"/>
            <a:ext cx="1244475" cy="53860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mn-cs"/>
              </a:rPr>
              <a:t>Inject Dapr sidecar into annotated pods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mn-cs"/>
              </a:rPr>
              <a:t>Inject env variables</a:t>
            </a:r>
          </a:p>
        </p:txBody>
      </p:sp>
      <p:sp>
        <p:nvSpPr>
          <p:cNvPr id="322" name="TextBox 321">
            <a:extLst>
              <a:ext uri="{FF2B5EF4-FFF2-40B4-BE49-F238E27FC236}">
                <a16:creationId xmlns:a16="http://schemas.microsoft.com/office/drawing/2014/main" id="{25441865-58DC-40D7-A4D4-E943E3701EDB}"/>
              </a:ext>
            </a:extLst>
          </p:cNvPr>
          <p:cNvSpPr txBox="1"/>
          <p:nvPr/>
        </p:nvSpPr>
        <p:spPr>
          <a:xfrm>
            <a:off x="4677630" y="3213839"/>
            <a:ext cx="1472545" cy="769441"/>
          </a:xfrm>
          <a:prstGeom prst="rect">
            <a:avLst/>
          </a:prstGeom>
          <a:noFill/>
        </p:spPr>
        <p:txBody>
          <a:bodyPr wrap="square" lIns="0" tIns="0" rIns="0" bIns="0" rtlCol="0" anchor="t">
            <a:spAutoFit/>
          </a:bodyPr>
          <a:lstStyle/>
          <a:p>
            <a:pPr lvl="0" algn="r">
              <a:spcAft>
                <a:spcPts val="600"/>
              </a:spcAft>
              <a:defRPr/>
            </a:pPr>
            <a:r>
              <a:rPr lang="en-US" sz="1000" dirty="0">
                <a:solidFill>
                  <a:srgbClr val="000000"/>
                </a:solidFill>
                <a:latin typeface="Segoe UI Semibold"/>
              </a:rPr>
              <a:t>Assign Spiffe       identity </a:t>
            </a:r>
          </a:p>
          <a:p>
            <a:pPr lvl="0" algn="r">
              <a:spcAft>
                <a:spcPts val="600"/>
              </a:spcAft>
              <a:defRPr/>
            </a:pPr>
            <a:r>
              <a:rPr lang="en-US" sz="1000" dirty="0">
                <a:solidFill>
                  <a:srgbClr val="000000"/>
                </a:solidFill>
                <a:latin typeface="Segoe UI Semibold"/>
              </a:rPr>
              <a:t>Manage </a:t>
            </a:r>
            <a:r>
              <a:rPr kumimoji="0" lang="en-US" sz="1000" b="0" i="0" u="none" strike="noStrike" kern="1200" cap="none" spc="0" normalizeH="0" baseline="0" noProof="0" dirty="0">
                <a:ln>
                  <a:noFill/>
                </a:ln>
                <a:solidFill>
                  <a:srgbClr val="000000"/>
                </a:solidFill>
                <a:effectLst/>
                <a:uLnTx/>
                <a:uFillTx/>
                <a:latin typeface="Segoe UI Semibold"/>
                <a:ea typeface="+mn-ea"/>
                <a:cs typeface="+mn-cs"/>
              </a:rPr>
              <a:t>mTLS between services</a:t>
            </a:r>
          </a:p>
          <a:p>
            <a:pPr marL="0" marR="0" lvl="0" indent="0" algn="r" defTabSz="914400" rtl="0" eaLnBrk="1" fontAlgn="auto" latinLnBrk="0" hangingPunct="1">
              <a:lnSpc>
                <a:spcPct val="100000"/>
              </a:lnSpc>
              <a:spcBef>
                <a:spcPts val="0"/>
              </a:spcBef>
              <a:spcAft>
                <a:spcPts val="60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23" name="TextBox 322">
            <a:extLst>
              <a:ext uri="{FF2B5EF4-FFF2-40B4-BE49-F238E27FC236}">
                <a16:creationId xmlns:a16="http://schemas.microsoft.com/office/drawing/2014/main" id="{2E72F70C-8B18-42F0-AE5D-701FAA047164}"/>
              </a:ext>
            </a:extLst>
          </p:cNvPr>
          <p:cNvSpPr txBox="1"/>
          <p:nvPr/>
        </p:nvSpPr>
        <p:spPr>
          <a:xfrm>
            <a:off x="1375178" y="3221775"/>
            <a:ext cx="164917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Create mapping table of actor instances to pods</a:t>
            </a:r>
          </a:p>
        </p:txBody>
      </p:sp>
      <p:sp>
        <p:nvSpPr>
          <p:cNvPr id="324" name="TextBox 323">
            <a:extLst>
              <a:ext uri="{FF2B5EF4-FFF2-40B4-BE49-F238E27FC236}">
                <a16:creationId xmlns:a16="http://schemas.microsoft.com/office/drawing/2014/main" id="{61AE114D-E3A9-4F4A-8BD7-116ACFC0AC8B}"/>
              </a:ext>
            </a:extLst>
          </p:cNvPr>
          <p:cNvSpPr txBox="1"/>
          <p:nvPr/>
        </p:nvSpPr>
        <p:spPr>
          <a:xfrm>
            <a:off x="6609080" y="3221775"/>
            <a:ext cx="1729175" cy="538609"/>
          </a:xfrm>
          <a:prstGeom prst="rect">
            <a:avLst/>
          </a:prstGeom>
          <a:noFill/>
        </p:spPr>
        <p:txBody>
          <a:bodyPr wrap="square" lIns="0" tIns="0" rIns="0" bIns="0" rtlCol="0" anchor="t">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Manage component updates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Manage Kubernetes</a:t>
            </a:r>
          </a:p>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service endpoints</a:t>
            </a:r>
          </a:p>
        </p:txBody>
      </p:sp>
      <p:sp>
        <p:nvSpPr>
          <p:cNvPr id="325" name="TextBox 324">
            <a:extLst>
              <a:ext uri="{FF2B5EF4-FFF2-40B4-BE49-F238E27FC236}">
                <a16:creationId xmlns:a16="http://schemas.microsoft.com/office/drawing/2014/main" id="{8DF08C46-3071-441A-AAFC-AACC81A9E2FF}"/>
              </a:ext>
            </a:extLst>
          </p:cNvPr>
          <p:cNvSpPr txBox="1"/>
          <p:nvPr/>
        </p:nvSpPr>
        <p:spPr>
          <a:xfrm>
            <a:off x="739344" y="5242689"/>
            <a:ext cx="1687275" cy="461665"/>
          </a:xfrm>
          <a:prstGeom prst="rect">
            <a:avLst/>
          </a:prstGeom>
          <a:noFill/>
        </p:spPr>
        <p:txBody>
          <a:bodyPr wrap="square" lIns="0" tIns="0" rIns="0" bIns="0" rtlCol="0" anchor="t">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mn-cs"/>
              </a:rPr>
              <a:t>Readiness and Liveness probe on </a:t>
            </a:r>
            <a:r>
              <a:rPr kumimoji="0" lang="en-US" sz="1000" b="0" i="0" u="none" strike="noStrike" kern="1200" cap="none" spc="0" normalizeH="0" baseline="0" noProof="0" dirty="0" err="1">
                <a:ln>
                  <a:noFill/>
                </a:ln>
                <a:solidFill>
                  <a:srgbClr val="000000"/>
                </a:solidFill>
                <a:effectLst/>
                <a:uLnTx/>
                <a:uFillTx/>
                <a:latin typeface="Segoe UI Semibold"/>
                <a:ea typeface="+mn-ea"/>
                <a:cs typeface="+mn-cs"/>
              </a:rPr>
              <a:t>healthz</a:t>
            </a:r>
            <a:r>
              <a:rPr kumimoji="0" lang="en-US" sz="1000" b="0" i="0" u="none" strike="noStrike" kern="1200" cap="none" spc="0" normalizeH="0" baseline="0" noProof="0" dirty="0">
                <a:ln>
                  <a:noFill/>
                </a:ln>
                <a:solidFill>
                  <a:srgbClr val="000000"/>
                </a:solidFill>
                <a:effectLst/>
                <a:uLnTx/>
                <a:uFillTx/>
                <a:latin typeface="Segoe UI Semibold"/>
                <a:ea typeface="+mn-ea"/>
                <a:cs typeface="+mn-cs"/>
              </a:rPr>
              <a:t> API to determine Dapr health state</a:t>
            </a:r>
          </a:p>
        </p:txBody>
      </p:sp>
      <p:cxnSp>
        <p:nvCxnSpPr>
          <p:cNvPr id="252" name="Straight Arrow Connector 15">
            <a:extLst>
              <a:ext uri="{FF2B5EF4-FFF2-40B4-BE49-F238E27FC236}">
                <a16:creationId xmlns:a16="http://schemas.microsoft.com/office/drawing/2014/main" id="{6FA88257-E6AA-48DF-A25A-98ECC9CF1CEE}"/>
              </a:ext>
            </a:extLst>
          </p:cNvPr>
          <p:cNvCxnSpPr>
            <a:cxnSpLocks/>
            <a:stCxn id="251" idx="2"/>
          </p:cNvCxnSpPr>
          <p:nvPr/>
        </p:nvCxnSpPr>
        <p:spPr>
          <a:xfrm>
            <a:off x="6274000" y="1073339"/>
            <a:ext cx="0" cy="663755"/>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54" name="Group 253">
            <a:extLst>
              <a:ext uri="{FF2B5EF4-FFF2-40B4-BE49-F238E27FC236}">
                <a16:creationId xmlns:a16="http://schemas.microsoft.com/office/drawing/2014/main" id="{47F51591-F31D-4018-A4B4-BD7AF42AACF7}"/>
              </a:ext>
            </a:extLst>
          </p:cNvPr>
          <p:cNvGrpSpPr/>
          <p:nvPr/>
        </p:nvGrpSpPr>
        <p:grpSpPr>
          <a:xfrm>
            <a:off x="6150176" y="609294"/>
            <a:ext cx="1240772" cy="492443"/>
            <a:chOff x="6150176" y="484846"/>
            <a:chExt cx="1240772" cy="492443"/>
          </a:xfrm>
        </p:grpSpPr>
        <p:pic>
          <p:nvPicPr>
            <p:cNvPr id="251" name="Graphic 250">
              <a:extLst>
                <a:ext uri="{FF2B5EF4-FFF2-40B4-BE49-F238E27FC236}">
                  <a16:creationId xmlns:a16="http://schemas.microsoft.com/office/drawing/2014/main" id="{A1D9BBE5-6853-4A4C-806E-179FACBAB7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50176" y="518204"/>
              <a:ext cx="247647" cy="430687"/>
            </a:xfrm>
            <a:prstGeom prst="rect">
              <a:avLst/>
            </a:prstGeom>
          </p:spPr>
        </p:pic>
        <p:sp>
          <p:nvSpPr>
            <p:cNvPr id="253" name="TextBox 252">
              <a:extLst>
                <a:ext uri="{FF2B5EF4-FFF2-40B4-BE49-F238E27FC236}">
                  <a16:creationId xmlns:a16="http://schemas.microsoft.com/office/drawing/2014/main" id="{C5860FFF-AD14-4FFD-BCA9-47ECFE446BB0}"/>
                </a:ext>
              </a:extLst>
            </p:cNvPr>
            <p:cNvSpPr txBox="1"/>
            <p:nvPr/>
          </p:nvSpPr>
          <p:spPr>
            <a:xfrm>
              <a:off x="6456375" y="484846"/>
              <a:ext cx="934573"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02192"/>
                  </a:solidFill>
                  <a:effectLst/>
                  <a:uLnTx/>
                  <a:uFillTx/>
                  <a:latin typeface="Segoe UI Semibold"/>
                  <a:ea typeface="+mn-ea"/>
                  <a:cs typeface="+mn-cs"/>
                </a:rPr>
                <a:t>Operator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mn-cs"/>
                </a:rPr>
                <a:t>Deploys and manages Dapr</a:t>
              </a:r>
              <a:endParaRPr kumimoji="0" lang="en-US" sz="900"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nvGrpSpPr>
          <p:cNvPr id="144" name="Group 143">
            <a:extLst>
              <a:ext uri="{FF2B5EF4-FFF2-40B4-BE49-F238E27FC236}">
                <a16:creationId xmlns:a16="http://schemas.microsoft.com/office/drawing/2014/main" id="{938E3BB5-3A84-431B-9486-583EC54AA4A8}"/>
              </a:ext>
            </a:extLst>
          </p:cNvPr>
          <p:cNvGrpSpPr/>
          <p:nvPr/>
        </p:nvGrpSpPr>
        <p:grpSpPr>
          <a:xfrm>
            <a:off x="9614772" y="1109691"/>
            <a:ext cx="629459" cy="5015930"/>
            <a:chOff x="9614772" y="1403602"/>
            <a:chExt cx="629459" cy="4950524"/>
          </a:xfrm>
        </p:grpSpPr>
        <p:grpSp>
          <p:nvGrpSpPr>
            <p:cNvPr id="145" name="Group 144">
              <a:extLst>
                <a:ext uri="{FF2B5EF4-FFF2-40B4-BE49-F238E27FC236}">
                  <a16:creationId xmlns:a16="http://schemas.microsoft.com/office/drawing/2014/main" id="{9FBC648F-9729-41F6-9245-0DE74BEAEC98}"/>
                </a:ext>
              </a:extLst>
            </p:cNvPr>
            <p:cNvGrpSpPr/>
            <p:nvPr/>
          </p:nvGrpSpPr>
          <p:grpSpPr>
            <a:xfrm>
              <a:off x="9614773" y="1403602"/>
              <a:ext cx="629458" cy="4103164"/>
              <a:chOff x="9614773" y="1403602"/>
              <a:chExt cx="629458" cy="4103164"/>
            </a:xfrm>
          </p:grpSpPr>
          <p:cxnSp>
            <p:nvCxnSpPr>
              <p:cNvPr id="154" name="Straight Arrow Connector 153">
                <a:extLst>
                  <a:ext uri="{FF2B5EF4-FFF2-40B4-BE49-F238E27FC236}">
                    <a16:creationId xmlns:a16="http://schemas.microsoft.com/office/drawing/2014/main" id="{80C6C40D-6361-4EA2-8988-D5E69E538E95}"/>
                  </a:ext>
                </a:extLst>
              </p:cNvPr>
              <p:cNvCxnSpPr>
                <a:cxnSpLocks/>
                <a:stCxn id="229" idx="1"/>
                <a:endCxn id="192" idx="6"/>
              </p:cNvCxnSpPr>
              <p:nvPr/>
            </p:nvCxnSpPr>
            <p:spPr>
              <a:xfrm flipH="1">
                <a:off x="9933035" y="1504046"/>
                <a:ext cx="309855" cy="174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5" name="Rectangle 28">
                <a:extLst>
                  <a:ext uri="{FF2B5EF4-FFF2-40B4-BE49-F238E27FC236}">
                    <a16:creationId xmlns:a16="http://schemas.microsoft.com/office/drawing/2014/main" id="{7D277CE7-25EF-4749-BF2F-A1D3B6D21867}"/>
                  </a:ext>
                </a:extLst>
              </p:cNvPr>
              <p:cNvSpPr/>
              <p:nvPr/>
            </p:nvSpPr>
            <p:spPr bwMode="auto">
              <a:xfrm rot="5400000">
                <a:off x="7756807" y="3368913"/>
                <a:ext cx="3899750" cy="182416"/>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EC494DCF-0E09-4239-99C2-296EBB1AE2BA}"/>
                  </a:ext>
                </a:extLst>
              </p:cNvPr>
              <p:cNvCxnSpPr>
                <a:cxnSpLocks/>
                <a:endCxn id="189" idx="3"/>
              </p:cNvCxnSpPr>
              <p:nvPr/>
            </p:nvCxnSpPr>
            <p:spPr>
              <a:xfrm>
                <a:off x="9615474" y="2478532"/>
                <a:ext cx="175815"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C2259016-2667-454E-A375-C9E1B44395CD}"/>
                  </a:ext>
                </a:extLst>
              </p:cNvPr>
              <p:cNvCxnSpPr>
                <a:cxnSpLocks/>
                <a:endCxn id="187" idx="3"/>
              </p:cNvCxnSpPr>
              <p:nvPr/>
            </p:nvCxnSpPr>
            <p:spPr>
              <a:xfrm>
                <a:off x="9625423" y="4421225"/>
                <a:ext cx="169213" cy="426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6F3200F8-499D-4EC3-A599-AC2F5934DBB8}"/>
                  </a:ext>
                </a:extLst>
              </p:cNvPr>
              <p:cNvGrpSpPr/>
              <p:nvPr/>
            </p:nvGrpSpPr>
            <p:grpSpPr>
              <a:xfrm>
                <a:off x="9791289" y="3350598"/>
                <a:ext cx="188418" cy="204368"/>
                <a:chOff x="6207667" y="1018040"/>
                <a:chExt cx="248285" cy="269304"/>
              </a:xfrm>
            </p:grpSpPr>
            <p:sp>
              <p:nvSpPr>
                <p:cNvPr id="193" name="Freeform: Shape 192">
                  <a:extLst>
                    <a:ext uri="{FF2B5EF4-FFF2-40B4-BE49-F238E27FC236}">
                      <a16:creationId xmlns:a16="http://schemas.microsoft.com/office/drawing/2014/main" id="{8ACC3068-B848-4E1B-B9A1-DB29A1DF3553}"/>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4" name="Oval 193">
                  <a:extLst>
                    <a:ext uri="{FF2B5EF4-FFF2-40B4-BE49-F238E27FC236}">
                      <a16:creationId xmlns:a16="http://schemas.microsoft.com/office/drawing/2014/main" id="{7CCFCC4B-B09D-4918-9C0B-D7B7541C3C33}"/>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B8B41D7B-70CC-480E-8E31-35B02B4807CE}"/>
                  </a:ext>
                </a:extLst>
              </p:cNvPr>
              <p:cNvGrpSpPr/>
              <p:nvPr/>
            </p:nvGrpSpPr>
            <p:grpSpPr>
              <a:xfrm>
                <a:off x="9791289" y="1403602"/>
                <a:ext cx="188418" cy="204368"/>
                <a:chOff x="6207667" y="1018040"/>
                <a:chExt cx="248285" cy="269304"/>
              </a:xfrm>
            </p:grpSpPr>
            <p:sp>
              <p:nvSpPr>
                <p:cNvPr id="191" name="Freeform: Shape 190">
                  <a:extLst>
                    <a:ext uri="{FF2B5EF4-FFF2-40B4-BE49-F238E27FC236}">
                      <a16:creationId xmlns:a16="http://schemas.microsoft.com/office/drawing/2014/main" id="{AB40AF3D-B848-45BC-B39B-A21AAA50537B}"/>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2" name="Oval 191">
                  <a:extLst>
                    <a:ext uri="{FF2B5EF4-FFF2-40B4-BE49-F238E27FC236}">
                      <a16:creationId xmlns:a16="http://schemas.microsoft.com/office/drawing/2014/main" id="{278D5C89-1C1A-4C30-9E82-89A727FF6B1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75C1FC29-98C0-49E1-A0CE-76976CD1A081}"/>
                  </a:ext>
                </a:extLst>
              </p:cNvPr>
              <p:cNvGrpSpPr/>
              <p:nvPr/>
            </p:nvGrpSpPr>
            <p:grpSpPr>
              <a:xfrm>
                <a:off x="9791289" y="2376732"/>
                <a:ext cx="188418" cy="204368"/>
                <a:chOff x="6207667" y="1018040"/>
                <a:chExt cx="248285" cy="269304"/>
              </a:xfrm>
            </p:grpSpPr>
            <p:sp>
              <p:nvSpPr>
                <p:cNvPr id="189" name="Freeform: Shape 188">
                  <a:extLst>
                    <a:ext uri="{FF2B5EF4-FFF2-40B4-BE49-F238E27FC236}">
                      <a16:creationId xmlns:a16="http://schemas.microsoft.com/office/drawing/2014/main" id="{017C1BB9-973B-4343-80D5-2E110D8B37B3}"/>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0" name="Oval 189">
                  <a:extLst>
                    <a:ext uri="{FF2B5EF4-FFF2-40B4-BE49-F238E27FC236}">
                      <a16:creationId xmlns:a16="http://schemas.microsoft.com/office/drawing/2014/main" id="{7C3866F7-5A4D-4A97-B417-5DC42675584C}"/>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76" name="Group 175">
                <a:extLst>
                  <a:ext uri="{FF2B5EF4-FFF2-40B4-BE49-F238E27FC236}">
                    <a16:creationId xmlns:a16="http://schemas.microsoft.com/office/drawing/2014/main" id="{46EF9EAA-B7E6-4676-BBAC-6B66D220D66C}"/>
                  </a:ext>
                </a:extLst>
              </p:cNvPr>
              <p:cNvGrpSpPr/>
              <p:nvPr/>
            </p:nvGrpSpPr>
            <p:grpSpPr>
              <a:xfrm>
                <a:off x="9794636" y="4323305"/>
                <a:ext cx="188418" cy="204368"/>
                <a:chOff x="6207667" y="1018040"/>
                <a:chExt cx="248285" cy="269304"/>
              </a:xfrm>
            </p:grpSpPr>
            <p:sp>
              <p:nvSpPr>
                <p:cNvPr id="187" name="Freeform: Shape 186">
                  <a:extLst>
                    <a:ext uri="{FF2B5EF4-FFF2-40B4-BE49-F238E27FC236}">
                      <a16:creationId xmlns:a16="http://schemas.microsoft.com/office/drawing/2014/main" id="{F2A979C0-60C8-4CC4-84C2-6D7557A2A06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8" name="Oval 187">
                  <a:extLst>
                    <a:ext uri="{FF2B5EF4-FFF2-40B4-BE49-F238E27FC236}">
                      <a16:creationId xmlns:a16="http://schemas.microsoft.com/office/drawing/2014/main" id="{1398F81A-0A53-4A37-8F82-B96339A1B0C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2FBC6F49-9E5D-48F1-8A8D-9C5D4349A418}"/>
                  </a:ext>
                </a:extLst>
              </p:cNvPr>
              <p:cNvGrpSpPr/>
              <p:nvPr/>
            </p:nvGrpSpPr>
            <p:grpSpPr>
              <a:xfrm>
                <a:off x="9797890" y="5302398"/>
                <a:ext cx="188418" cy="204368"/>
                <a:chOff x="6207667" y="1018040"/>
                <a:chExt cx="248285" cy="269304"/>
              </a:xfrm>
            </p:grpSpPr>
            <p:sp>
              <p:nvSpPr>
                <p:cNvPr id="185" name="Freeform: Shape 184">
                  <a:extLst>
                    <a:ext uri="{FF2B5EF4-FFF2-40B4-BE49-F238E27FC236}">
                      <a16:creationId xmlns:a16="http://schemas.microsoft.com/office/drawing/2014/main" id="{59A4795D-A46E-40A9-8879-08803B625650}"/>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6" name="Oval 185">
                  <a:extLst>
                    <a:ext uri="{FF2B5EF4-FFF2-40B4-BE49-F238E27FC236}">
                      <a16:creationId xmlns:a16="http://schemas.microsoft.com/office/drawing/2014/main" id="{76D6C60C-8A94-426A-A558-515C65E2FEA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178" name="Straight Arrow Connector 177">
                <a:extLst>
                  <a:ext uri="{FF2B5EF4-FFF2-40B4-BE49-F238E27FC236}">
                    <a16:creationId xmlns:a16="http://schemas.microsoft.com/office/drawing/2014/main" id="{8ED9F849-CA33-4F45-8330-C4C3CFBEDA5C}"/>
                  </a:ext>
                </a:extLst>
              </p:cNvPr>
              <p:cNvCxnSpPr>
                <a:cxnSpLocks/>
                <a:stCxn id="188" idx="6"/>
                <a:endCxn id="221" idx="1"/>
              </p:cNvCxnSpPr>
              <p:nvPr/>
            </p:nvCxnSpPr>
            <p:spPr>
              <a:xfrm flipV="1">
                <a:off x="9936382" y="4425137"/>
                <a:ext cx="306508" cy="352"/>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52FBD79-DF66-42C1-A44E-49367C0C049C}"/>
                  </a:ext>
                </a:extLst>
              </p:cNvPr>
              <p:cNvCxnSpPr>
                <a:cxnSpLocks/>
                <a:stCxn id="190" idx="6"/>
                <a:endCxn id="227" idx="1"/>
              </p:cNvCxnSpPr>
              <p:nvPr/>
            </p:nvCxnSpPr>
            <p:spPr>
              <a:xfrm flipV="1">
                <a:off x="9933035" y="2477743"/>
                <a:ext cx="309855" cy="1173"/>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59EC485-8D01-4948-BEBB-D4FC56B4C9DE}"/>
                  </a:ext>
                </a:extLst>
              </p:cNvPr>
              <p:cNvCxnSpPr>
                <a:cxnSpLocks/>
                <a:endCxn id="193" idx="3"/>
              </p:cNvCxnSpPr>
              <p:nvPr/>
            </p:nvCxnSpPr>
            <p:spPr>
              <a:xfrm>
                <a:off x="9625423" y="3452782"/>
                <a:ext cx="165866"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99DC4411-6D32-4A72-B99D-D917B4F043AD}"/>
                  </a:ext>
                </a:extLst>
              </p:cNvPr>
              <p:cNvCxnSpPr>
                <a:cxnSpLocks/>
                <a:stCxn id="194" idx="6"/>
                <a:endCxn id="213" idx="1"/>
              </p:cNvCxnSpPr>
              <p:nvPr/>
            </p:nvCxnSpPr>
            <p:spPr>
              <a:xfrm>
                <a:off x="9933035" y="3452782"/>
                <a:ext cx="309855" cy="5189"/>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988396EE-3913-48CD-AB2F-1A6247BCEA01}"/>
                  </a:ext>
                </a:extLst>
              </p:cNvPr>
              <p:cNvCxnSpPr>
                <a:cxnSpLocks/>
                <a:stCxn id="186" idx="6"/>
                <a:endCxn id="205" idx="1"/>
              </p:cNvCxnSpPr>
              <p:nvPr/>
            </p:nvCxnSpPr>
            <p:spPr>
              <a:xfrm>
                <a:off x="9939636" y="5404582"/>
                <a:ext cx="304595" cy="783"/>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41C2C6F1-6AE0-496D-9022-FE2E7DBCA331}"/>
                  </a:ext>
                </a:extLst>
              </p:cNvPr>
              <p:cNvSpPr/>
              <p:nvPr/>
            </p:nvSpPr>
            <p:spPr bwMode="auto">
              <a:xfrm>
                <a:off x="9614773" y="4779373"/>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4" name="Rectangle 183">
                <a:extLst>
                  <a:ext uri="{FF2B5EF4-FFF2-40B4-BE49-F238E27FC236}">
                    <a16:creationId xmlns:a16="http://schemas.microsoft.com/office/drawing/2014/main" id="{5893C744-4A32-4CEF-A9EB-2186D03AAD1D}"/>
                  </a:ext>
                </a:extLst>
              </p:cNvPr>
              <p:cNvSpPr/>
              <p:nvPr/>
            </p:nvSpPr>
            <p:spPr bwMode="auto">
              <a:xfrm>
                <a:off x="9614773" y="2806861"/>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147" name="Straight Arrow Connector 146">
              <a:extLst>
                <a:ext uri="{FF2B5EF4-FFF2-40B4-BE49-F238E27FC236}">
                  <a16:creationId xmlns:a16="http://schemas.microsoft.com/office/drawing/2014/main" id="{A7988EE5-0D30-4EFF-8459-2C4A10870B39}"/>
                </a:ext>
              </a:extLst>
            </p:cNvPr>
            <p:cNvCxnSpPr>
              <a:cxnSpLocks/>
              <a:stCxn id="197" idx="1"/>
            </p:cNvCxnSpPr>
            <p:nvPr/>
          </p:nvCxnSpPr>
          <p:spPr>
            <a:xfrm flipH="1" flipV="1">
              <a:off x="9926506" y="6251943"/>
              <a:ext cx="303416" cy="6163"/>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FDDF9EA1-720C-4F48-9D01-3C1E38829CA4}"/>
                </a:ext>
              </a:extLst>
            </p:cNvPr>
            <p:cNvGrpSpPr/>
            <p:nvPr/>
          </p:nvGrpSpPr>
          <p:grpSpPr>
            <a:xfrm>
              <a:off x="9791289" y="6149758"/>
              <a:ext cx="188418" cy="204368"/>
              <a:chOff x="6207667" y="1018040"/>
              <a:chExt cx="248285" cy="269304"/>
            </a:xfrm>
          </p:grpSpPr>
          <p:sp>
            <p:nvSpPr>
              <p:cNvPr id="151" name="Freeform: Shape 150">
                <a:extLst>
                  <a:ext uri="{FF2B5EF4-FFF2-40B4-BE49-F238E27FC236}">
                    <a16:creationId xmlns:a16="http://schemas.microsoft.com/office/drawing/2014/main" id="{F86CA215-D76D-4E5E-A574-6C3B54D2A7E4}"/>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2" name="Oval 151">
                <a:extLst>
                  <a:ext uri="{FF2B5EF4-FFF2-40B4-BE49-F238E27FC236}">
                    <a16:creationId xmlns:a16="http://schemas.microsoft.com/office/drawing/2014/main" id="{FFD0790D-6EC9-484D-A239-DB9A51BA021B}"/>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49" name="Rectangle 28">
              <a:extLst>
                <a:ext uri="{FF2B5EF4-FFF2-40B4-BE49-F238E27FC236}">
                  <a16:creationId xmlns:a16="http://schemas.microsoft.com/office/drawing/2014/main" id="{D170F802-12A8-4DD0-A742-54C8EC0357C8}"/>
                </a:ext>
              </a:extLst>
            </p:cNvPr>
            <p:cNvSpPr/>
            <p:nvPr/>
          </p:nvSpPr>
          <p:spPr bwMode="auto">
            <a:xfrm rot="5400000">
              <a:off x="9277721" y="5745522"/>
              <a:ext cx="845881" cy="171779"/>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79952707-3B05-426C-B8C2-8FC280D08DD3}"/>
              </a:ext>
            </a:extLst>
          </p:cNvPr>
          <p:cNvGrpSpPr/>
          <p:nvPr/>
        </p:nvGrpSpPr>
        <p:grpSpPr>
          <a:xfrm>
            <a:off x="9824328" y="449915"/>
            <a:ext cx="2138288" cy="5898386"/>
            <a:chOff x="9824328" y="449915"/>
            <a:chExt cx="2138288" cy="5898386"/>
          </a:xfrm>
        </p:grpSpPr>
        <p:grpSp>
          <p:nvGrpSpPr>
            <p:cNvPr id="195" name="Group 194">
              <a:extLst>
                <a:ext uri="{FF2B5EF4-FFF2-40B4-BE49-F238E27FC236}">
                  <a16:creationId xmlns:a16="http://schemas.microsoft.com/office/drawing/2014/main" id="{7EE02F99-AE64-448E-9093-F14D631CD427}"/>
                </a:ext>
              </a:extLst>
            </p:cNvPr>
            <p:cNvGrpSpPr/>
            <p:nvPr/>
          </p:nvGrpSpPr>
          <p:grpSpPr>
            <a:xfrm>
              <a:off x="9824328" y="449915"/>
              <a:ext cx="2138288" cy="5898386"/>
              <a:chOff x="9824328" y="743826"/>
              <a:chExt cx="2138288" cy="5898386"/>
            </a:xfrm>
          </p:grpSpPr>
          <p:grpSp>
            <p:nvGrpSpPr>
              <p:cNvPr id="196" name="Group 195">
                <a:extLst>
                  <a:ext uri="{FF2B5EF4-FFF2-40B4-BE49-F238E27FC236}">
                    <a16:creationId xmlns:a16="http://schemas.microsoft.com/office/drawing/2014/main" id="{308EFE01-BC8F-4DF3-B9CB-A02EEAD0BF28}"/>
                  </a:ext>
                </a:extLst>
              </p:cNvPr>
              <p:cNvGrpSpPr/>
              <p:nvPr/>
            </p:nvGrpSpPr>
            <p:grpSpPr>
              <a:xfrm>
                <a:off x="9824328" y="743826"/>
                <a:ext cx="2138288" cy="4981508"/>
                <a:chOff x="9785226" y="1290559"/>
                <a:chExt cx="2138288" cy="4981508"/>
              </a:xfrm>
            </p:grpSpPr>
            <p:grpSp>
              <p:nvGrpSpPr>
                <p:cNvPr id="198" name="Group 197">
                  <a:extLst>
                    <a:ext uri="{FF2B5EF4-FFF2-40B4-BE49-F238E27FC236}">
                      <a16:creationId xmlns:a16="http://schemas.microsoft.com/office/drawing/2014/main" id="{26D6A4F1-A743-4F99-B608-0187A59DA008}"/>
                    </a:ext>
                  </a:extLst>
                </p:cNvPr>
                <p:cNvGrpSpPr/>
                <p:nvPr/>
              </p:nvGrpSpPr>
              <p:grpSpPr>
                <a:xfrm>
                  <a:off x="10203788" y="1730810"/>
                  <a:ext cx="1718387" cy="639938"/>
                  <a:chOff x="9924112" y="485174"/>
                  <a:chExt cx="1718387" cy="639938"/>
                </a:xfrm>
              </p:grpSpPr>
              <p:sp>
                <p:nvSpPr>
                  <p:cNvPr id="229" name="Rounded Rectangle 5">
                    <a:extLst>
                      <a:ext uri="{FF2B5EF4-FFF2-40B4-BE49-F238E27FC236}">
                        <a16:creationId xmlns:a16="http://schemas.microsoft.com/office/drawing/2014/main" id="{E08405D2-38A3-449E-93F4-C4A1946184DA}"/>
                      </a:ext>
                    </a:extLst>
                  </p:cNvPr>
                  <p:cNvSpPr/>
                  <p:nvPr/>
                </p:nvSpPr>
                <p:spPr bwMode="auto">
                  <a:xfrm>
                    <a:off x="9924112" y="485174"/>
                    <a:ext cx="1718387"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State Stores</a:t>
                    </a:r>
                  </a:p>
                </p:txBody>
              </p:sp>
              <p:pic>
                <p:nvPicPr>
                  <p:cNvPr id="230" name="Graphic 229">
                    <a:extLst>
                      <a:ext uri="{FF2B5EF4-FFF2-40B4-BE49-F238E27FC236}">
                        <a16:creationId xmlns:a16="http://schemas.microsoft.com/office/drawing/2014/main" id="{605A721A-2226-4758-9FFD-C9BE296DF8C7}"/>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102326" y="563829"/>
                    <a:ext cx="298842" cy="489176"/>
                  </a:xfrm>
                  <a:prstGeom prst="rect">
                    <a:avLst/>
                  </a:prstGeom>
                </p:spPr>
              </p:pic>
            </p:grpSp>
            <p:grpSp>
              <p:nvGrpSpPr>
                <p:cNvPr id="199" name="Group 198">
                  <a:extLst>
                    <a:ext uri="{FF2B5EF4-FFF2-40B4-BE49-F238E27FC236}">
                      <a16:creationId xmlns:a16="http://schemas.microsoft.com/office/drawing/2014/main" id="{B3AAED64-E2CE-4102-B757-F5AEA9825528}"/>
                    </a:ext>
                  </a:extLst>
                </p:cNvPr>
                <p:cNvGrpSpPr/>
                <p:nvPr/>
              </p:nvGrpSpPr>
              <p:grpSpPr>
                <a:xfrm>
                  <a:off x="10203788" y="2704507"/>
                  <a:ext cx="1718388" cy="639938"/>
                  <a:chOff x="9924112" y="1688138"/>
                  <a:chExt cx="1718388" cy="639938"/>
                </a:xfrm>
              </p:grpSpPr>
              <p:sp>
                <p:nvSpPr>
                  <p:cNvPr id="227" name="Rounded Rectangle 5">
                    <a:extLst>
                      <a:ext uri="{FF2B5EF4-FFF2-40B4-BE49-F238E27FC236}">
                        <a16:creationId xmlns:a16="http://schemas.microsoft.com/office/drawing/2014/main" id="{3D3C0E82-7065-46AB-8FAA-2A2CBC07AE36}"/>
                      </a:ext>
                    </a:extLst>
                  </p:cNvPr>
                  <p:cNvSpPr/>
                  <p:nvPr/>
                </p:nvSpPr>
                <p:spPr bwMode="auto">
                  <a:xfrm>
                    <a:off x="9924112" y="1688138"/>
                    <a:ext cx="1718388"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PubSub</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dirty="0">
                        <a:solidFill>
                          <a:srgbClr val="000000"/>
                        </a:solidFill>
                        <a:latin typeface="Segoe UI Semibold"/>
                      </a:rPr>
                      <a:t>Brokers</a:t>
                    </a:r>
                    <a:endParaRPr kumimoji="0" lang="en-US" sz="12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228" name="Graphic 227">
                    <a:extLst>
                      <a:ext uri="{FF2B5EF4-FFF2-40B4-BE49-F238E27FC236}">
                        <a16:creationId xmlns:a16="http://schemas.microsoft.com/office/drawing/2014/main" id="{63094883-B95B-4EB8-A2F2-E8A7F31A5E69}"/>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p:blipFill>
                <p:spPr>
                  <a:xfrm>
                    <a:off x="10036536" y="1910025"/>
                    <a:ext cx="430421" cy="218797"/>
                  </a:xfrm>
                  <a:prstGeom prst="rect">
                    <a:avLst/>
                  </a:prstGeom>
                </p:spPr>
              </p:pic>
            </p:grpSp>
            <p:grpSp>
              <p:nvGrpSpPr>
                <p:cNvPr id="200" name="Group 199">
                  <a:extLst>
                    <a:ext uri="{FF2B5EF4-FFF2-40B4-BE49-F238E27FC236}">
                      <a16:creationId xmlns:a16="http://schemas.microsoft.com/office/drawing/2014/main" id="{80920F9E-12AB-4105-9BDE-0CDC661B1435}"/>
                    </a:ext>
                  </a:extLst>
                </p:cNvPr>
                <p:cNvGrpSpPr/>
                <p:nvPr/>
              </p:nvGrpSpPr>
              <p:grpSpPr>
                <a:xfrm>
                  <a:off x="10203788" y="4651901"/>
                  <a:ext cx="1719726" cy="639938"/>
                  <a:chOff x="9922477" y="4094066"/>
                  <a:chExt cx="1719726" cy="639938"/>
                </a:xfrm>
              </p:grpSpPr>
              <p:sp>
                <p:nvSpPr>
                  <p:cNvPr id="221" name="Rounded Rectangle 5">
                    <a:extLst>
                      <a:ext uri="{FF2B5EF4-FFF2-40B4-BE49-F238E27FC236}">
                        <a16:creationId xmlns:a16="http://schemas.microsoft.com/office/drawing/2014/main" id="{D2E68804-BEAD-49FD-89DF-782E510AC978}"/>
                      </a:ext>
                    </a:extLst>
                  </p:cNvPr>
                  <p:cNvSpPr/>
                  <p:nvPr/>
                </p:nvSpPr>
                <p:spPr bwMode="auto">
                  <a:xfrm>
                    <a:off x="9922477" y="4094066"/>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Secret </a:t>
                    </a:r>
                    <a:r>
                      <a:rPr lang="en-US" sz="1200">
                        <a:solidFill>
                          <a:srgbClr val="000000"/>
                        </a:solidFill>
                        <a:latin typeface="Segoe UI Semibold"/>
                      </a:rPr>
                      <a:t>Stores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224" name="Graphic 223">
                    <a:extLst>
                      <a:ext uri="{FF2B5EF4-FFF2-40B4-BE49-F238E27FC236}">
                        <a16:creationId xmlns:a16="http://schemas.microsoft.com/office/drawing/2014/main" id="{B4682EC7-D62E-4F08-BAC5-D8571DCFA853}"/>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p:blipFill>
                <p:spPr>
                  <a:xfrm>
                    <a:off x="10054571" y="4204576"/>
                    <a:ext cx="352530" cy="441552"/>
                  </a:xfrm>
                  <a:prstGeom prst="rect">
                    <a:avLst/>
                  </a:prstGeom>
                </p:spPr>
              </p:pic>
            </p:grpSp>
            <p:grpSp>
              <p:nvGrpSpPr>
                <p:cNvPr id="201" name="Group 200">
                  <a:extLst>
                    <a:ext uri="{FF2B5EF4-FFF2-40B4-BE49-F238E27FC236}">
                      <a16:creationId xmlns:a16="http://schemas.microsoft.com/office/drawing/2014/main" id="{187AE479-1903-4549-B0D9-7E1F8EADCAEB}"/>
                    </a:ext>
                  </a:extLst>
                </p:cNvPr>
                <p:cNvGrpSpPr/>
                <p:nvPr/>
              </p:nvGrpSpPr>
              <p:grpSpPr>
                <a:xfrm>
                  <a:off x="10203788" y="3684735"/>
                  <a:ext cx="1719726" cy="639938"/>
                  <a:chOff x="9922479" y="2897633"/>
                  <a:chExt cx="1719726" cy="639938"/>
                </a:xfrm>
              </p:grpSpPr>
              <p:sp>
                <p:nvSpPr>
                  <p:cNvPr id="213" name="Rounded Rectangle 5">
                    <a:extLst>
                      <a:ext uri="{FF2B5EF4-FFF2-40B4-BE49-F238E27FC236}">
                        <a16:creationId xmlns:a16="http://schemas.microsoft.com/office/drawing/2014/main" id="{ED03A098-7925-484D-9EAD-7F9E840B1A07}"/>
                      </a:ext>
                    </a:extLst>
                  </p:cNvPr>
                  <p:cNvSpPr/>
                  <p:nvPr/>
                </p:nvSpPr>
                <p:spPr bwMode="auto">
                  <a:xfrm>
                    <a:off x="9922479" y="2897633"/>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&amp; Triggers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217" name="Graphic 216">
                    <a:extLst>
                      <a:ext uri="{FF2B5EF4-FFF2-40B4-BE49-F238E27FC236}">
                        <a16:creationId xmlns:a16="http://schemas.microsoft.com/office/drawing/2014/main" id="{CC95A19D-1708-4E17-828F-7A7B88D287D8}"/>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rcRect/>
                  <a:stretch/>
                </p:blipFill>
                <p:spPr>
                  <a:xfrm>
                    <a:off x="9986967" y="3030645"/>
                    <a:ext cx="479990" cy="383486"/>
                  </a:xfrm>
                  <a:prstGeom prst="rect">
                    <a:avLst/>
                  </a:prstGeom>
                </p:spPr>
              </p:pic>
            </p:grpSp>
            <p:grpSp>
              <p:nvGrpSpPr>
                <p:cNvPr id="202" name="Group 201">
                  <a:extLst>
                    <a:ext uri="{FF2B5EF4-FFF2-40B4-BE49-F238E27FC236}">
                      <a16:creationId xmlns:a16="http://schemas.microsoft.com/office/drawing/2014/main" id="{75E451CF-1AE1-4639-9F5B-CC531C492EAD}"/>
                    </a:ext>
                  </a:extLst>
                </p:cNvPr>
                <p:cNvGrpSpPr/>
                <p:nvPr/>
              </p:nvGrpSpPr>
              <p:grpSpPr>
                <a:xfrm>
                  <a:off x="10205129" y="5632129"/>
                  <a:ext cx="1718385" cy="639938"/>
                  <a:chOff x="9924113" y="5303560"/>
                  <a:chExt cx="1718385" cy="639938"/>
                </a:xfrm>
              </p:grpSpPr>
              <p:sp>
                <p:nvSpPr>
                  <p:cNvPr id="205" name="Rounded Rectangle 5">
                    <a:extLst>
                      <a:ext uri="{FF2B5EF4-FFF2-40B4-BE49-F238E27FC236}">
                        <a16:creationId xmlns:a16="http://schemas.microsoft.com/office/drawing/2014/main" id="{AEFC6FD6-FA47-47BC-823A-36A23FC2EC32}"/>
                      </a:ext>
                    </a:extLst>
                  </p:cNvPr>
                  <p:cNvSpPr/>
                  <p:nvPr/>
                </p:nvSpPr>
                <p:spPr bwMode="auto">
                  <a:xfrm>
                    <a:off x="9924113" y="5303560"/>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Observability</a:t>
                    </a:r>
                  </a:p>
                </p:txBody>
              </p:sp>
              <p:pic>
                <p:nvPicPr>
                  <p:cNvPr id="209" name="Graphic 208">
                    <a:extLst>
                      <a:ext uri="{FF2B5EF4-FFF2-40B4-BE49-F238E27FC236}">
                        <a16:creationId xmlns:a16="http://schemas.microsoft.com/office/drawing/2014/main" id="{595AEF8A-2D30-40EF-8A1A-0AFCBE737AC3}"/>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rcRect/>
                  <a:stretch/>
                </p:blipFill>
                <p:spPr>
                  <a:xfrm>
                    <a:off x="10008418" y="5403615"/>
                    <a:ext cx="486655" cy="416934"/>
                  </a:xfrm>
                  <a:prstGeom prst="rect">
                    <a:avLst/>
                  </a:prstGeom>
                </p:spPr>
              </p:pic>
            </p:grpSp>
            <p:sp>
              <p:nvSpPr>
                <p:cNvPr id="203" name="TextBox 202">
                  <a:extLst>
                    <a:ext uri="{FF2B5EF4-FFF2-40B4-BE49-F238E27FC236}">
                      <a16:creationId xmlns:a16="http://schemas.microsoft.com/office/drawing/2014/main" id="{D3D6D79D-85B3-4E89-964F-5B936577B493}"/>
                    </a:ext>
                  </a:extLst>
                </p:cNvPr>
                <p:cNvSpPr txBox="1"/>
                <p:nvPr/>
              </p:nvSpPr>
              <p:spPr>
                <a:xfrm>
                  <a:off x="9785226" y="1290559"/>
                  <a:ext cx="2123979" cy="307777"/>
                </a:xfrm>
                <a:prstGeom prst="rect">
                  <a:avLst/>
                </a:prstGeom>
                <a:noFill/>
              </p:spPr>
              <p:txBody>
                <a:bodyPr wrap="none" lIns="0" tIns="0" rIns="0" bIns="0" rtlCol="0">
                  <a:spAutoFit/>
                </a:bodyPr>
                <a:lstStyle/>
                <a:p>
                  <a:pPr algn="ctr"/>
                  <a:r>
                    <a:rPr lang="en-US" sz="2000" dirty="0">
                      <a:solidFill>
                        <a:srgbClr val="202192"/>
                      </a:solidFill>
                      <a:latin typeface="+mj-lt"/>
                    </a:rPr>
                    <a:t>Dapr Components</a:t>
                  </a:r>
                </a:p>
              </p:txBody>
            </p:sp>
          </p:grpSp>
          <p:sp>
            <p:nvSpPr>
              <p:cNvPr id="197" name="Rounded Rectangle 5">
                <a:extLst>
                  <a:ext uri="{FF2B5EF4-FFF2-40B4-BE49-F238E27FC236}">
                    <a16:creationId xmlns:a16="http://schemas.microsoft.com/office/drawing/2014/main" id="{714C6581-CF5D-4FDD-962B-47A2E68245E0}"/>
                  </a:ext>
                </a:extLst>
              </p:cNvPr>
              <p:cNvSpPr/>
              <p:nvPr/>
            </p:nvSpPr>
            <p:spPr bwMode="auto">
              <a:xfrm>
                <a:off x="10229922" y="6002274"/>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Configuration</a:t>
                </a:r>
              </a:p>
            </p:txBody>
          </p:sp>
        </p:grpSp>
        <p:grpSp>
          <p:nvGrpSpPr>
            <p:cNvPr id="231" name="Group 230">
              <a:extLst>
                <a:ext uri="{FF2B5EF4-FFF2-40B4-BE49-F238E27FC236}">
                  <a16:creationId xmlns:a16="http://schemas.microsoft.com/office/drawing/2014/main" id="{68A24B69-5B1A-43F6-B557-AD26468A5035}"/>
                </a:ext>
              </a:extLst>
            </p:cNvPr>
            <p:cNvGrpSpPr/>
            <p:nvPr/>
          </p:nvGrpSpPr>
          <p:grpSpPr>
            <a:xfrm>
              <a:off x="10427490" y="5845607"/>
              <a:ext cx="314386" cy="283042"/>
              <a:chOff x="10615894" y="4992231"/>
              <a:chExt cx="269485" cy="266405"/>
            </a:xfrm>
          </p:grpSpPr>
          <p:sp>
            <p:nvSpPr>
              <p:cNvPr id="236" name="Freeform: Shape 235">
                <a:extLst>
                  <a:ext uri="{FF2B5EF4-FFF2-40B4-BE49-F238E27FC236}">
                    <a16:creationId xmlns:a16="http://schemas.microsoft.com/office/drawing/2014/main" id="{59297DF3-B2A9-4674-A1D7-AF48EE7D40FE}"/>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202192"/>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554EFD8E-0C0A-47F1-A104-0B25FB2C84BA}"/>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202192"/>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7BAB3D55-0ABE-46A4-8E28-AA9898D7A9FF}"/>
                  </a:ext>
                </a:extLst>
              </p:cNvPr>
              <p:cNvSpPr/>
              <p:nvPr/>
            </p:nvSpPr>
            <p:spPr>
              <a:xfrm>
                <a:off x="10801253" y="4992231"/>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202192"/>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1E96D2E4-23B5-4F41-872B-D8F3B3031F7D}"/>
                  </a:ext>
                </a:extLst>
              </p:cNvPr>
              <p:cNvSpPr/>
              <p:nvPr/>
            </p:nvSpPr>
            <p:spPr>
              <a:xfrm>
                <a:off x="10615894" y="4992235"/>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pic>
        <p:nvPicPr>
          <p:cNvPr id="42" name="Picture 2">
            <a:extLst>
              <a:ext uri="{FF2B5EF4-FFF2-40B4-BE49-F238E27FC236}">
                <a16:creationId xmlns:a16="http://schemas.microsoft.com/office/drawing/2014/main" id="{99D769C1-CEC4-4DE6-AB6C-CE8BDBEDF41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490835" y="3198714"/>
            <a:ext cx="187890" cy="187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25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500"/>
                                        <p:tgtEl>
                                          <p:spTgt spid="293"/>
                                        </p:tgtEl>
                                      </p:cBhvr>
                                    </p:animEffect>
                                  </p:childTnLst>
                                </p:cTn>
                              </p:par>
                              <p:par>
                                <p:cTn id="8" presetID="42" presetClass="path" presetSubtype="0" decel="100000" fill="hold" nodeType="withEffect">
                                  <p:stCondLst>
                                    <p:cond delay="0"/>
                                  </p:stCondLst>
                                  <p:childTnLst>
                                    <p:animMotion origin="layout" path="M 1.04167E-6 -3.7037E-6 L 1.04167E-6 0.03774 " pathEditMode="relative" rAng="0" ptsTypes="AA">
                                      <p:cBhvr>
                                        <p:cTn id="9" dur="750" spd="-100000" fill="hold"/>
                                        <p:tgtEl>
                                          <p:spTgt spid="293"/>
                                        </p:tgtEl>
                                        <p:attrNameLst>
                                          <p:attrName>ppt_x</p:attrName>
                                          <p:attrName>ppt_y</p:attrName>
                                        </p:attrNameLst>
                                      </p:cBhvr>
                                      <p:rCtr x="0" y="1875"/>
                                    </p:animMotion>
                                  </p:childTnLst>
                                </p:cTn>
                              </p:par>
                            </p:childTnLst>
                          </p:cTn>
                        </p:par>
                        <p:par>
                          <p:cTn id="10" fill="hold">
                            <p:stCondLst>
                              <p:cond delay="750"/>
                            </p:stCondLst>
                            <p:childTnLst>
                              <p:par>
                                <p:cTn id="11" presetID="53" presetClass="entr" presetSubtype="16" fill="hold" nodeType="afterEffect">
                                  <p:stCondLst>
                                    <p:cond delay="0"/>
                                  </p:stCondLst>
                                  <p:childTnLst>
                                    <p:set>
                                      <p:cBhvr>
                                        <p:cTn id="12" dur="1" fill="hold">
                                          <p:stCondLst>
                                            <p:cond delay="0"/>
                                          </p:stCondLst>
                                        </p:cTn>
                                        <p:tgtEl>
                                          <p:spTgt spid="294"/>
                                        </p:tgtEl>
                                        <p:attrNameLst>
                                          <p:attrName>style.visibility</p:attrName>
                                        </p:attrNameLst>
                                      </p:cBhvr>
                                      <p:to>
                                        <p:strVal val="visible"/>
                                      </p:to>
                                    </p:set>
                                    <p:anim calcmode="lin" valueType="num">
                                      <p:cBhvr>
                                        <p:cTn id="13" dur="500" fill="hold"/>
                                        <p:tgtEl>
                                          <p:spTgt spid="294"/>
                                        </p:tgtEl>
                                        <p:attrNameLst>
                                          <p:attrName>ppt_w</p:attrName>
                                        </p:attrNameLst>
                                      </p:cBhvr>
                                      <p:tavLst>
                                        <p:tav tm="0">
                                          <p:val>
                                            <p:fltVal val="0"/>
                                          </p:val>
                                        </p:tav>
                                        <p:tav tm="100000">
                                          <p:val>
                                            <p:strVal val="#ppt_w"/>
                                          </p:val>
                                        </p:tav>
                                      </p:tavLst>
                                    </p:anim>
                                    <p:anim calcmode="lin" valueType="num">
                                      <p:cBhvr>
                                        <p:cTn id="14" dur="500" fill="hold"/>
                                        <p:tgtEl>
                                          <p:spTgt spid="294"/>
                                        </p:tgtEl>
                                        <p:attrNameLst>
                                          <p:attrName>ppt_h</p:attrName>
                                        </p:attrNameLst>
                                      </p:cBhvr>
                                      <p:tavLst>
                                        <p:tav tm="0">
                                          <p:val>
                                            <p:fltVal val="0"/>
                                          </p:val>
                                        </p:tav>
                                        <p:tav tm="100000">
                                          <p:val>
                                            <p:strVal val="#ppt_h"/>
                                          </p:val>
                                        </p:tav>
                                      </p:tavLst>
                                    </p:anim>
                                    <p:animEffect transition="in" filter="fade">
                                      <p:cBhvr>
                                        <p:cTn id="15" dur="500"/>
                                        <p:tgtEl>
                                          <p:spTgt spid="294"/>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254"/>
                                        </p:tgtEl>
                                        <p:attrNameLst>
                                          <p:attrName>style.visibility</p:attrName>
                                        </p:attrNameLst>
                                      </p:cBhvr>
                                      <p:to>
                                        <p:strVal val="visible"/>
                                      </p:to>
                                    </p:set>
                                    <p:anim calcmode="lin" valueType="num">
                                      <p:cBhvr>
                                        <p:cTn id="20" dur="500" fill="hold"/>
                                        <p:tgtEl>
                                          <p:spTgt spid="254"/>
                                        </p:tgtEl>
                                        <p:attrNameLst>
                                          <p:attrName>ppt_w</p:attrName>
                                        </p:attrNameLst>
                                      </p:cBhvr>
                                      <p:tavLst>
                                        <p:tav tm="0">
                                          <p:val>
                                            <p:fltVal val="0"/>
                                          </p:val>
                                        </p:tav>
                                        <p:tav tm="100000">
                                          <p:val>
                                            <p:strVal val="#ppt_w"/>
                                          </p:val>
                                        </p:tav>
                                      </p:tavLst>
                                    </p:anim>
                                    <p:anim calcmode="lin" valueType="num">
                                      <p:cBhvr>
                                        <p:cTn id="21" dur="500" fill="hold"/>
                                        <p:tgtEl>
                                          <p:spTgt spid="254"/>
                                        </p:tgtEl>
                                        <p:attrNameLst>
                                          <p:attrName>ppt_h</p:attrName>
                                        </p:attrNameLst>
                                      </p:cBhvr>
                                      <p:tavLst>
                                        <p:tav tm="0">
                                          <p:val>
                                            <p:fltVal val="0"/>
                                          </p:val>
                                        </p:tav>
                                        <p:tav tm="100000">
                                          <p:val>
                                            <p:strVal val="#ppt_h"/>
                                          </p:val>
                                        </p:tav>
                                      </p:tavLst>
                                    </p:anim>
                                    <p:animEffect transition="in" filter="fade">
                                      <p:cBhvr>
                                        <p:cTn id="22" dur="500"/>
                                        <p:tgtEl>
                                          <p:spTgt spid="254"/>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252"/>
                                        </p:tgtEl>
                                        <p:attrNameLst>
                                          <p:attrName>style.visibility</p:attrName>
                                        </p:attrNameLst>
                                      </p:cBhvr>
                                      <p:to>
                                        <p:strVal val="visible"/>
                                      </p:to>
                                    </p:set>
                                    <p:animEffect transition="in" filter="wipe(up)">
                                      <p:cBhvr>
                                        <p:cTn id="26" dur="500"/>
                                        <p:tgtEl>
                                          <p:spTgt spid="252"/>
                                        </p:tgtEl>
                                      </p:cBhvr>
                                    </p:animEffect>
                                  </p:childTnLst>
                                </p:cTn>
                              </p:par>
                            </p:childTnLst>
                          </p:cTn>
                        </p:par>
                        <p:par>
                          <p:cTn id="27" fill="hold">
                            <p:stCondLst>
                              <p:cond delay="1000"/>
                            </p:stCondLst>
                            <p:childTnLst>
                              <p:par>
                                <p:cTn id="28" presetID="53" presetClass="entr" presetSubtype="16"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par>
                                <p:cTn id="33" presetID="53" presetClass="entr" presetSubtype="16" fill="hold" nodeType="withEffect">
                                  <p:stCondLst>
                                    <p:cond delay="0"/>
                                  </p:stCondLst>
                                  <p:childTnLst>
                                    <p:set>
                                      <p:cBhvr>
                                        <p:cTn id="34" dur="1" fill="hold">
                                          <p:stCondLst>
                                            <p:cond delay="0"/>
                                          </p:stCondLst>
                                        </p:cTn>
                                        <p:tgtEl>
                                          <p:spTgt spid="97"/>
                                        </p:tgtEl>
                                        <p:attrNameLst>
                                          <p:attrName>style.visibility</p:attrName>
                                        </p:attrNameLst>
                                      </p:cBhvr>
                                      <p:to>
                                        <p:strVal val="visible"/>
                                      </p:to>
                                    </p:set>
                                    <p:anim calcmode="lin" valueType="num">
                                      <p:cBhvr>
                                        <p:cTn id="35" dur="500" fill="hold"/>
                                        <p:tgtEl>
                                          <p:spTgt spid="97"/>
                                        </p:tgtEl>
                                        <p:attrNameLst>
                                          <p:attrName>ppt_w</p:attrName>
                                        </p:attrNameLst>
                                      </p:cBhvr>
                                      <p:tavLst>
                                        <p:tav tm="0">
                                          <p:val>
                                            <p:fltVal val="0"/>
                                          </p:val>
                                        </p:tav>
                                        <p:tav tm="100000">
                                          <p:val>
                                            <p:strVal val="#ppt_w"/>
                                          </p:val>
                                        </p:tav>
                                      </p:tavLst>
                                    </p:anim>
                                    <p:anim calcmode="lin" valueType="num">
                                      <p:cBhvr>
                                        <p:cTn id="36" dur="500" fill="hold"/>
                                        <p:tgtEl>
                                          <p:spTgt spid="97"/>
                                        </p:tgtEl>
                                        <p:attrNameLst>
                                          <p:attrName>ppt_h</p:attrName>
                                        </p:attrNameLst>
                                      </p:cBhvr>
                                      <p:tavLst>
                                        <p:tav tm="0">
                                          <p:val>
                                            <p:fltVal val="0"/>
                                          </p:val>
                                        </p:tav>
                                        <p:tav tm="100000">
                                          <p:val>
                                            <p:strVal val="#ppt_h"/>
                                          </p:val>
                                        </p:tav>
                                      </p:tavLst>
                                    </p:anim>
                                    <p:animEffect transition="in" filter="fade">
                                      <p:cBhvr>
                                        <p:cTn id="37" dur="500"/>
                                        <p:tgtEl>
                                          <p:spTgt spid="97"/>
                                        </p:tgtEl>
                                      </p:cBhvr>
                                    </p:animEffect>
                                  </p:childTnLst>
                                </p:cTn>
                              </p:par>
                              <p:par>
                                <p:cTn id="38" presetID="53" presetClass="entr" presetSubtype="16" fill="hold" nodeType="withEffect">
                                  <p:stCondLst>
                                    <p:cond delay="0"/>
                                  </p:stCondLst>
                                  <p:childTnLst>
                                    <p:set>
                                      <p:cBhvr>
                                        <p:cTn id="39" dur="1" fill="hold">
                                          <p:stCondLst>
                                            <p:cond delay="0"/>
                                          </p:stCondLst>
                                        </p:cTn>
                                        <p:tgtEl>
                                          <p:spTgt spid="232"/>
                                        </p:tgtEl>
                                        <p:attrNameLst>
                                          <p:attrName>style.visibility</p:attrName>
                                        </p:attrNameLst>
                                      </p:cBhvr>
                                      <p:to>
                                        <p:strVal val="visible"/>
                                      </p:to>
                                    </p:set>
                                    <p:anim calcmode="lin" valueType="num">
                                      <p:cBhvr>
                                        <p:cTn id="40" dur="500" fill="hold"/>
                                        <p:tgtEl>
                                          <p:spTgt spid="232"/>
                                        </p:tgtEl>
                                        <p:attrNameLst>
                                          <p:attrName>ppt_w</p:attrName>
                                        </p:attrNameLst>
                                      </p:cBhvr>
                                      <p:tavLst>
                                        <p:tav tm="0">
                                          <p:val>
                                            <p:fltVal val="0"/>
                                          </p:val>
                                        </p:tav>
                                        <p:tav tm="100000">
                                          <p:val>
                                            <p:strVal val="#ppt_w"/>
                                          </p:val>
                                        </p:tav>
                                      </p:tavLst>
                                    </p:anim>
                                    <p:anim calcmode="lin" valueType="num">
                                      <p:cBhvr>
                                        <p:cTn id="41" dur="500" fill="hold"/>
                                        <p:tgtEl>
                                          <p:spTgt spid="232"/>
                                        </p:tgtEl>
                                        <p:attrNameLst>
                                          <p:attrName>ppt_h</p:attrName>
                                        </p:attrNameLst>
                                      </p:cBhvr>
                                      <p:tavLst>
                                        <p:tav tm="0">
                                          <p:val>
                                            <p:fltVal val="0"/>
                                          </p:val>
                                        </p:tav>
                                        <p:tav tm="100000">
                                          <p:val>
                                            <p:strVal val="#ppt_h"/>
                                          </p:val>
                                        </p:tav>
                                      </p:tavLst>
                                    </p:anim>
                                    <p:animEffect transition="in" filter="fade">
                                      <p:cBhvr>
                                        <p:cTn id="42" dur="500"/>
                                        <p:tgtEl>
                                          <p:spTgt spid="232"/>
                                        </p:tgtEl>
                                      </p:cBhvr>
                                    </p:animEffect>
                                  </p:childTnLst>
                                </p:cTn>
                              </p:par>
                              <p:par>
                                <p:cTn id="43" presetID="53" presetClass="entr" presetSubtype="16" fill="hold" nodeType="withEffect">
                                  <p:stCondLst>
                                    <p:cond delay="0"/>
                                  </p:stCondLst>
                                  <p:childTnLst>
                                    <p:set>
                                      <p:cBhvr>
                                        <p:cTn id="44" dur="1" fill="hold">
                                          <p:stCondLst>
                                            <p:cond delay="0"/>
                                          </p:stCondLst>
                                        </p:cTn>
                                        <p:tgtEl>
                                          <p:spTgt spid="233"/>
                                        </p:tgtEl>
                                        <p:attrNameLst>
                                          <p:attrName>style.visibility</p:attrName>
                                        </p:attrNameLst>
                                      </p:cBhvr>
                                      <p:to>
                                        <p:strVal val="visible"/>
                                      </p:to>
                                    </p:set>
                                    <p:anim calcmode="lin" valueType="num">
                                      <p:cBhvr>
                                        <p:cTn id="45" dur="500" fill="hold"/>
                                        <p:tgtEl>
                                          <p:spTgt spid="233"/>
                                        </p:tgtEl>
                                        <p:attrNameLst>
                                          <p:attrName>ppt_w</p:attrName>
                                        </p:attrNameLst>
                                      </p:cBhvr>
                                      <p:tavLst>
                                        <p:tav tm="0">
                                          <p:val>
                                            <p:fltVal val="0"/>
                                          </p:val>
                                        </p:tav>
                                        <p:tav tm="100000">
                                          <p:val>
                                            <p:strVal val="#ppt_w"/>
                                          </p:val>
                                        </p:tav>
                                      </p:tavLst>
                                    </p:anim>
                                    <p:anim calcmode="lin" valueType="num">
                                      <p:cBhvr>
                                        <p:cTn id="46" dur="500" fill="hold"/>
                                        <p:tgtEl>
                                          <p:spTgt spid="233"/>
                                        </p:tgtEl>
                                        <p:attrNameLst>
                                          <p:attrName>ppt_h</p:attrName>
                                        </p:attrNameLst>
                                      </p:cBhvr>
                                      <p:tavLst>
                                        <p:tav tm="0">
                                          <p:val>
                                            <p:fltVal val="0"/>
                                          </p:val>
                                        </p:tav>
                                        <p:tav tm="100000">
                                          <p:val>
                                            <p:strVal val="#ppt_h"/>
                                          </p:val>
                                        </p:tav>
                                      </p:tavLst>
                                    </p:anim>
                                    <p:animEffect transition="in" filter="fade">
                                      <p:cBhvr>
                                        <p:cTn id="47" dur="500"/>
                                        <p:tgtEl>
                                          <p:spTgt spid="233"/>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42"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arn(outHorizontal)">
                                      <p:cBhvr>
                                        <p:cTn id="52" dur="500"/>
                                        <p:tgtEl>
                                          <p:spTgt spid="16"/>
                                        </p:tgtEl>
                                      </p:cBhvr>
                                    </p:animEffect>
                                  </p:childTnLst>
                                </p:cTn>
                              </p:par>
                              <p:par>
                                <p:cTn id="53" presetID="16" presetClass="entr" presetSubtype="42" fill="hold" nodeType="withEffect">
                                  <p:stCondLst>
                                    <p:cond delay="0"/>
                                  </p:stCondLst>
                                  <p:childTnLst>
                                    <p:set>
                                      <p:cBhvr>
                                        <p:cTn id="54" dur="1" fill="hold">
                                          <p:stCondLst>
                                            <p:cond delay="0"/>
                                          </p:stCondLst>
                                        </p:cTn>
                                        <p:tgtEl>
                                          <p:spTgt spid="1027"/>
                                        </p:tgtEl>
                                        <p:attrNameLst>
                                          <p:attrName>style.visibility</p:attrName>
                                        </p:attrNameLst>
                                      </p:cBhvr>
                                      <p:to>
                                        <p:strVal val="visible"/>
                                      </p:to>
                                    </p:set>
                                    <p:animEffect transition="in" filter="barn(outHorizontal)">
                                      <p:cBhvr>
                                        <p:cTn id="55" dur="500"/>
                                        <p:tgtEl>
                                          <p:spTgt spid="1027"/>
                                        </p:tgtEl>
                                      </p:cBhvr>
                                    </p:animEffect>
                                  </p:childTnLst>
                                </p:cTn>
                              </p:par>
                              <p:par>
                                <p:cTn id="56" presetID="16" presetClass="entr" presetSubtype="42" fill="hold" nodeType="withEffect">
                                  <p:stCondLst>
                                    <p:cond delay="0"/>
                                  </p:stCondLst>
                                  <p:childTnLst>
                                    <p:set>
                                      <p:cBhvr>
                                        <p:cTn id="57" dur="1" fill="hold">
                                          <p:stCondLst>
                                            <p:cond delay="0"/>
                                          </p:stCondLst>
                                        </p:cTn>
                                        <p:tgtEl>
                                          <p:spTgt spid="1033"/>
                                        </p:tgtEl>
                                        <p:attrNameLst>
                                          <p:attrName>style.visibility</p:attrName>
                                        </p:attrNameLst>
                                      </p:cBhvr>
                                      <p:to>
                                        <p:strVal val="visible"/>
                                      </p:to>
                                    </p:set>
                                    <p:animEffect transition="in" filter="barn(outHorizontal)">
                                      <p:cBhvr>
                                        <p:cTn id="58" dur="500"/>
                                        <p:tgtEl>
                                          <p:spTgt spid="1033"/>
                                        </p:tgtEl>
                                      </p:cBhvr>
                                    </p:animEffect>
                                  </p:childTnLst>
                                </p:cTn>
                              </p:par>
                              <p:par>
                                <p:cTn id="59" presetID="16" presetClass="entr" presetSubtype="42" fill="hold" nodeType="withEffect">
                                  <p:stCondLst>
                                    <p:cond delay="0"/>
                                  </p:stCondLst>
                                  <p:childTnLst>
                                    <p:set>
                                      <p:cBhvr>
                                        <p:cTn id="60" dur="1" fill="hold">
                                          <p:stCondLst>
                                            <p:cond delay="0"/>
                                          </p:stCondLst>
                                        </p:cTn>
                                        <p:tgtEl>
                                          <p:spTgt spid="1030"/>
                                        </p:tgtEl>
                                        <p:attrNameLst>
                                          <p:attrName>style.visibility</p:attrName>
                                        </p:attrNameLst>
                                      </p:cBhvr>
                                      <p:to>
                                        <p:strVal val="visible"/>
                                      </p:to>
                                    </p:set>
                                    <p:animEffect transition="in" filter="barn(outHorizontal)">
                                      <p:cBhvr>
                                        <p:cTn id="61" dur="500"/>
                                        <p:tgtEl>
                                          <p:spTgt spid="1030"/>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23"/>
                                        </p:tgtEl>
                                        <p:attrNameLst>
                                          <p:attrName>style.visibility</p:attrName>
                                        </p:attrNameLst>
                                      </p:cBhvr>
                                      <p:to>
                                        <p:strVal val="visible"/>
                                      </p:to>
                                    </p:set>
                                    <p:animEffect transition="in" filter="fade">
                                      <p:cBhvr>
                                        <p:cTn id="64" dur="500"/>
                                        <p:tgtEl>
                                          <p:spTgt spid="323"/>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1"/>
                                        </p:tgtEl>
                                        <p:attrNameLst>
                                          <p:attrName>style.visibility</p:attrName>
                                        </p:attrNameLst>
                                      </p:cBhvr>
                                      <p:to>
                                        <p:strVal val="visible"/>
                                      </p:to>
                                    </p:set>
                                    <p:animEffect transition="in" filter="fade">
                                      <p:cBhvr>
                                        <p:cTn id="67" dur="500"/>
                                        <p:tgtEl>
                                          <p:spTgt spid="321"/>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22"/>
                                        </p:tgtEl>
                                        <p:attrNameLst>
                                          <p:attrName>style.visibility</p:attrName>
                                        </p:attrNameLst>
                                      </p:cBhvr>
                                      <p:to>
                                        <p:strVal val="visible"/>
                                      </p:to>
                                    </p:set>
                                    <p:animEffect transition="in" filter="fade">
                                      <p:cBhvr>
                                        <p:cTn id="70" dur="500"/>
                                        <p:tgtEl>
                                          <p:spTgt spid="322"/>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324"/>
                                        </p:tgtEl>
                                        <p:attrNameLst>
                                          <p:attrName>style.visibility</p:attrName>
                                        </p:attrNameLst>
                                      </p:cBhvr>
                                      <p:to>
                                        <p:strVal val="visible"/>
                                      </p:to>
                                    </p:set>
                                    <p:animEffect transition="in" filter="fade">
                                      <p:cBhvr>
                                        <p:cTn id="73" dur="500"/>
                                        <p:tgtEl>
                                          <p:spTgt spid="324"/>
                                        </p:tgtEl>
                                      </p:cBhvr>
                                    </p:animEffect>
                                  </p:childTnLst>
                                </p:cTn>
                              </p:par>
                              <p:par>
                                <p:cTn id="74" presetID="53" presetClass="entr" presetSubtype="16" fill="hold" nodeType="withEffect">
                                  <p:stCondLst>
                                    <p:cond delay="250"/>
                                  </p:stCondLst>
                                  <p:childTnLst>
                                    <p:set>
                                      <p:cBhvr>
                                        <p:cTn id="75" dur="1" fill="hold">
                                          <p:stCondLst>
                                            <p:cond delay="0"/>
                                          </p:stCondLst>
                                        </p:cTn>
                                        <p:tgtEl>
                                          <p:spTgt spid="31"/>
                                        </p:tgtEl>
                                        <p:attrNameLst>
                                          <p:attrName>style.visibility</p:attrName>
                                        </p:attrNameLst>
                                      </p:cBhvr>
                                      <p:to>
                                        <p:strVal val="visible"/>
                                      </p:to>
                                    </p:set>
                                    <p:anim calcmode="lin" valueType="num">
                                      <p:cBhvr>
                                        <p:cTn id="76" dur="500" fill="hold"/>
                                        <p:tgtEl>
                                          <p:spTgt spid="31"/>
                                        </p:tgtEl>
                                        <p:attrNameLst>
                                          <p:attrName>ppt_w</p:attrName>
                                        </p:attrNameLst>
                                      </p:cBhvr>
                                      <p:tavLst>
                                        <p:tav tm="0">
                                          <p:val>
                                            <p:fltVal val="0"/>
                                          </p:val>
                                        </p:tav>
                                        <p:tav tm="100000">
                                          <p:val>
                                            <p:strVal val="#ppt_w"/>
                                          </p:val>
                                        </p:tav>
                                      </p:tavLst>
                                    </p:anim>
                                    <p:anim calcmode="lin" valueType="num">
                                      <p:cBhvr>
                                        <p:cTn id="77" dur="500" fill="hold"/>
                                        <p:tgtEl>
                                          <p:spTgt spid="31"/>
                                        </p:tgtEl>
                                        <p:attrNameLst>
                                          <p:attrName>ppt_h</p:attrName>
                                        </p:attrNameLst>
                                      </p:cBhvr>
                                      <p:tavLst>
                                        <p:tav tm="0">
                                          <p:val>
                                            <p:fltVal val="0"/>
                                          </p:val>
                                        </p:tav>
                                        <p:tav tm="100000">
                                          <p:val>
                                            <p:strVal val="#ppt_h"/>
                                          </p:val>
                                        </p:tav>
                                      </p:tavLst>
                                    </p:anim>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225"/>
                                        </p:tgtEl>
                                        <p:attrNameLst>
                                          <p:attrName>style.visibility</p:attrName>
                                        </p:attrNameLst>
                                      </p:cBhvr>
                                      <p:to>
                                        <p:strVal val="visible"/>
                                      </p:to>
                                    </p:set>
                                    <p:anim calcmode="lin" valueType="num">
                                      <p:cBhvr>
                                        <p:cTn id="83" dur="500" fill="hold"/>
                                        <p:tgtEl>
                                          <p:spTgt spid="225"/>
                                        </p:tgtEl>
                                        <p:attrNameLst>
                                          <p:attrName>ppt_w</p:attrName>
                                        </p:attrNameLst>
                                      </p:cBhvr>
                                      <p:tavLst>
                                        <p:tav tm="0">
                                          <p:val>
                                            <p:fltVal val="0"/>
                                          </p:val>
                                        </p:tav>
                                        <p:tav tm="100000">
                                          <p:val>
                                            <p:strVal val="#ppt_w"/>
                                          </p:val>
                                        </p:tav>
                                      </p:tavLst>
                                    </p:anim>
                                    <p:anim calcmode="lin" valueType="num">
                                      <p:cBhvr>
                                        <p:cTn id="84" dur="500" fill="hold"/>
                                        <p:tgtEl>
                                          <p:spTgt spid="225"/>
                                        </p:tgtEl>
                                        <p:attrNameLst>
                                          <p:attrName>ppt_h</p:attrName>
                                        </p:attrNameLst>
                                      </p:cBhvr>
                                      <p:tavLst>
                                        <p:tav tm="0">
                                          <p:val>
                                            <p:fltVal val="0"/>
                                          </p:val>
                                        </p:tav>
                                        <p:tav tm="100000">
                                          <p:val>
                                            <p:strVal val="#ppt_h"/>
                                          </p:val>
                                        </p:tav>
                                      </p:tavLst>
                                    </p:anim>
                                    <p:animEffect transition="in" filter="fade">
                                      <p:cBhvr>
                                        <p:cTn id="85" dur="500"/>
                                        <p:tgtEl>
                                          <p:spTgt spid="22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25"/>
                                        </p:tgtEl>
                                        <p:attrNameLst>
                                          <p:attrName>style.visibility</p:attrName>
                                        </p:attrNameLst>
                                      </p:cBhvr>
                                      <p:to>
                                        <p:strVal val="visible"/>
                                      </p:to>
                                    </p:set>
                                    <p:animEffect transition="in" filter="fade">
                                      <p:cBhvr>
                                        <p:cTn id="88" dur="500"/>
                                        <p:tgtEl>
                                          <p:spTgt spid="325"/>
                                        </p:tgtEl>
                                      </p:cBhvr>
                                    </p:animEffect>
                                  </p:childTnLst>
                                </p:cTn>
                              </p:par>
                              <p:par>
                                <p:cTn id="89" presetID="10" presetClass="entr" presetSubtype="0" fill="hold" nodeType="withEffect">
                                  <p:stCondLst>
                                    <p:cond delay="0"/>
                                  </p:stCondLst>
                                  <p:childTnLst>
                                    <p:set>
                                      <p:cBhvr>
                                        <p:cTn id="90" dur="1" fill="hold">
                                          <p:stCondLst>
                                            <p:cond delay="0"/>
                                          </p:stCondLst>
                                        </p:cTn>
                                        <p:tgtEl>
                                          <p:spTgt spid="226"/>
                                        </p:tgtEl>
                                        <p:attrNameLst>
                                          <p:attrName>style.visibility</p:attrName>
                                        </p:attrNameLst>
                                      </p:cBhvr>
                                      <p:to>
                                        <p:strVal val="visible"/>
                                      </p:to>
                                    </p:set>
                                    <p:animEffect transition="in" filter="fade">
                                      <p:cBhvr>
                                        <p:cTn id="91" dur="500"/>
                                        <p:tgtEl>
                                          <p:spTgt spid="22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40"/>
                                        </p:tgtEl>
                                        <p:attrNameLst>
                                          <p:attrName>style.visibility</p:attrName>
                                        </p:attrNameLst>
                                      </p:cBhvr>
                                      <p:to>
                                        <p:strVal val="visible"/>
                                      </p:to>
                                    </p:set>
                                    <p:animEffect transition="in" filter="wipe(left)">
                                      <p:cBhvr>
                                        <p:cTn id="96" dur="500"/>
                                        <p:tgtEl>
                                          <p:spTgt spid="140"/>
                                        </p:tgtEl>
                                      </p:cBhvr>
                                    </p:animEffect>
                                  </p:childTnLst>
                                </p:cTn>
                              </p:par>
                              <p:par>
                                <p:cTn id="97" presetID="22" presetClass="entr" presetSubtype="8" fill="hold" nodeType="withEffect">
                                  <p:stCondLst>
                                    <p:cond delay="0"/>
                                  </p:stCondLst>
                                  <p:childTnLst>
                                    <p:set>
                                      <p:cBhvr>
                                        <p:cTn id="98" dur="1" fill="hold">
                                          <p:stCondLst>
                                            <p:cond delay="0"/>
                                          </p:stCondLst>
                                        </p:cTn>
                                        <p:tgtEl>
                                          <p:spTgt spid="1086"/>
                                        </p:tgtEl>
                                        <p:attrNameLst>
                                          <p:attrName>style.visibility</p:attrName>
                                        </p:attrNameLst>
                                      </p:cBhvr>
                                      <p:to>
                                        <p:strVal val="visible"/>
                                      </p:to>
                                    </p:set>
                                    <p:animEffect transition="in" filter="wipe(left)">
                                      <p:cBhvr>
                                        <p:cTn id="99" dur="500"/>
                                        <p:tgtEl>
                                          <p:spTgt spid="1086"/>
                                        </p:tgtEl>
                                      </p:cBhvr>
                                    </p:animEffect>
                                  </p:childTnLst>
                                </p:cTn>
                              </p:par>
                              <p:par>
                                <p:cTn id="100" presetID="10" presetClass="entr" presetSubtype="0" fill="hold" grpId="0" nodeType="withEffect">
                                  <p:stCondLst>
                                    <p:cond delay="250"/>
                                  </p:stCondLst>
                                  <p:childTnLst>
                                    <p:set>
                                      <p:cBhvr>
                                        <p:cTn id="101" dur="1" fill="hold">
                                          <p:stCondLst>
                                            <p:cond delay="0"/>
                                          </p:stCondLst>
                                        </p:cTn>
                                        <p:tgtEl>
                                          <p:spTgt spid="234"/>
                                        </p:tgtEl>
                                        <p:attrNameLst>
                                          <p:attrName>style.visibility</p:attrName>
                                        </p:attrNameLst>
                                      </p:cBhvr>
                                      <p:to>
                                        <p:strVal val="visible"/>
                                      </p:to>
                                    </p:set>
                                    <p:animEffect transition="in" filter="fade">
                                      <p:cBhvr>
                                        <p:cTn id="102"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321" grpId="0"/>
      <p:bldP spid="322" grpId="0"/>
      <p:bldP spid="323" grpId="0"/>
      <p:bldP spid="324" grpId="0"/>
      <p:bldP spid="3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A2D512-38A3-4220-8B84-064BE7CB7F37}"/>
              </a:ext>
            </a:extLst>
          </p:cNvPr>
          <p:cNvSpPr/>
          <p:nvPr/>
        </p:nvSpPr>
        <p:spPr bwMode="auto">
          <a:xfrm>
            <a:off x="1393455" y="109321"/>
            <a:ext cx="8641081" cy="5409807"/>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9238" name="Rounded Rectangle 5">
            <a:extLst>
              <a:ext uri="{FF2B5EF4-FFF2-40B4-BE49-F238E27FC236}">
                <a16:creationId xmlns:a16="http://schemas.microsoft.com/office/drawing/2014/main" id="{CEB3B572-E671-4E3E-B73E-1E312F7C036D}"/>
              </a:ext>
            </a:extLst>
          </p:cNvPr>
          <p:cNvSpPr/>
          <p:nvPr/>
        </p:nvSpPr>
        <p:spPr bwMode="auto">
          <a:xfrm>
            <a:off x="1961407" y="2273545"/>
            <a:ext cx="1737360" cy="2250830"/>
          </a:xfrm>
          <a:prstGeom prst="rect">
            <a:avLst/>
          </a:prstGeom>
          <a:solidFill>
            <a:schemeClr val="accent6">
              <a:lumMod val="20000"/>
              <a:lumOff val="80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6" name="Rounded Rectangle 5">
            <a:extLst>
              <a:ext uri="{FF2B5EF4-FFF2-40B4-BE49-F238E27FC236}">
                <a16:creationId xmlns:a16="http://schemas.microsoft.com/office/drawing/2014/main" id="{1BF61ECA-23CF-4F43-8C43-97B9608567F0}"/>
              </a:ext>
            </a:extLst>
          </p:cNvPr>
          <p:cNvSpPr/>
          <p:nvPr/>
        </p:nvSpPr>
        <p:spPr bwMode="auto">
          <a:xfrm>
            <a:off x="2087104" y="3611829"/>
            <a:ext cx="1559119" cy="620165"/>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Ingress</a:t>
            </a:r>
          </a:p>
        </p:txBody>
      </p:sp>
      <p:cxnSp>
        <p:nvCxnSpPr>
          <p:cNvPr id="7" name="Straight Arrow Connector 6">
            <a:extLst>
              <a:ext uri="{FF2B5EF4-FFF2-40B4-BE49-F238E27FC236}">
                <a16:creationId xmlns:a16="http://schemas.microsoft.com/office/drawing/2014/main" id="{83A2A806-FC8F-449E-9697-789098D10861}"/>
              </a:ext>
            </a:extLst>
          </p:cNvPr>
          <p:cNvCxnSpPr>
            <a:cxnSpLocks/>
          </p:cNvCxnSpPr>
          <p:nvPr/>
        </p:nvCxnSpPr>
        <p:spPr>
          <a:xfrm>
            <a:off x="2863533" y="1916830"/>
            <a:ext cx="2136167" cy="0"/>
          </a:xfrm>
          <a:prstGeom prst="straightConnector1">
            <a:avLst/>
          </a:prstGeom>
          <a:ln w="28575">
            <a:solidFill>
              <a:srgbClr val="20219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DDBF49D-9044-47E8-B0FD-2F162EE16093}"/>
              </a:ext>
            </a:extLst>
          </p:cNvPr>
          <p:cNvCxnSpPr>
            <a:cxnSpLocks/>
            <a:stCxn id="13" idx="3"/>
            <a:endCxn id="6" idx="1"/>
          </p:cNvCxnSpPr>
          <p:nvPr/>
        </p:nvCxnSpPr>
        <p:spPr>
          <a:xfrm flipV="1">
            <a:off x="965659" y="3921912"/>
            <a:ext cx="1121445" cy="4450"/>
          </a:xfrm>
          <a:prstGeom prst="straightConnector1">
            <a:avLst/>
          </a:prstGeom>
          <a:ln w="19050">
            <a:solidFill>
              <a:schemeClr val="accent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11" name="Rounded Rectangle 5">
            <a:extLst>
              <a:ext uri="{FF2B5EF4-FFF2-40B4-BE49-F238E27FC236}">
                <a16:creationId xmlns:a16="http://schemas.microsoft.com/office/drawing/2014/main" id="{9F8540A3-15C8-4B37-8A9B-592329BADAD5}"/>
              </a:ext>
            </a:extLst>
          </p:cNvPr>
          <p:cNvSpPr/>
          <p:nvPr/>
        </p:nvSpPr>
        <p:spPr bwMode="auto">
          <a:xfrm>
            <a:off x="4131012" y="2343979"/>
            <a:ext cx="1737360" cy="2180396"/>
          </a:xfrm>
          <a:prstGeom prst="rect">
            <a:avLst/>
          </a:prstGeom>
          <a:solidFill>
            <a:schemeClr val="accent6">
              <a:lumMod val="20000"/>
              <a:lumOff val="80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3" name="Picture 12">
            <a:extLst>
              <a:ext uri="{FF2B5EF4-FFF2-40B4-BE49-F238E27FC236}">
                <a16:creationId xmlns:a16="http://schemas.microsoft.com/office/drawing/2014/main" id="{820B12EA-E27D-4415-8E77-DCE120EC0930}"/>
              </a:ext>
            </a:extLst>
          </p:cNvPr>
          <p:cNvPicPr>
            <a:picLocks noChangeAspect="1"/>
          </p:cNvPicPr>
          <p:nvPr/>
        </p:nvPicPr>
        <p:blipFill>
          <a:blip r:embed="rId3"/>
          <a:stretch>
            <a:fillRect/>
          </a:stretch>
        </p:blipFill>
        <p:spPr>
          <a:xfrm>
            <a:off x="136984" y="3531074"/>
            <a:ext cx="828675" cy="790575"/>
          </a:xfrm>
          <a:prstGeom prst="rect">
            <a:avLst/>
          </a:prstGeom>
        </p:spPr>
      </p:pic>
      <p:pic>
        <p:nvPicPr>
          <p:cNvPr id="14" name="Picture 2" descr="Image result for nginx logo">
            <a:extLst>
              <a:ext uri="{FF2B5EF4-FFF2-40B4-BE49-F238E27FC236}">
                <a16:creationId xmlns:a16="http://schemas.microsoft.com/office/drawing/2014/main" id="{62CADDDD-E333-4181-94CD-D42F1DDFC1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6501" y="3699044"/>
            <a:ext cx="773626" cy="1659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Traefik">
            <a:extLst>
              <a:ext uri="{FF2B5EF4-FFF2-40B4-BE49-F238E27FC236}">
                <a16:creationId xmlns:a16="http://schemas.microsoft.com/office/drawing/2014/main" id="{B6DED463-F595-48E3-B9CF-6D075EB451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7437" y="3703308"/>
            <a:ext cx="311015" cy="40153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93C476D-F205-45FD-B8C0-434B39C86D8D}"/>
              </a:ext>
            </a:extLst>
          </p:cNvPr>
          <p:cNvPicPr>
            <a:picLocks noChangeAspect="1"/>
          </p:cNvPicPr>
          <p:nvPr/>
        </p:nvPicPr>
        <p:blipFill>
          <a:blip r:embed="rId6"/>
          <a:stretch>
            <a:fillRect/>
          </a:stretch>
        </p:blipFill>
        <p:spPr>
          <a:xfrm>
            <a:off x="2649701" y="3941669"/>
            <a:ext cx="970371" cy="253278"/>
          </a:xfrm>
          <a:prstGeom prst="rect">
            <a:avLst/>
          </a:prstGeom>
        </p:spPr>
      </p:pic>
      <p:cxnSp>
        <p:nvCxnSpPr>
          <p:cNvPr id="21" name="Straight Arrow Connector 20">
            <a:extLst>
              <a:ext uri="{FF2B5EF4-FFF2-40B4-BE49-F238E27FC236}">
                <a16:creationId xmlns:a16="http://schemas.microsoft.com/office/drawing/2014/main" id="{A19E6E56-E2D2-46D5-B390-F2190C65FFA7}"/>
              </a:ext>
            </a:extLst>
          </p:cNvPr>
          <p:cNvCxnSpPr>
            <a:cxnSpLocks/>
          </p:cNvCxnSpPr>
          <p:nvPr/>
        </p:nvCxnSpPr>
        <p:spPr>
          <a:xfrm flipV="1">
            <a:off x="4999700" y="1916830"/>
            <a:ext cx="0" cy="526974"/>
          </a:xfrm>
          <a:prstGeom prst="straightConnector1">
            <a:avLst/>
          </a:prstGeom>
          <a:ln w="28575">
            <a:solidFill>
              <a:srgbClr val="202192"/>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28" name="Rounded Rectangle 5">
            <a:extLst>
              <a:ext uri="{FF2B5EF4-FFF2-40B4-BE49-F238E27FC236}">
                <a16:creationId xmlns:a16="http://schemas.microsoft.com/office/drawing/2014/main" id="{25A8A0FB-C0CA-475B-A90B-B2F3A63CBB68}"/>
              </a:ext>
            </a:extLst>
          </p:cNvPr>
          <p:cNvSpPr/>
          <p:nvPr/>
        </p:nvSpPr>
        <p:spPr bwMode="auto">
          <a:xfrm>
            <a:off x="6324257" y="2321850"/>
            <a:ext cx="1599696" cy="2163099"/>
          </a:xfrm>
          <a:prstGeom prst="rect">
            <a:avLst/>
          </a:prstGeom>
          <a:solidFill>
            <a:schemeClr val="accent6">
              <a:lumMod val="20000"/>
              <a:lumOff val="80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 name="Rectangle 1">
            <a:extLst>
              <a:ext uri="{FF2B5EF4-FFF2-40B4-BE49-F238E27FC236}">
                <a16:creationId xmlns:a16="http://schemas.microsoft.com/office/drawing/2014/main" id="{6800EFBF-EA6F-447E-B25D-EF3447EF7C4F}"/>
              </a:ext>
            </a:extLst>
          </p:cNvPr>
          <p:cNvSpPr/>
          <p:nvPr/>
        </p:nvSpPr>
        <p:spPr bwMode="auto">
          <a:xfrm>
            <a:off x="3928481" y="2118086"/>
            <a:ext cx="2127801" cy="3074918"/>
          </a:xfrm>
          <a:prstGeom prst="rect">
            <a:avLst/>
          </a:prstGeom>
          <a:noFill/>
          <a:ln>
            <a:solidFill>
              <a:schemeClr val="bg1">
                <a:lumMod val="65000"/>
              </a:schemeClr>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3ED19C-CFEC-4674-90BB-042EA85F6E5D}"/>
              </a:ext>
            </a:extLst>
          </p:cNvPr>
          <p:cNvSpPr txBox="1"/>
          <p:nvPr/>
        </p:nvSpPr>
        <p:spPr>
          <a:xfrm>
            <a:off x="4017136" y="4988992"/>
            <a:ext cx="1662959"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namespace: A</a:t>
            </a:r>
          </a:p>
        </p:txBody>
      </p:sp>
      <p:sp>
        <p:nvSpPr>
          <p:cNvPr id="18" name="Rectangle 17">
            <a:extLst>
              <a:ext uri="{FF2B5EF4-FFF2-40B4-BE49-F238E27FC236}">
                <a16:creationId xmlns:a16="http://schemas.microsoft.com/office/drawing/2014/main" id="{03DA18AF-9DA7-4BE6-9DC7-EBCBA44DC463}"/>
              </a:ext>
            </a:extLst>
          </p:cNvPr>
          <p:cNvSpPr/>
          <p:nvPr/>
        </p:nvSpPr>
        <p:spPr bwMode="auto">
          <a:xfrm>
            <a:off x="6147473" y="2118086"/>
            <a:ext cx="3200934" cy="3081765"/>
          </a:xfrm>
          <a:prstGeom prst="rect">
            <a:avLst/>
          </a:prstGeom>
          <a:noFill/>
          <a:ln>
            <a:solidFill>
              <a:schemeClr val="bg1">
                <a:lumMod val="65000"/>
              </a:schemeClr>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17" name="TextBox 9216">
            <a:extLst>
              <a:ext uri="{FF2B5EF4-FFF2-40B4-BE49-F238E27FC236}">
                <a16:creationId xmlns:a16="http://schemas.microsoft.com/office/drawing/2014/main" id="{B72CEFE1-88D2-4933-81CA-3059D3049CCC}"/>
              </a:ext>
            </a:extLst>
          </p:cNvPr>
          <p:cNvSpPr txBox="1"/>
          <p:nvPr/>
        </p:nvSpPr>
        <p:spPr>
          <a:xfrm>
            <a:off x="6226579" y="4999839"/>
            <a:ext cx="1662959"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namespace: B</a:t>
            </a:r>
          </a:p>
        </p:txBody>
      </p:sp>
      <p:cxnSp>
        <p:nvCxnSpPr>
          <p:cNvPr id="47" name="Straight Arrow Connector 46">
            <a:extLst>
              <a:ext uri="{FF2B5EF4-FFF2-40B4-BE49-F238E27FC236}">
                <a16:creationId xmlns:a16="http://schemas.microsoft.com/office/drawing/2014/main" id="{46314275-4514-4A82-890A-2FA9A4BB18B1}"/>
              </a:ext>
            </a:extLst>
          </p:cNvPr>
          <p:cNvCxnSpPr>
            <a:cxnSpLocks/>
          </p:cNvCxnSpPr>
          <p:nvPr/>
        </p:nvCxnSpPr>
        <p:spPr>
          <a:xfrm>
            <a:off x="5477166" y="1916830"/>
            <a:ext cx="1592083" cy="6849"/>
          </a:xfrm>
          <a:prstGeom prst="straightConnector1">
            <a:avLst/>
          </a:prstGeom>
          <a:ln w="28575">
            <a:solidFill>
              <a:srgbClr val="20219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7DFCAE8-BC03-4C0B-8970-8F3A1BB19C0B}"/>
              </a:ext>
            </a:extLst>
          </p:cNvPr>
          <p:cNvCxnSpPr>
            <a:cxnSpLocks/>
          </p:cNvCxnSpPr>
          <p:nvPr/>
        </p:nvCxnSpPr>
        <p:spPr>
          <a:xfrm flipV="1">
            <a:off x="5477166" y="1909982"/>
            <a:ext cx="0" cy="533822"/>
          </a:xfrm>
          <a:prstGeom prst="straightConnector1">
            <a:avLst/>
          </a:prstGeom>
          <a:ln w="28575">
            <a:solidFill>
              <a:srgbClr val="202192"/>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778F7AF-2F83-40D4-AF00-963380153A1B}"/>
              </a:ext>
            </a:extLst>
          </p:cNvPr>
          <p:cNvCxnSpPr>
            <a:cxnSpLocks/>
          </p:cNvCxnSpPr>
          <p:nvPr/>
        </p:nvCxnSpPr>
        <p:spPr>
          <a:xfrm flipV="1">
            <a:off x="7069249" y="1923679"/>
            <a:ext cx="0" cy="520125"/>
          </a:xfrm>
          <a:prstGeom prst="straightConnector1">
            <a:avLst/>
          </a:prstGeom>
          <a:ln w="28575">
            <a:solidFill>
              <a:srgbClr val="202192"/>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9221" name="Rectangle 9220">
            <a:extLst>
              <a:ext uri="{FF2B5EF4-FFF2-40B4-BE49-F238E27FC236}">
                <a16:creationId xmlns:a16="http://schemas.microsoft.com/office/drawing/2014/main" id="{F7BE4791-57E3-4F77-A19C-4E135396DC16}"/>
              </a:ext>
            </a:extLst>
          </p:cNvPr>
          <p:cNvSpPr/>
          <p:nvPr/>
        </p:nvSpPr>
        <p:spPr bwMode="auto">
          <a:xfrm>
            <a:off x="1821800" y="2111645"/>
            <a:ext cx="2018442" cy="3088616"/>
          </a:xfrm>
          <a:prstGeom prst="rect">
            <a:avLst/>
          </a:prstGeom>
          <a:noFill/>
          <a:ln>
            <a:solidFill>
              <a:schemeClr val="bg1">
                <a:lumMod val="65000"/>
              </a:schemeClr>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22" name="TextBox 9221">
            <a:extLst>
              <a:ext uri="{FF2B5EF4-FFF2-40B4-BE49-F238E27FC236}">
                <a16:creationId xmlns:a16="http://schemas.microsoft.com/office/drawing/2014/main" id="{06AB86F5-42FE-419E-8888-8F0B765CF9B6}"/>
              </a:ext>
            </a:extLst>
          </p:cNvPr>
          <p:cNvSpPr txBox="1"/>
          <p:nvPr/>
        </p:nvSpPr>
        <p:spPr>
          <a:xfrm>
            <a:off x="1895021" y="4988340"/>
            <a:ext cx="1662959"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namespace:  default</a:t>
            </a:r>
          </a:p>
        </p:txBody>
      </p:sp>
      <p:sp>
        <p:nvSpPr>
          <p:cNvPr id="9224" name="TextBox 9223">
            <a:extLst>
              <a:ext uri="{FF2B5EF4-FFF2-40B4-BE49-F238E27FC236}">
                <a16:creationId xmlns:a16="http://schemas.microsoft.com/office/drawing/2014/main" id="{5E426843-C16A-4B17-8185-7DA434B27FAD}"/>
              </a:ext>
            </a:extLst>
          </p:cNvPr>
          <p:cNvSpPr txBox="1"/>
          <p:nvPr/>
        </p:nvSpPr>
        <p:spPr>
          <a:xfrm>
            <a:off x="5561797" y="1728800"/>
            <a:ext cx="1037678" cy="32316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50">
                <a:gradFill>
                  <a:gsLst>
                    <a:gs pos="2917">
                      <a:srgbClr val="000000"/>
                    </a:gs>
                    <a:gs pos="30000">
                      <a:srgbClr val="000000"/>
                    </a:gs>
                  </a:gsLst>
                  <a:lin ang="5400000" scaled="0"/>
                </a:gradFill>
                <a:latin typeface="Segoe UI"/>
              </a:rPr>
              <a:t>Pub/Sub topic access policy</a:t>
            </a:r>
            <a:endPar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9229" name="Rectangle 9228">
            <a:extLst>
              <a:ext uri="{FF2B5EF4-FFF2-40B4-BE49-F238E27FC236}">
                <a16:creationId xmlns:a16="http://schemas.microsoft.com/office/drawing/2014/main" id="{DB2C2A83-E534-464F-B77F-D35C282DEE63}"/>
              </a:ext>
            </a:extLst>
          </p:cNvPr>
          <p:cNvSpPr/>
          <p:nvPr/>
        </p:nvSpPr>
        <p:spPr bwMode="auto">
          <a:xfrm>
            <a:off x="6143189" y="643168"/>
            <a:ext cx="3200934" cy="960029"/>
          </a:xfrm>
          <a:prstGeom prst="rect">
            <a:avLst/>
          </a:prstGeom>
          <a:noFill/>
          <a:ln>
            <a:solidFill>
              <a:schemeClr val="bg1">
                <a:lumMod val="65000"/>
              </a:schemeClr>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31" name="TextBox 9230">
            <a:extLst>
              <a:ext uri="{FF2B5EF4-FFF2-40B4-BE49-F238E27FC236}">
                <a16:creationId xmlns:a16="http://schemas.microsoft.com/office/drawing/2014/main" id="{F5C3C3BD-FD49-4770-8D52-A37C36F71A8D}"/>
              </a:ext>
            </a:extLst>
          </p:cNvPr>
          <p:cNvSpPr txBox="1"/>
          <p:nvPr/>
        </p:nvSpPr>
        <p:spPr>
          <a:xfrm>
            <a:off x="6226578" y="1405553"/>
            <a:ext cx="1662959"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namespace: </a:t>
            </a:r>
            <a:r>
              <a:rPr lang="en-US" sz="900">
                <a:gradFill>
                  <a:gsLst>
                    <a:gs pos="2917">
                      <a:srgbClr val="000000"/>
                    </a:gs>
                    <a:gs pos="30000">
                      <a:srgbClr val="000000"/>
                    </a:gs>
                  </a:gsLst>
                  <a:lin ang="5400000" scaled="0"/>
                </a:gradFill>
                <a:latin typeface="Segoe UI"/>
              </a:rPr>
              <a:t>Redis</a:t>
            </a:r>
            <a:endPar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cxnSp>
        <p:nvCxnSpPr>
          <p:cNvPr id="103" name="Straight Arrow Connector 102">
            <a:extLst>
              <a:ext uri="{FF2B5EF4-FFF2-40B4-BE49-F238E27FC236}">
                <a16:creationId xmlns:a16="http://schemas.microsoft.com/office/drawing/2014/main" id="{17DE7E13-5A99-4502-93AA-6BBC0DC74B48}"/>
              </a:ext>
            </a:extLst>
          </p:cNvPr>
          <p:cNvCxnSpPr>
            <a:cxnSpLocks/>
          </p:cNvCxnSpPr>
          <p:nvPr/>
        </p:nvCxnSpPr>
        <p:spPr>
          <a:xfrm>
            <a:off x="7283483" y="1294691"/>
            <a:ext cx="0" cy="1141940"/>
          </a:xfrm>
          <a:prstGeom prst="straightConnector1">
            <a:avLst/>
          </a:prstGeom>
          <a:ln w="28575">
            <a:solidFill>
              <a:srgbClr val="202192"/>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45A4D47-6FDB-4BD4-B057-C68AEC497E84}"/>
              </a:ext>
            </a:extLst>
          </p:cNvPr>
          <p:cNvSpPr txBox="1"/>
          <p:nvPr/>
        </p:nvSpPr>
        <p:spPr>
          <a:xfrm>
            <a:off x="1471830" y="3732083"/>
            <a:ext cx="412112" cy="1615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SSL</a:t>
            </a:r>
          </a:p>
        </p:txBody>
      </p:sp>
      <p:sp>
        <p:nvSpPr>
          <p:cNvPr id="9220" name="TextBox 9219">
            <a:extLst>
              <a:ext uri="{FF2B5EF4-FFF2-40B4-BE49-F238E27FC236}">
                <a16:creationId xmlns:a16="http://schemas.microsoft.com/office/drawing/2014/main" id="{F841F7F3-C442-4209-B170-1D6CA8FA6B88}"/>
              </a:ext>
            </a:extLst>
          </p:cNvPr>
          <p:cNvSpPr txBox="1"/>
          <p:nvPr/>
        </p:nvSpPr>
        <p:spPr>
          <a:xfrm>
            <a:off x="7396279" y="1366259"/>
            <a:ext cx="1929034" cy="1615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50">
                <a:gradFill>
                  <a:gsLst>
                    <a:gs pos="2917">
                      <a:srgbClr val="000000"/>
                    </a:gs>
                    <a:gs pos="30000">
                      <a:srgbClr val="000000"/>
                    </a:gs>
                  </a:gsLst>
                  <a:lin ang="5400000" scaled="0"/>
                </a:gradFill>
                <a:latin typeface="Segoe UI"/>
              </a:rPr>
              <a:t>C</a:t>
            </a:r>
            <a:r>
              <a:rPr kumimoji="0" lang="en-US" sz="105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omponent</a:t>
            </a: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scope policy</a:t>
            </a:r>
          </a:p>
        </p:txBody>
      </p:sp>
      <p:sp>
        <p:nvSpPr>
          <p:cNvPr id="9233" name="TextBox 9232">
            <a:extLst>
              <a:ext uri="{FF2B5EF4-FFF2-40B4-BE49-F238E27FC236}">
                <a16:creationId xmlns:a16="http://schemas.microsoft.com/office/drawing/2014/main" id="{F6E5F5C0-F962-4FFE-A918-AA8AC83224E9}"/>
              </a:ext>
            </a:extLst>
          </p:cNvPr>
          <p:cNvSpPr txBox="1"/>
          <p:nvPr/>
        </p:nvSpPr>
        <p:spPr>
          <a:xfrm>
            <a:off x="8405994" y="3345834"/>
            <a:ext cx="1033599" cy="32316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Secret access policy</a:t>
            </a:r>
          </a:p>
        </p:txBody>
      </p:sp>
      <p:sp>
        <p:nvSpPr>
          <p:cNvPr id="82" name="TextBox 81">
            <a:extLst>
              <a:ext uri="{FF2B5EF4-FFF2-40B4-BE49-F238E27FC236}">
                <a16:creationId xmlns:a16="http://schemas.microsoft.com/office/drawing/2014/main" id="{0E7D0375-39F0-4DDE-AE2E-0F482EB89368}"/>
              </a:ext>
            </a:extLst>
          </p:cNvPr>
          <p:cNvSpPr txBox="1"/>
          <p:nvPr/>
        </p:nvSpPr>
        <p:spPr>
          <a:xfrm>
            <a:off x="4746725" y="5673513"/>
            <a:ext cx="3247917" cy="25391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50">
                <a:solidFill>
                  <a:srgbClr val="000000"/>
                </a:solidFill>
                <a:latin typeface="PT Sans"/>
              </a:rPr>
              <a:t>I</a:t>
            </a:r>
            <a:r>
              <a:rPr kumimoji="0" lang="en-US" sz="1050" b="0" i="0" u="none" strike="noStrike" kern="1200" cap="none" spc="0" normalizeH="0" baseline="0" noProof="0" err="1">
                <a:ln>
                  <a:noFill/>
                </a:ln>
                <a:solidFill>
                  <a:srgbClr val="000000"/>
                </a:solidFill>
                <a:effectLst/>
                <a:uLnTx/>
                <a:uFillTx/>
                <a:latin typeface="PT Sans"/>
                <a:ea typeface="+mn-ea"/>
                <a:cs typeface="+mn-cs"/>
              </a:rPr>
              <a:t>dentity</a:t>
            </a:r>
            <a:r>
              <a:rPr kumimoji="0" lang="en-US" sz="1050" b="0" i="0" u="none" strike="noStrike" kern="1200" cap="none" spc="0" normalizeH="0" baseline="0" noProof="0">
                <a:ln>
                  <a:noFill/>
                </a:ln>
                <a:solidFill>
                  <a:srgbClr val="000000"/>
                </a:solidFill>
                <a:effectLst/>
                <a:uLnTx/>
                <a:uFillTx/>
                <a:latin typeface="PT Sans"/>
                <a:ea typeface="+mn-ea"/>
                <a:cs typeface="+mn-cs"/>
              </a:rPr>
              <a:t> control plane for distributed systems</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pic>
        <p:nvPicPr>
          <p:cNvPr id="9232" name="Picture 2" descr="Image result for key icon">
            <a:extLst>
              <a:ext uri="{FF2B5EF4-FFF2-40B4-BE49-F238E27FC236}">
                <a16:creationId xmlns:a16="http://schemas.microsoft.com/office/drawing/2014/main" id="{F9FE5260-DF6F-426F-B75A-A56848F649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032" y="6051280"/>
            <a:ext cx="233127" cy="233127"/>
          </a:xfrm>
          <a:prstGeom prst="rect">
            <a:avLst/>
          </a:prstGeom>
          <a:noFill/>
          <a:extLst>
            <a:ext uri="{909E8E84-426E-40DD-AFC4-6F175D3DCCD1}">
              <a14:hiddenFill xmlns:a14="http://schemas.microsoft.com/office/drawing/2010/main">
                <a:solidFill>
                  <a:srgbClr val="FFFFFF"/>
                </a:solidFill>
              </a14:hiddenFill>
            </a:ext>
          </a:extLst>
        </p:spPr>
      </p:pic>
      <p:sp>
        <p:nvSpPr>
          <p:cNvPr id="9234" name="TextBox 9233">
            <a:extLst>
              <a:ext uri="{FF2B5EF4-FFF2-40B4-BE49-F238E27FC236}">
                <a16:creationId xmlns:a16="http://schemas.microsoft.com/office/drawing/2014/main" id="{E62BCDBA-D39C-498A-B729-E49E6FC7DAE2}"/>
              </a:ext>
            </a:extLst>
          </p:cNvPr>
          <p:cNvSpPr txBox="1"/>
          <p:nvPr/>
        </p:nvSpPr>
        <p:spPr>
          <a:xfrm>
            <a:off x="4151325" y="6022728"/>
            <a:ext cx="2789891" cy="2616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PT Sans"/>
                <a:ea typeface="+mn-ea"/>
                <a:cs typeface="+mn-cs"/>
              </a:rPr>
              <a:t>X.509 cert</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235" name="Rectangle 9234">
            <a:extLst>
              <a:ext uri="{FF2B5EF4-FFF2-40B4-BE49-F238E27FC236}">
                <a16:creationId xmlns:a16="http://schemas.microsoft.com/office/drawing/2014/main" id="{5CE27CFB-D42C-49C0-B90E-6372FFDFCB34}"/>
              </a:ext>
            </a:extLst>
          </p:cNvPr>
          <p:cNvSpPr/>
          <p:nvPr/>
        </p:nvSpPr>
        <p:spPr bwMode="auto">
          <a:xfrm>
            <a:off x="1821800" y="636095"/>
            <a:ext cx="4234482" cy="961965"/>
          </a:xfrm>
          <a:prstGeom prst="rect">
            <a:avLst/>
          </a:prstGeom>
          <a:noFill/>
          <a:ln>
            <a:solidFill>
              <a:schemeClr val="bg1">
                <a:lumMod val="65000"/>
              </a:schemeClr>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36" name="TextBox 9235">
            <a:extLst>
              <a:ext uri="{FF2B5EF4-FFF2-40B4-BE49-F238E27FC236}">
                <a16:creationId xmlns:a16="http://schemas.microsoft.com/office/drawing/2014/main" id="{CDB62094-8879-474B-8B00-6345121C9974}"/>
              </a:ext>
            </a:extLst>
          </p:cNvPr>
          <p:cNvSpPr txBox="1"/>
          <p:nvPr/>
        </p:nvSpPr>
        <p:spPr>
          <a:xfrm>
            <a:off x="1921832" y="1419938"/>
            <a:ext cx="1662959"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namespace: </a:t>
            </a:r>
            <a:r>
              <a:rPr kumimoji="0" lang="en-US" sz="9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dapr</a:t>
            </a: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-system</a:t>
            </a:r>
          </a:p>
        </p:txBody>
      </p:sp>
      <p:sp>
        <p:nvSpPr>
          <p:cNvPr id="9216" name="TextBox 9215">
            <a:extLst>
              <a:ext uri="{FF2B5EF4-FFF2-40B4-BE49-F238E27FC236}">
                <a16:creationId xmlns:a16="http://schemas.microsoft.com/office/drawing/2014/main" id="{410E3524-4227-4C3E-B0C6-E78BC51A3DBC}"/>
              </a:ext>
            </a:extLst>
          </p:cNvPr>
          <p:cNvSpPr txBox="1"/>
          <p:nvPr/>
        </p:nvSpPr>
        <p:spPr>
          <a:xfrm>
            <a:off x="3928480" y="6238988"/>
            <a:ext cx="2651689" cy="32316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mTLS - Mutual authentication</a:t>
            </a:r>
          </a:p>
        </p:txBody>
      </p:sp>
      <p:sp>
        <p:nvSpPr>
          <p:cNvPr id="9239" name="TextBox 9238">
            <a:extLst>
              <a:ext uri="{FF2B5EF4-FFF2-40B4-BE49-F238E27FC236}">
                <a16:creationId xmlns:a16="http://schemas.microsoft.com/office/drawing/2014/main" id="{C2E47E95-B339-4893-8E32-8E71C4A1D25A}"/>
              </a:ext>
            </a:extLst>
          </p:cNvPr>
          <p:cNvSpPr txBox="1"/>
          <p:nvPr/>
        </p:nvSpPr>
        <p:spPr>
          <a:xfrm>
            <a:off x="3185634" y="437304"/>
            <a:ext cx="1662959"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Dapr control </a:t>
            </a:r>
            <a:r>
              <a:rPr lang="en-US" sz="1100" dirty="0">
                <a:gradFill>
                  <a:gsLst>
                    <a:gs pos="2917">
                      <a:srgbClr val="000000"/>
                    </a:gs>
                    <a:gs pos="30000">
                      <a:srgbClr val="000000"/>
                    </a:gs>
                  </a:gsLst>
                  <a:lin ang="5400000" scaled="0"/>
                </a:gradFill>
                <a:latin typeface="Segoe UI"/>
              </a:rPr>
              <a:t>p</a:t>
            </a:r>
            <a:r>
              <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lane</a:t>
            </a:r>
          </a:p>
        </p:txBody>
      </p:sp>
      <p:sp>
        <p:nvSpPr>
          <p:cNvPr id="9230" name="Rounded Rectangle 5">
            <a:extLst>
              <a:ext uri="{FF2B5EF4-FFF2-40B4-BE49-F238E27FC236}">
                <a16:creationId xmlns:a16="http://schemas.microsoft.com/office/drawing/2014/main" id="{904AE7F9-9B4B-46CA-AF52-3A8E1BD1675F}"/>
              </a:ext>
            </a:extLst>
          </p:cNvPr>
          <p:cNvSpPr/>
          <p:nvPr/>
        </p:nvSpPr>
        <p:spPr bwMode="auto">
          <a:xfrm>
            <a:off x="7415637" y="4657825"/>
            <a:ext cx="1795990" cy="412164"/>
          </a:xfrm>
          <a:prstGeom prst="rect">
            <a:avLst/>
          </a:prstGeom>
          <a:solidFill>
            <a:schemeClr val="accent6">
              <a:lumMod val="20000"/>
              <a:lumOff val="80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secrets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9237" name="Straight Arrow Connector 9236">
            <a:extLst>
              <a:ext uri="{FF2B5EF4-FFF2-40B4-BE49-F238E27FC236}">
                <a16:creationId xmlns:a16="http://schemas.microsoft.com/office/drawing/2014/main" id="{ADBBF29A-0F60-4DEF-B7E1-0D0D4FAC90AC}"/>
              </a:ext>
            </a:extLst>
          </p:cNvPr>
          <p:cNvCxnSpPr>
            <a:cxnSpLocks/>
            <a:stCxn id="9230" idx="0"/>
          </p:cNvCxnSpPr>
          <p:nvPr/>
        </p:nvCxnSpPr>
        <p:spPr>
          <a:xfrm flipV="1">
            <a:off x="8313632" y="2881446"/>
            <a:ext cx="0" cy="1776379"/>
          </a:xfrm>
          <a:prstGeom prst="straightConnector1">
            <a:avLst/>
          </a:prstGeom>
          <a:ln w="28575">
            <a:solidFill>
              <a:srgbClr val="202192"/>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9241" name="Straight Arrow Connector 9240">
            <a:extLst>
              <a:ext uri="{FF2B5EF4-FFF2-40B4-BE49-F238E27FC236}">
                <a16:creationId xmlns:a16="http://schemas.microsoft.com/office/drawing/2014/main" id="{883070FE-5636-4274-BBF9-1C0F9C0E185C}"/>
              </a:ext>
            </a:extLst>
          </p:cNvPr>
          <p:cNvCxnSpPr>
            <a:cxnSpLocks/>
            <a:stCxn id="185" idx="3"/>
          </p:cNvCxnSpPr>
          <p:nvPr/>
        </p:nvCxnSpPr>
        <p:spPr>
          <a:xfrm flipV="1">
            <a:off x="7649571" y="2881446"/>
            <a:ext cx="664061" cy="9169"/>
          </a:xfrm>
          <a:prstGeom prst="straightConnector1">
            <a:avLst/>
          </a:prstGeom>
          <a:ln w="28575">
            <a:solidFill>
              <a:srgbClr val="20219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9245" name="Picture 2">
            <a:extLst>
              <a:ext uri="{FF2B5EF4-FFF2-40B4-BE49-F238E27FC236}">
                <a16:creationId xmlns:a16="http://schemas.microsoft.com/office/drawing/2014/main" id="{248C9397-A6D6-4A90-9421-ABF649788E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2638" y="5672985"/>
            <a:ext cx="825660" cy="234367"/>
          </a:xfrm>
          <a:prstGeom prst="rect">
            <a:avLst/>
          </a:prstGeom>
          <a:noFill/>
          <a:extLst>
            <a:ext uri="{909E8E84-426E-40DD-AFC4-6F175D3DCCD1}">
              <a14:hiddenFill xmlns:a14="http://schemas.microsoft.com/office/drawing/2010/main">
                <a:solidFill>
                  <a:srgbClr val="FFFFFF"/>
                </a:solidFill>
              </a14:hiddenFill>
            </a:ext>
          </a:extLst>
        </p:spPr>
      </p:pic>
      <p:sp>
        <p:nvSpPr>
          <p:cNvPr id="9246" name="TextBox 9245">
            <a:extLst>
              <a:ext uri="{FF2B5EF4-FFF2-40B4-BE49-F238E27FC236}">
                <a16:creationId xmlns:a16="http://schemas.microsoft.com/office/drawing/2014/main" id="{A05735F5-727A-4FBE-9083-9FFC93CCA5B2}"/>
              </a:ext>
            </a:extLst>
          </p:cNvPr>
          <p:cNvSpPr txBox="1"/>
          <p:nvPr/>
        </p:nvSpPr>
        <p:spPr>
          <a:xfrm>
            <a:off x="2939743" y="3305485"/>
            <a:ext cx="892096"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API Token Authentication</a:t>
            </a:r>
          </a:p>
        </p:txBody>
      </p:sp>
      <p:sp>
        <p:nvSpPr>
          <p:cNvPr id="9223" name="TextBox 9222">
            <a:extLst>
              <a:ext uri="{FF2B5EF4-FFF2-40B4-BE49-F238E27FC236}">
                <a16:creationId xmlns:a16="http://schemas.microsoft.com/office/drawing/2014/main" id="{1AEA4CB3-53E3-4979-AB7C-C94FDB34A1D5}"/>
              </a:ext>
            </a:extLst>
          </p:cNvPr>
          <p:cNvSpPr txBox="1"/>
          <p:nvPr/>
        </p:nvSpPr>
        <p:spPr>
          <a:xfrm>
            <a:off x="2854112" y="1731987"/>
            <a:ext cx="1252430" cy="1615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mTLS</a:t>
            </a:r>
          </a:p>
        </p:txBody>
      </p:sp>
      <p:cxnSp>
        <p:nvCxnSpPr>
          <p:cNvPr id="114" name="Straight Arrow Connector 113">
            <a:extLst>
              <a:ext uri="{FF2B5EF4-FFF2-40B4-BE49-F238E27FC236}">
                <a16:creationId xmlns:a16="http://schemas.microsoft.com/office/drawing/2014/main" id="{002EF271-35C4-4BC8-B5DD-E3C8FC2D7E4B}"/>
              </a:ext>
            </a:extLst>
          </p:cNvPr>
          <p:cNvCxnSpPr>
            <a:cxnSpLocks/>
          </p:cNvCxnSpPr>
          <p:nvPr/>
        </p:nvCxnSpPr>
        <p:spPr>
          <a:xfrm flipV="1">
            <a:off x="2869287" y="3246171"/>
            <a:ext cx="0" cy="366095"/>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B7D73DD-07E3-473C-AB50-9C82DDB1EDC0}"/>
              </a:ext>
            </a:extLst>
          </p:cNvPr>
          <p:cNvSpPr txBox="1"/>
          <p:nvPr/>
        </p:nvSpPr>
        <p:spPr>
          <a:xfrm>
            <a:off x="3500127" y="1707323"/>
            <a:ext cx="1577371" cy="161583"/>
          </a:xfrm>
          <a:prstGeom prst="rect">
            <a:avLst/>
          </a:prstGeom>
          <a:noFill/>
        </p:spPr>
        <p:txBody>
          <a:bodyPr wrap="square" lIns="0" tIns="0" rIns="0" bIns="0" rtlCol="0">
            <a:spAutoFit/>
          </a:bodyPr>
          <a:lstStyle/>
          <a:p>
            <a:pPr algn="l"/>
            <a:r>
              <a:rPr lang="en-US" sz="1050">
                <a:gradFill>
                  <a:gsLst>
                    <a:gs pos="2917">
                      <a:srgbClr val="000000"/>
                    </a:gs>
                    <a:gs pos="30000">
                      <a:srgbClr val="000000"/>
                    </a:gs>
                  </a:gsLst>
                  <a:lin ang="5400000" scaled="0"/>
                </a:gradFill>
                <a:latin typeface="Segoe UI"/>
              </a:rPr>
              <a:t>Service access policy</a:t>
            </a:r>
          </a:p>
        </p:txBody>
      </p:sp>
      <p:sp>
        <p:nvSpPr>
          <p:cNvPr id="120" name="TextBox 119">
            <a:extLst>
              <a:ext uri="{FF2B5EF4-FFF2-40B4-BE49-F238E27FC236}">
                <a16:creationId xmlns:a16="http://schemas.microsoft.com/office/drawing/2014/main" id="{F1E892C0-450E-4C5F-96E7-DA778E4EE91D}"/>
              </a:ext>
            </a:extLst>
          </p:cNvPr>
          <p:cNvSpPr txBox="1"/>
          <p:nvPr/>
        </p:nvSpPr>
        <p:spPr>
          <a:xfrm>
            <a:off x="8137765" y="2128027"/>
            <a:ext cx="1360814" cy="646331"/>
          </a:xfrm>
          <a:prstGeom prst="rect">
            <a:avLst/>
          </a:prstGeom>
          <a:noFill/>
        </p:spPr>
        <p:txBody>
          <a:bodyPr wrap="square" lIns="0" tIns="0" rIns="0" bIns="0" rtlCol="0">
            <a:spAutoFit/>
          </a:bodyPr>
          <a:lstStyle/>
          <a:p>
            <a:pPr algn="l"/>
            <a:r>
              <a:rPr lang="en-US" sz="1050">
                <a:gradFill>
                  <a:gsLst>
                    <a:gs pos="2917">
                      <a:srgbClr val="000000"/>
                    </a:gs>
                    <a:gs pos="30000">
                      <a:srgbClr val="000000"/>
                    </a:gs>
                  </a:gsLst>
                  <a:lin ang="5400000" scaled="0"/>
                </a:gradFill>
                <a:latin typeface="Segoe UI"/>
              </a:rPr>
              <a:t>API access policy</a:t>
            </a:r>
          </a:p>
          <a:p>
            <a:pPr algn="l"/>
            <a:endParaRPr lang="en-US" sz="1050">
              <a:gradFill>
                <a:gsLst>
                  <a:gs pos="2917">
                    <a:srgbClr val="000000"/>
                  </a:gs>
                  <a:gs pos="30000">
                    <a:srgbClr val="000000"/>
                  </a:gs>
                </a:gsLst>
                <a:lin ang="5400000" scaled="0"/>
              </a:gradFill>
              <a:latin typeface="Segoe UI"/>
            </a:endParaRPr>
          </a:p>
          <a:p>
            <a:pPr algn="l"/>
            <a:r>
              <a:rPr lang="en-US" sz="1050">
                <a:gradFill>
                  <a:gsLst>
                    <a:gs pos="2917">
                      <a:srgbClr val="000000"/>
                    </a:gs>
                    <a:gs pos="30000">
                      <a:srgbClr val="000000"/>
                    </a:gs>
                  </a:gsLst>
                  <a:lin ang="5400000" scaled="0"/>
                </a:gradFill>
                <a:latin typeface="Segoe UI"/>
              </a:rPr>
              <a:t>(state management and secrets</a:t>
            </a:r>
          </a:p>
        </p:txBody>
      </p:sp>
      <p:pic>
        <p:nvPicPr>
          <p:cNvPr id="122" name="Graphic 121">
            <a:extLst>
              <a:ext uri="{FF2B5EF4-FFF2-40B4-BE49-F238E27FC236}">
                <a16:creationId xmlns:a16="http://schemas.microsoft.com/office/drawing/2014/main" id="{4C74E083-2E7B-46E3-8068-0C45D09084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39434" y="4686433"/>
            <a:ext cx="276427" cy="317425"/>
          </a:xfrm>
          <a:prstGeom prst="rect">
            <a:avLst/>
          </a:prstGeom>
        </p:spPr>
      </p:pic>
      <p:pic>
        <p:nvPicPr>
          <p:cNvPr id="123" name="Graphic 122">
            <a:extLst>
              <a:ext uri="{FF2B5EF4-FFF2-40B4-BE49-F238E27FC236}">
                <a16:creationId xmlns:a16="http://schemas.microsoft.com/office/drawing/2014/main" id="{3FD00034-016F-4B59-83F9-1CD6FB8956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83483" y="125668"/>
            <a:ext cx="2595326" cy="458744"/>
          </a:xfrm>
          <a:prstGeom prst="rect">
            <a:avLst/>
          </a:prstGeom>
        </p:spPr>
      </p:pic>
      <p:grpSp>
        <p:nvGrpSpPr>
          <p:cNvPr id="38" name="Group 37">
            <a:extLst>
              <a:ext uri="{FF2B5EF4-FFF2-40B4-BE49-F238E27FC236}">
                <a16:creationId xmlns:a16="http://schemas.microsoft.com/office/drawing/2014/main" id="{AF18693C-5430-4F03-BB0D-09DA53611984}"/>
              </a:ext>
            </a:extLst>
          </p:cNvPr>
          <p:cNvGrpSpPr/>
          <p:nvPr/>
        </p:nvGrpSpPr>
        <p:grpSpPr>
          <a:xfrm>
            <a:off x="6793988" y="754112"/>
            <a:ext cx="1915887" cy="545248"/>
            <a:chOff x="5894059" y="749443"/>
            <a:chExt cx="1915887" cy="545248"/>
          </a:xfrm>
        </p:grpSpPr>
        <p:sp>
          <p:nvSpPr>
            <p:cNvPr id="9227" name="Rounded Rectangle 5">
              <a:extLst>
                <a:ext uri="{FF2B5EF4-FFF2-40B4-BE49-F238E27FC236}">
                  <a16:creationId xmlns:a16="http://schemas.microsoft.com/office/drawing/2014/main" id="{9AD42281-53CF-491B-807F-CC14C5A95375}"/>
                </a:ext>
              </a:extLst>
            </p:cNvPr>
            <p:cNvSpPr/>
            <p:nvPr/>
          </p:nvSpPr>
          <p:spPr bwMode="auto">
            <a:xfrm>
              <a:off x="5894059" y="749443"/>
              <a:ext cx="1915250" cy="545248"/>
            </a:xfrm>
            <a:prstGeom prst="rect">
              <a:avLst/>
            </a:prstGeom>
            <a:solidFill>
              <a:schemeClr val="accent6">
                <a:lumMod val="20000"/>
                <a:lumOff val="80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state</a:t>
              </a: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store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9219" name="Picture 9218">
              <a:extLst>
                <a:ext uri="{FF2B5EF4-FFF2-40B4-BE49-F238E27FC236}">
                  <a16:creationId xmlns:a16="http://schemas.microsoft.com/office/drawing/2014/main" id="{FC740B2B-8776-41F5-9255-CCEA61E33468}"/>
                </a:ext>
              </a:extLst>
            </p:cNvPr>
            <p:cNvPicPr>
              <a:picLocks noChangeAspect="1"/>
            </p:cNvPicPr>
            <p:nvPr/>
          </p:nvPicPr>
          <p:blipFill>
            <a:blip r:embed="rId13"/>
            <a:stretch>
              <a:fillRect/>
            </a:stretch>
          </p:blipFill>
          <p:spPr>
            <a:xfrm>
              <a:off x="7192936" y="770794"/>
              <a:ext cx="617010" cy="522755"/>
            </a:xfrm>
            <a:prstGeom prst="rect">
              <a:avLst/>
            </a:prstGeom>
          </p:spPr>
        </p:pic>
        <p:sp>
          <p:nvSpPr>
            <p:cNvPr id="124" name="TextBox 123">
              <a:extLst>
                <a:ext uri="{FF2B5EF4-FFF2-40B4-BE49-F238E27FC236}">
                  <a16:creationId xmlns:a16="http://schemas.microsoft.com/office/drawing/2014/main" id="{26B8E7EA-0589-4E76-9D5A-71E8AA90A693}"/>
                </a:ext>
              </a:extLst>
            </p:cNvPr>
            <p:cNvSpPr txBox="1"/>
            <p:nvPr/>
          </p:nvSpPr>
          <p:spPr>
            <a:xfrm>
              <a:off x="6087681" y="1092601"/>
              <a:ext cx="1120957" cy="1615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50">
                  <a:gradFill>
                    <a:gsLst>
                      <a:gs pos="2917">
                        <a:srgbClr val="000000"/>
                      </a:gs>
                      <a:gs pos="30000">
                        <a:srgbClr val="000000"/>
                      </a:gs>
                    </a:gsLst>
                    <a:lin ang="5400000" scaled="0"/>
                  </a:gradFill>
                  <a:latin typeface="Segoe UI"/>
                </a:rPr>
                <a:t>Encrypted State </a:t>
              </a:r>
              <a:endPar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3970F3CC-F599-49CE-90F8-6495B077E7F4}"/>
              </a:ext>
            </a:extLst>
          </p:cNvPr>
          <p:cNvSpPr/>
          <p:nvPr/>
        </p:nvSpPr>
        <p:spPr bwMode="auto">
          <a:xfrm>
            <a:off x="2037379" y="3047542"/>
            <a:ext cx="251979" cy="271906"/>
          </a:xfrm>
          <a:prstGeom prst="ellipse">
            <a:avLst/>
          </a:prstGeom>
          <a:solidFill>
            <a:srgbClr val="0D2192"/>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a:t>
            </a:r>
          </a:p>
        </p:txBody>
      </p:sp>
      <p:sp>
        <p:nvSpPr>
          <p:cNvPr id="126" name="Oval 125">
            <a:extLst>
              <a:ext uri="{FF2B5EF4-FFF2-40B4-BE49-F238E27FC236}">
                <a16:creationId xmlns:a16="http://schemas.microsoft.com/office/drawing/2014/main" id="{89D2E363-3F46-4571-A4BD-7EE1E67CEE70}"/>
              </a:ext>
            </a:extLst>
          </p:cNvPr>
          <p:cNvSpPr/>
          <p:nvPr/>
        </p:nvSpPr>
        <p:spPr bwMode="auto">
          <a:xfrm>
            <a:off x="6453837" y="1645126"/>
            <a:ext cx="257178" cy="260857"/>
          </a:xfrm>
          <a:prstGeom prst="ellipse">
            <a:avLst/>
          </a:prstGeom>
          <a:solidFill>
            <a:srgbClr val="0D2192"/>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kern="0">
                <a:gradFill>
                  <a:gsLst>
                    <a:gs pos="0">
                      <a:srgbClr val="FFFFFF"/>
                    </a:gs>
                    <a:gs pos="100000">
                      <a:srgbClr val="FFFFFF"/>
                    </a:gs>
                  </a:gsLst>
                  <a:lin ang="5400000" scaled="0"/>
                </a:gradFill>
                <a:latin typeface="Segoe UI Semibold"/>
                <a:ea typeface="Segoe UI" pitchFamily="34" charset="0"/>
                <a:cs typeface="Segoe UI" pitchFamily="34" charset="0"/>
              </a:rPr>
              <a:t>3</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7" name="Oval 126">
            <a:extLst>
              <a:ext uri="{FF2B5EF4-FFF2-40B4-BE49-F238E27FC236}">
                <a16:creationId xmlns:a16="http://schemas.microsoft.com/office/drawing/2014/main" id="{B566926E-0B37-44CB-B32A-DD5B40C8BCD9}"/>
              </a:ext>
            </a:extLst>
          </p:cNvPr>
          <p:cNvSpPr/>
          <p:nvPr/>
        </p:nvSpPr>
        <p:spPr bwMode="auto">
          <a:xfrm>
            <a:off x="4731285" y="1632010"/>
            <a:ext cx="268407" cy="260858"/>
          </a:xfrm>
          <a:prstGeom prst="ellipse">
            <a:avLst/>
          </a:prstGeom>
          <a:solidFill>
            <a:srgbClr val="0D2192"/>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kern="0">
                <a:gradFill>
                  <a:gsLst>
                    <a:gs pos="0">
                      <a:srgbClr val="FFFFFF"/>
                    </a:gs>
                    <a:gs pos="100000">
                      <a:srgbClr val="FFFFFF"/>
                    </a:gs>
                  </a:gsLst>
                  <a:lin ang="5400000" scaled="0"/>
                </a:gradFill>
                <a:latin typeface="Segoe UI Semibold"/>
                <a:ea typeface="Segoe UI" pitchFamily="34" charset="0"/>
                <a:cs typeface="Segoe UI" pitchFamily="34" charset="0"/>
              </a:rPr>
              <a:t>2</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8" name="Oval 127">
            <a:extLst>
              <a:ext uri="{FF2B5EF4-FFF2-40B4-BE49-F238E27FC236}">
                <a16:creationId xmlns:a16="http://schemas.microsoft.com/office/drawing/2014/main" id="{2A6D01E6-3BAC-45E0-9F57-6AD25B33B81F}"/>
              </a:ext>
            </a:extLst>
          </p:cNvPr>
          <p:cNvSpPr/>
          <p:nvPr/>
        </p:nvSpPr>
        <p:spPr bwMode="auto">
          <a:xfrm>
            <a:off x="8923774" y="1293549"/>
            <a:ext cx="258484" cy="273350"/>
          </a:xfrm>
          <a:prstGeom prst="ellipse">
            <a:avLst/>
          </a:prstGeom>
          <a:solidFill>
            <a:srgbClr val="0D2192"/>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a:t>
            </a:r>
          </a:p>
        </p:txBody>
      </p:sp>
      <p:sp>
        <p:nvSpPr>
          <p:cNvPr id="129" name="Oval 128">
            <a:extLst>
              <a:ext uri="{FF2B5EF4-FFF2-40B4-BE49-F238E27FC236}">
                <a16:creationId xmlns:a16="http://schemas.microsoft.com/office/drawing/2014/main" id="{15F02F9F-6B9E-4955-9FD2-1C129D708E00}"/>
              </a:ext>
            </a:extLst>
          </p:cNvPr>
          <p:cNvSpPr/>
          <p:nvPr/>
        </p:nvSpPr>
        <p:spPr bwMode="auto">
          <a:xfrm>
            <a:off x="9173145" y="2079749"/>
            <a:ext cx="304335" cy="273360"/>
          </a:xfrm>
          <a:prstGeom prst="ellipse">
            <a:avLst/>
          </a:prstGeom>
          <a:solidFill>
            <a:srgbClr val="0D2192"/>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a:t>
            </a:r>
          </a:p>
        </p:txBody>
      </p:sp>
      <p:sp>
        <p:nvSpPr>
          <p:cNvPr id="130" name="Oval 129">
            <a:extLst>
              <a:ext uri="{FF2B5EF4-FFF2-40B4-BE49-F238E27FC236}">
                <a16:creationId xmlns:a16="http://schemas.microsoft.com/office/drawing/2014/main" id="{AB63133B-0AE4-4119-B25C-C99CF3E3CE15}"/>
              </a:ext>
            </a:extLst>
          </p:cNvPr>
          <p:cNvSpPr/>
          <p:nvPr/>
        </p:nvSpPr>
        <p:spPr bwMode="auto">
          <a:xfrm>
            <a:off x="8789552" y="3528911"/>
            <a:ext cx="277310" cy="254816"/>
          </a:xfrm>
          <a:prstGeom prst="ellipse">
            <a:avLst/>
          </a:prstGeom>
          <a:solidFill>
            <a:srgbClr val="0D2192"/>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6</a:t>
            </a:r>
          </a:p>
        </p:txBody>
      </p:sp>
      <p:sp>
        <p:nvSpPr>
          <p:cNvPr id="131" name="Oval 130">
            <a:extLst>
              <a:ext uri="{FF2B5EF4-FFF2-40B4-BE49-F238E27FC236}">
                <a16:creationId xmlns:a16="http://schemas.microsoft.com/office/drawing/2014/main" id="{F44A9EF4-1E3B-44EC-B79B-97E17C26894B}"/>
              </a:ext>
            </a:extLst>
          </p:cNvPr>
          <p:cNvSpPr/>
          <p:nvPr/>
        </p:nvSpPr>
        <p:spPr bwMode="auto">
          <a:xfrm>
            <a:off x="6983307" y="4841182"/>
            <a:ext cx="261399" cy="257256"/>
          </a:xfrm>
          <a:prstGeom prst="ellipse">
            <a:avLst/>
          </a:prstGeom>
          <a:solidFill>
            <a:srgbClr val="0D2192"/>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a:t>
            </a:r>
          </a:p>
        </p:txBody>
      </p:sp>
      <p:grpSp>
        <p:nvGrpSpPr>
          <p:cNvPr id="132" name="Group 131">
            <a:extLst>
              <a:ext uri="{FF2B5EF4-FFF2-40B4-BE49-F238E27FC236}">
                <a16:creationId xmlns:a16="http://schemas.microsoft.com/office/drawing/2014/main" id="{1B22229E-2ACD-42D7-9CA9-96A8180FB677}"/>
              </a:ext>
            </a:extLst>
          </p:cNvPr>
          <p:cNvGrpSpPr/>
          <p:nvPr/>
        </p:nvGrpSpPr>
        <p:grpSpPr>
          <a:xfrm>
            <a:off x="1922351" y="775463"/>
            <a:ext cx="4049340" cy="559840"/>
            <a:chOff x="953271" y="2123872"/>
            <a:chExt cx="8084205" cy="1070816"/>
          </a:xfrm>
        </p:grpSpPr>
        <p:grpSp>
          <p:nvGrpSpPr>
            <p:cNvPr id="133" name="Group 132">
              <a:extLst>
                <a:ext uri="{FF2B5EF4-FFF2-40B4-BE49-F238E27FC236}">
                  <a16:creationId xmlns:a16="http://schemas.microsoft.com/office/drawing/2014/main" id="{2999CB2E-6407-40B4-893D-C16F1F623C77}"/>
                </a:ext>
              </a:extLst>
            </p:cNvPr>
            <p:cNvGrpSpPr/>
            <p:nvPr/>
          </p:nvGrpSpPr>
          <p:grpSpPr>
            <a:xfrm>
              <a:off x="953271" y="2123872"/>
              <a:ext cx="1733957" cy="1070816"/>
              <a:chOff x="851763" y="2231185"/>
              <a:chExt cx="1733957" cy="1070816"/>
            </a:xfrm>
          </p:grpSpPr>
          <p:grpSp>
            <p:nvGrpSpPr>
              <p:cNvPr id="164" name="Group 163">
                <a:extLst>
                  <a:ext uri="{FF2B5EF4-FFF2-40B4-BE49-F238E27FC236}">
                    <a16:creationId xmlns:a16="http://schemas.microsoft.com/office/drawing/2014/main" id="{A65B1ECA-1728-449B-A510-0EB695CA9D90}"/>
                  </a:ext>
                </a:extLst>
              </p:cNvPr>
              <p:cNvGrpSpPr/>
              <p:nvPr/>
            </p:nvGrpSpPr>
            <p:grpSpPr>
              <a:xfrm>
                <a:off x="851763" y="2231185"/>
                <a:ext cx="1733957" cy="1070816"/>
                <a:chOff x="851763" y="2231185"/>
                <a:chExt cx="1733957" cy="1070816"/>
              </a:xfrm>
            </p:grpSpPr>
            <p:sp>
              <p:nvSpPr>
                <p:cNvPr id="171" name="Rectangle 170">
                  <a:extLst>
                    <a:ext uri="{FF2B5EF4-FFF2-40B4-BE49-F238E27FC236}">
                      <a16:creationId xmlns:a16="http://schemas.microsoft.com/office/drawing/2014/main" id="{0FE72D61-4515-42E9-85B4-1AA03448EBE6}"/>
                    </a:ext>
                  </a:extLst>
                </p:cNvPr>
                <p:cNvSpPr/>
                <p:nvPr/>
              </p:nvSpPr>
              <p:spPr bwMode="auto">
                <a:xfrm>
                  <a:off x="851763" y="2315825"/>
                  <a:ext cx="1733957"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2" name="TextBox 171">
                  <a:extLst>
                    <a:ext uri="{FF2B5EF4-FFF2-40B4-BE49-F238E27FC236}">
                      <a16:creationId xmlns:a16="http://schemas.microsoft.com/office/drawing/2014/main" id="{9BB96F68-631E-4C86-9485-07AFBBED1FF9}"/>
                    </a:ext>
                  </a:extLst>
                </p:cNvPr>
                <p:cNvSpPr txBox="1"/>
                <p:nvPr/>
              </p:nvSpPr>
              <p:spPr>
                <a:xfrm>
                  <a:off x="926057" y="2231185"/>
                  <a:ext cx="366364" cy="173124"/>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Pod</a:t>
                  </a:r>
                </a:p>
              </p:txBody>
            </p:sp>
          </p:grpSp>
          <p:sp>
            <p:nvSpPr>
              <p:cNvPr id="165" name="TextBox 164">
                <a:extLst>
                  <a:ext uri="{FF2B5EF4-FFF2-40B4-BE49-F238E27FC236}">
                    <a16:creationId xmlns:a16="http://schemas.microsoft.com/office/drawing/2014/main" id="{BA64EB34-341B-48C0-AD8A-B096C9A93551}"/>
                  </a:ext>
                </a:extLst>
              </p:cNvPr>
              <p:cNvSpPr txBox="1"/>
              <p:nvPr/>
            </p:nvSpPr>
            <p:spPr>
              <a:xfrm>
                <a:off x="1740916" y="2489666"/>
                <a:ext cx="786385" cy="62324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202192"/>
                    </a:solidFill>
                    <a:effectLst/>
                    <a:uLnTx/>
                    <a:uFillTx/>
                    <a:latin typeface="Segoe UI Semibold"/>
                    <a:ea typeface="+mn-ea"/>
                    <a:cs typeface="+mn-cs"/>
                  </a:rPr>
                  <a:t>Actor partition placement</a:t>
                </a:r>
              </a:p>
            </p:txBody>
          </p:sp>
          <p:grpSp>
            <p:nvGrpSpPr>
              <p:cNvPr id="166" name="Group 165">
                <a:extLst>
                  <a:ext uri="{FF2B5EF4-FFF2-40B4-BE49-F238E27FC236}">
                    <a16:creationId xmlns:a16="http://schemas.microsoft.com/office/drawing/2014/main" id="{5A4B681E-3003-4D80-8683-0A20A50B3A1C}"/>
                  </a:ext>
                </a:extLst>
              </p:cNvPr>
              <p:cNvGrpSpPr/>
              <p:nvPr/>
            </p:nvGrpSpPr>
            <p:grpSpPr>
              <a:xfrm>
                <a:off x="949496" y="2388449"/>
                <a:ext cx="716367" cy="835760"/>
                <a:chOff x="1021444" y="2381230"/>
                <a:chExt cx="843399" cy="983966"/>
              </a:xfrm>
            </p:grpSpPr>
            <p:grpSp>
              <p:nvGrpSpPr>
                <p:cNvPr id="167" name="Group 166">
                  <a:extLst>
                    <a:ext uri="{FF2B5EF4-FFF2-40B4-BE49-F238E27FC236}">
                      <a16:creationId xmlns:a16="http://schemas.microsoft.com/office/drawing/2014/main" id="{67BBEC97-02B8-4037-9EA4-A6A4ACAD5145}"/>
                    </a:ext>
                  </a:extLst>
                </p:cNvPr>
                <p:cNvGrpSpPr/>
                <p:nvPr/>
              </p:nvGrpSpPr>
              <p:grpSpPr>
                <a:xfrm>
                  <a:off x="1021444" y="2381230"/>
                  <a:ext cx="843399" cy="983966"/>
                  <a:chOff x="4597460" y="1724939"/>
                  <a:chExt cx="843399" cy="983966"/>
                </a:xfrm>
              </p:grpSpPr>
              <p:pic>
                <p:nvPicPr>
                  <p:cNvPr id="169" name="Graphic 168">
                    <a:extLst>
                      <a:ext uri="{FF2B5EF4-FFF2-40B4-BE49-F238E27FC236}">
                        <a16:creationId xmlns:a16="http://schemas.microsoft.com/office/drawing/2014/main" id="{A359AEEF-EC31-4B8A-8187-D9F4ACCC4F3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4597460" y="1724939"/>
                    <a:ext cx="843399" cy="983966"/>
                  </a:xfrm>
                  <a:prstGeom prst="rect">
                    <a:avLst/>
                  </a:prstGeom>
                  <a:effectLst/>
                </p:spPr>
              </p:pic>
              <p:pic>
                <p:nvPicPr>
                  <p:cNvPr id="170" name="Graphic 169">
                    <a:extLst>
                      <a:ext uri="{FF2B5EF4-FFF2-40B4-BE49-F238E27FC236}">
                        <a16:creationId xmlns:a16="http://schemas.microsoft.com/office/drawing/2014/main" id="{78B9F5FB-F76F-4A7B-B22E-E4CADB6B4631}"/>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t="10685" b="10685"/>
                  <a:stretch/>
                </p:blipFill>
                <p:spPr>
                  <a:xfrm>
                    <a:off x="4723538" y="1863350"/>
                    <a:ext cx="568128" cy="446718"/>
                  </a:xfrm>
                  <a:prstGeom prst="rect">
                    <a:avLst/>
                  </a:prstGeom>
                </p:spPr>
              </p:pic>
            </p:grpSp>
            <p:sp>
              <p:nvSpPr>
                <p:cNvPr id="168" name="TextBox 167">
                  <a:extLst>
                    <a:ext uri="{FF2B5EF4-FFF2-40B4-BE49-F238E27FC236}">
                      <a16:creationId xmlns:a16="http://schemas.microsoft.com/office/drawing/2014/main" id="{733EE134-ED5B-4930-8628-8343F99D2FCE}"/>
                    </a:ext>
                  </a:extLst>
                </p:cNvPr>
                <p:cNvSpPr txBox="1"/>
                <p:nvPr/>
              </p:nvSpPr>
              <p:spPr>
                <a:xfrm>
                  <a:off x="1285966" y="2913184"/>
                  <a:ext cx="291239" cy="8153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 b="0" i="0" u="none" strike="noStrike" kern="1200" cap="none" spc="0" normalizeH="0" baseline="0" noProof="0">
                      <a:ln>
                        <a:noFill/>
                      </a:ln>
                      <a:solidFill>
                        <a:srgbClr val="202192"/>
                      </a:solidFill>
                      <a:effectLst/>
                      <a:uLnTx/>
                      <a:uFillTx/>
                      <a:latin typeface="Segoe UI Semibold"/>
                      <a:ea typeface="+mn-ea"/>
                      <a:cs typeface="+mn-cs"/>
                    </a:rPr>
                    <a:t>Placement</a:t>
                  </a:r>
                </a:p>
              </p:txBody>
            </p:sp>
          </p:grpSp>
        </p:grpSp>
        <p:grpSp>
          <p:nvGrpSpPr>
            <p:cNvPr id="134" name="Group 133">
              <a:extLst>
                <a:ext uri="{FF2B5EF4-FFF2-40B4-BE49-F238E27FC236}">
                  <a16:creationId xmlns:a16="http://schemas.microsoft.com/office/drawing/2014/main" id="{BBCB2CA5-8C0A-4DE9-8D24-A394E73E6608}"/>
                </a:ext>
              </a:extLst>
            </p:cNvPr>
            <p:cNvGrpSpPr/>
            <p:nvPr/>
          </p:nvGrpSpPr>
          <p:grpSpPr>
            <a:xfrm>
              <a:off x="2996276" y="2123872"/>
              <a:ext cx="1602522" cy="1070816"/>
              <a:chOff x="851763" y="2231185"/>
              <a:chExt cx="1602522" cy="1070816"/>
            </a:xfrm>
          </p:grpSpPr>
          <p:grpSp>
            <p:nvGrpSpPr>
              <p:cNvPr id="155" name="Group 154">
                <a:extLst>
                  <a:ext uri="{FF2B5EF4-FFF2-40B4-BE49-F238E27FC236}">
                    <a16:creationId xmlns:a16="http://schemas.microsoft.com/office/drawing/2014/main" id="{C4B01DB0-9835-46E5-9197-1051E7E4C1A5}"/>
                  </a:ext>
                </a:extLst>
              </p:cNvPr>
              <p:cNvGrpSpPr/>
              <p:nvPr/>
            </p:nvGrpSpPr>
            <p:grpSpPr>
              <a:xfrm>
                <a:off x="851763" y="2231185"/>
                <a:ext cx="1598487" cy="1070816"/>
                <a:chOff x="851763" y="2231185"/>
                <a:chExt cx="1598487" cy="1070816"/>
              </a:xfrm>
            </p:grpSpPr>
            <p:sp>
              <p:nvSpPr>
                <p:cNvPr id="162" name="Rectangle 161">
                  <a:extLst>
                    <a:ext uri="{FF2B5EF4-FFF2-40B4-BE49-F238E27FC236}">
                      <a16:creationId xmlns:a16="http://schemas.microsoft.com/office/drawing/2014/main" id="{AB57C831-C286-4319-A8B5-0BB0A656FFCB}"/>
                    </a:ext>
                  </a:extLst>
                </p:cNvPr>
                <p:cNvSpPr/>
                <p:nvPr/>
              </p:nvSpPr>
              <p:spPr bwMode="auto">
                <a:xfrm>
                  <a:off x="851763" y="2315825"/>
                  <a:ext cx="1598487"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3" name="TextBox 162">
                  <a:extLst>
                    <a:ext uri="{FF2B5EF4-FFF2-40B4-BE49-F238E27FC236}">
                      <a16:creationId xmlns:a16="http://schemas.microsoft.com/office/drawing/2014/main" id="{0DD72E37-75A8-46A7-BFD3-897D4BF0FB6F}"/>
                    </a:ext>
                  </a:extLst>
                </p:cNvPr>
                <p:cNvSpPr txBox="1"/>
                <p:nvPr/>
              </p:nvSpPr>
              <p:spPr>
                <a:xfrm>
                  <a:off x="926057" y="2231185"/>
                  <a:ext cx="366364" cy="173124"/>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Pod</a:t>
                  </a:r>
                </a:p>
              </p:txBody>
            </p:sp>
          </p:grpSp>
          <p:sp>
            <p:nvSpPr>
              <p:cNvPr id="156" name="TextBox 155">
                <a:extLst>
                  <a:ext uri="{FF2B5EF4-FFF2-40B4-BE49-F238E27FC236}">
                    <a16:creationId xmlns:a16="http://schemas.microsoft.com/office/drawing/2014/main" id="{C0BCDDDA-5751-49A2-AE87-1C56DC7015D5}"/>
                  </a:ext>
                </a:extLst>
              </p:cNvPr>
              <p:cNvSpPr txBox="1"/>
              <p:nvPr/>
            </p:nvSpPr>
            <p:spPr>
              <a:xfrm>
                <a:off x="1740915" y="2489663"/>
                <a:ext cx="713370" cy="62324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02192"/>
                    </a:solidFill>
                    <a:effectLst/>
                    <a:uLnTx/>
                    <a:uFillTx/>
                    <a:latin typeface="Segoe UI Semibold"/>
                    <a:ea typeface="+mn-ea"/>
                    <a:cs typeface="+mn-cs"/>
                  </a:rPr>
                  <a:t>Dapr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02192"/>
                    </a:solidFill>
                    <a:effectLst/>
                    <a:uLnTx/>
                    <a:uFillTx/>
                    <a:latin typeface="Segoe UI Semibold"/>
                    <a:ea typeface="+mn-ea"/>
                    <a:cs typeface="+mn-cs"/>
                  </a:rPr>
                  <a:t>sidecar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02192"/>
                    </a:solidFill>
                    <a:effectLst/>
                    <a:uLnTx/>
                    <a:uFillTx/>
                    <a:latin typeface="Segoe UI Semibold"/>
                    <a:ea typeface="+mn-ea"/>
                    <a:cs typeface="+mn-cs"/>
                  </a:rPr>
                  <a:t>injector</a:t>
                </a:r>
              </a:p>
            </p:txBody>
          </p:sp>
          <p:grpSp>
            <p:nvGrpSpPr>
              <p:cNvPr id="157" name="Group 156">
                <a:extLst>
                  <a:ext uri="{FF2B5EF4-FFF2-40B4-BE49-F238E27FC236}">
                    <a16:creationId xmlns:a16="http://schemas.microsoft.com/office/drawing/2014/main" id="{45AF155A-0F2F-4FFB-9E59-92A4081687BF}"/>
                  </a:ext>
                </a:extLst>
              </p:cNvPr>
              <p:cNvGrpSpPr/>
              <p:nvPr/>
            </p:nvGrpSpPr>
            <p:grpSpPr>
              <a:xfrm>
                <a:off x="949495" y="2388449"/>
                <a:ext cx="716366" cy="835760"/>
                <a:chOff x="1021444" y="2381230"/>
                <a:chExt cx="843399" cy="983966"/>
              </a:xfrm>
            </p:grpSpPr>
            <p:grpSp>
              <p:nvGrpSpPr>
                <p:cNvPr id="158" name="Group 157">
                  <a:extLst>
                    <a:ext uri="{FF2B5EF4-FFF2-40B4-BE49-F238E27FC236}">
                      <a16:creationId xmlns:a16="http://schemas.microsoft.com/office/drawing/2014/main" id="{A2CC03B4-6B48-4393-BC07-1D66F3F13563}"/>
                    </a:ext>
                  </a:extLst>
                </p:cNvPr>
                <p:cNvGrpSpPr/>
                <p:nvPr/>
              </p:nvGrpSpPr>
              <p:grpSpPr>
                <a:xfrm>
                  <a:off x="1021444" y="2381230"/>
                  <a:ext cx="843399" cy="983966"/>
                  <a:chOff x="4597460" y="1724939"/>
                  <a:chExt cx="843399" cy="983966"/>
                </a:xfrm>
              </p:grpSpPr>
              <p:pic>
                <p:nvPicPr>
                  <p:cNvPr id="160" name="Graphic 159">
                    <a:extLst>
                      <a:ext uri="{FF2B5EF4-FFF2-40B4-BE49-F238E27FC236}">
                        <a16:creationId xmlns:a16="http://schemas.microsoft.com/office/drawing/2014/main" id="{017E9143-DEA3-4BD1-B67A-C256B039477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4597460" y="1724939"/>
                    <a:ext cx="843399" cy="983966"/>
                  </a:xfrm>
                  <a:prstGeom prst="rect">
                    <a:avLst/>
                  </a:prstGeom>
                  <a:effectLst/>
                </p:spPr>
              </p:pic>
              <p:pic>
                <p:nvPicPr>
                  <p:cNvPr id="161" name="Graphic 160">
                    <a:extLst>
                      <a:ext uri="{FF2B5EF4-FFF2-40B4-BE49-F238E27FC236}">
                        <a16:creationId xmlns:a16="http://schemas.microsoft.com/office/drawing/2014/main" id="{E9484F87-76F3-46FD-98E7-CAB05972CDCB}"/>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t="10685" b="10685"/>
                  <a:stretch/>
                </p:blipFill>
                <p:spPr>
                  <a:xfrm>
                    <a:off x="4723538" y="1863350"/>
                    <a:ext cx="568128" cy="446718"/>
                  </a:xfrm>
                  <a:prstGeom prst="rect">
                    <a:avLst/>
                  </a:prstGeom>
                </p:spPr>
              </p:pic>
            </p:grpSp>
            <p:sp>
              <p:nvSpPr>
                <p:cNvPr id="159" name="TextBox 158">
                  <a:extLst>
                    <a:ext uri="{FF2B5EF4-FFF2-40B4-BE49-F238E27FC236}">
                      <a16:creationId xmlns:a16="http://schemas.microsoft.com/office/drawing/2014/main" id="{97A8882D-DB4E-46AC-9C16-9CBC9345F6E9}"/>
                    </a:ext>
                  </a:extLst>
                </p:cNvPr>
                <p:cNvSpPr txBox="1"/>
                <p:nvPr/>
              </p:nvSpPr>
              <p:spPr>
                <a:xfrm>
                  <a:off x="1322372" y="2913184"/>
                  <a:ext cx="218429" cy="8153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 b="0" i="0" u="none" strike="noStrike" kern="1200" cap="none" spc="0" normalizeH="0" baseline="0" noProof="0">
                      <a:ln>
                        <a:noFill/>
                      </a:ln>
                      <a:solidFill>
                        <a:srgbClr val="202192"/>
                      </a:solidFill>
                      <a:effectLst/>
                      <a:uLnTx/>
                      <a:uFillTx/>
                      <a:latin typeface="Segoe UI Semibold"/>
                      <a:ea typeface="+mn-ea"/>
                      <a:cs typeface="+mn-cs"/>
                    </a:rPr>
                    <a:t>Injector</a:t>
                  </a:r>
                </a:p>
              </p:txBody>
            </p:sp>
          </p:grpSp>
        </p:grpSp>
        <p:grpSp>
          <p:nvGrpSpPr>
            <p:cNvPr id="135" name="Group 134">
              <a:extLst>
                <a:ext uri="{FF2B5EF4-FFF2-40B4-BE49-F238E27FC236}">
                  <a16:creationId xmlns:a16="http://schemas.microsoft.com/office/drawing/2014/main" id="{5C40BAA5-170C-4C7B-882F-4289344C181A}"/>
                </a:ext>
              </a:extLst>
            </p:cNvPr>
            <p:cNvGrpSpPr/>
            <p:nvPr/>
          </p:nvGrpSpPr>
          <p:grpSpPr>
            <a:xfrm>
              <a:off x="4907846" y="2123872"/>
              <a:ext cx="1938816" cy="1070816"/>
              <a:chOff x="4876079" y="2231185"/>
              <a:chExt cx="1938816" cy="1070816"/>
            </a:xfrm>
          </p:grpSpPr>
          <p:grpSp>
            <p:nvGrpSpPr>
              <p:cNvPr id="146" name="Group 145">
                <a:extLst>
                  <a:ext uri="{FF2B5EF4-FFF2-40B4-BE49-F238E27FC236}">
                    <a16:creationId xmlns:a16="http://schemas.microsoft.com/office/drawing/2014/main" id="{7A45E171-36B3-46A0-9B14-E4C11781CF4A}"/>
                  </a:ext>
                </a:extLst>
              </p:cNvPr>
              <p:cNvGrpSpPr/>
              <p:nvPr/>
            </p:nvGrpSpPr>
            <p:grpSpPr>
              <a:xfrm>
                <a:off x="4876079" y="2231185"/>
                <a:ext cx="1938816" cy="1070816"/>
                <a:chOff x="955767" y="2231185"/>
                <a:chExt cx="1938816" cy="1070816"/>
              </a:xfrm>
            </p:grpSpPr>
            <p:sp>
              <p:nvSpPr>
                <p:cNvPr id="153" name="Rectangle 152">
                  <a:extLst>
                    <a:ext uri="{FF2B5EF4-FFF2-40B4-BE49-F238E27FC236}">
                      <a16:creationId xmlns:a16="http://schemas.microsoft.com/office/drawing/2014/main" id="{4F0BAD93-6576-4B3A-B0EB-DA0346740F04}"/>
                    </a:ext>
                  </a:extLst>
                </p:cNvPr>
                <p:cNvSpPr/>
                <p:nvPr/>
              </p:nvSpPr>
              <p:spPr bwMode="auto">
                <a:xfrm>
                  <a:off x="955767" y="2315825"/>
                  <a:ext cx="1938816"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4" name="TextBox 153">
                  <a:extLst>
                    <a:ext uri="{FF2B5EF4-FFF2-40B4-BE49-F238E27FC236}">
                      <a16:creationId xmlns:a16="http://schemas.microsoft.com/office/drawing/2014/main" id="{1E541650-81E9-491C-871E-DB862DB79F3A}"/>
                    </a:ext>
                  </a:extLst>
                </p:cNvPr>
                <p:cNvSpPr txBox="1"/>
                <p:nvPr/>
              </p:nvSpPr>
              <p:spPr>
                <a:xfrm>
                  <a:off x="2473513" y="2231185"/>
                  <a:ext cx="366364" cy="173124"/>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Pod</a:t>
                  </a:r>
                </a:p>
              </p:txBody>
            </p:sp>
          </p:grpSp>
          <p:sp>
            <p:nvSpPr>
              <p:cNvPr id="147" name="TextBox 146">
                <a:extLst>
                  <a:ext uri="{FF2B5EF4-FFF2-40B4-BE49-F238E27FC236}">
                    <a16:creationId xmlns:a16="http://schemas.microsoft.com/office/drawing/2014/main" id="{EA8E2D9D-F809-42C1-968E-21B255FCC522}"/>
                  </a:ext>
                </a:extLst>
              </p:cNvPr>
              <p:cNvSpPr txBox="1"/>
              <p:nvPr/>
            </p:nvSpPr>
            <p:spPr>
              <a:xfrm>
                <a:off x="4900112" y="2597963"/>
                <a:ext cx="1063272" cy="415500"/>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202192"/>
                    </a:solidFill>
                    <a:effectLst/>
                    <a:uLnTx/>
                    <a:uFillTx/>
                    <a:latin typeface="Segoe UI Semibold"/>
                    <a:ea typeface="+mn-ea"/>
                    <a:cs typeface="+mn-cs"/>
                  </a:rPr>
                  <a:t>Cert authority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202192"/>
                    </a:solidFill>
                    <a:effectLst/>
                    <a:uLnTx/>
                    <a:uFillTx/>
                    <a:latin typeface="Segoe UI Semibold"/>
                    <a:ea typeface="+mn-ea"/>
                    <a:cs typeface="+mn-cs"/>
                  </a:rPr>
                  <a:t>and identity</a:t>
                </a:r>
              </a:p>
            </p:txBody>
          </p:sp>
          <p:grpSp>
            <p:nvGrpSpPr>
              <p:cNvPr id="148" name="Group 147">
                <a:extLst>
                  <a:ext uri="{FF2B5EF4-FFF2-40B4-BE49-F238E27FC236}">
                    <a16:creationId xmlns:a16="http://schemas.microsoft.com/office/drawing/2014/main" id="{3AD4C29B-C361-40F5-8B52-2F7A21E31848}"/>
                  </a:ext>
                </a:extLst>
              </p:cNvPr>
              <p:cNvGrpSpPr/>
              <p:nvPr/>
            </p:nvGrpSpPr>
            <p:grpSpPr>
              <a:xfrm>
                <a:off x="6029038" y="2388449"/>
                <a:ext cx="716366" cy="835760"/>
                <a:chOff x="1021444" y="2381230"/>
                <a:chExt cx="843399" cy="983966"/>
              </a:xfrm>
            </p:grpSpPr>
            <p:grpSp>
              <p:nvGrpSpPr>
                <p:cNvPr id="149" name="Group 148">
                  <a:extLst>
                    <a:ext uri="{FF2B5EF4-FFF2-40B4-BE49-F238E27FC236}">
                      <a16:creationId xmlns:a16="http://schemas.microsoft.com/office/drawing/2014/main" id="{E3EDA70E-9D56-4B5D-9EB0-89A0E8F2FF25}"/>
                    </a:ext>
                  </a:extLst>
                </p:cNvPr>
                <p:cNvGrpSpPr/>
                <p:nvPr/>
              </p:nvGrpSpPr>
              <p:grpSpPr>
                <a:xfrm>
                  <a:off x="1021444" y="2381230"/>
                  <a:ext cx="843399" cy="983966"/>
                  <a:chOff x="4597460" y="1724939"/>
                  <a:chExt cx="843399" cy="983966"/>
                </a:xfrm>
              </p:grpSpPr>
              <p:pic>
                <p:nvPicPr>
                  <p:cNvPr id="151" name="Graphic 150">
                    <a:extLst>
                      <a:ext uri="{FF2B5EF4-FFF2-40B4-BE49-F238E27FC236}">
                        <a16:creationId xmlns:a16="http://schemas.microsoft.com/office/drawing/2014/main" id="{5EFCE08D-18D4-4624-8DF7-F0C3B171AD0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4597460" y="1724939"/>
                    <a:ext cx="843399" cy="983966"/>
                  </a:xfrm>
                  <a:prstGeom prst="rect">
                    <a:avLst/>
                  </a:prstGeom>
                  <a:effectLst/>
                </p:spPr>
              </p:pic>
              <p:pic>
                <p:nvPicPr>
                  <p:cNvPr id="152" name="Graphic 151">
                    <a:extLst>
                      <a:ext uri="{FF2B5EF4-FFF2-40B4-BE49-F238E27FC236}">
                        <a16:creationId xmlns:a16="http://schemas.microsoft.com/office/drawing/2014/main" id="{94727C4D-F898-4ED8-A661-53FD137AAFB2}"/>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t="10685" b="10685"/>
                  <a:stretch/>
                </p:blipFill>
                <p:spPr>
                  <a:xfrm>
                    <a:off x="4723538" y="1863350"/>
                    <a:ext cx="568128" cy="446718"/>
                  </a:xfrm>
                  <a:prstGeom prst="rect">
                    <a:avLst/>
                  </a:prstGeom>
                </p:spPr>
              </p:pic>
            </p:grpSp>
            <p:sp>
              <p:nvSpPr>
                <p:cNvPr id="150" name="TextBox 149">
                  <a:extLst>
                    <a:ext uri="{FF2B5EF4-FFF2-40B4-BE49-F238E27FC236}">
                      <a16:creationId xmlns:a16="http://schemas.microsoft.com/office/drawing/2014/main" id="{079A4D9F-03CB-4644-811E-7F094446A5AB}"/>
                    </a:ext>
                  </a:extLst>
                </p:cNvPr>
                <p:cNvSpPr txBox="1"/>
                <p:nvPr/>
              </p:nvSpPr>
              <p:spPr>
                <a:xfrm>
                  <a:off x="1341527" y="2913184"/>
                  <a:ext cx="180108" cy="8153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 b="0" i="0" u="none" strike="noStrike" kern="1200" cap="none" spc="0" normalizeH="0" baseline="0" noProof="0">
                      <a:ln>
                        <a:noFill/>
                      </a:ln>
                      <a:solidFill>
                        <a:srgbClr val="202192"/>
                      </a:solidFill>
                      <a:effectLst/>
                      <a:uLnTx/>
                      <a:uFillTx/>
                      <a:latin typeface="Segoe UI Semibold"/>
                      <a:ea typeface="+mn-ea"/>
                      <a:cs typeface="+mn-cs"/>
                    </a:rPr>
                    <a:t>Sentry</a:t>
                  </a:r>
                </a:p>
              </p:txBody>
            </p:sp>
          </p:grpSp>
        </p:grpSp>
        <p:grpSp>
          <p:nvGrpSpPr>
            <p:cNvPr id="136" name="Group 135">
              <a:extLst>
                <a:ext uri="{FF2B5EF4-FFF2-40B4-BE49-F238E27FC236}">
                  <a16:creationId xmlns:a16="http://schemas.microsoft.com/office/drawing/2014/main" id="{1A51AF0F-C760-4E5E-B22A-9441764E8E81}"/>
                </a:ext>
              </a:extLst>
            </p:cNvPr>
            <p:cNvGrpSpPr/>
            <p:nvPr/>
          </p:nvGrpSpPr>
          <p:grpSpPr>
            <a:xfrm>
              <a:off x="7155711" y="2123872"/>
              <a:ext cx="1881765" cy="1070816"/>
              <a:chOff x="7003311" y="2231185"/>
              <a:chExt cx="1881765" cy="1070816"/>
            </a:xfrm>
          </p:grpSpPr>
          <p:grpSp>
            <p:nvGrpSpPr>
              <p:cNvPr id="137" name="Group 136">
                <a:extLst>
                  <a:ext uri="{FF2B5EF4-FFF2-40B4-BE49-F238E27FC236}">
                    <a16:creationId xmlns:a16="http://schemas.microsoft.com/office/drawing/2014/main" id="{0F277A2C-2556-4498-A54E-DF52F01527FD}"/>
                  </a:ext>
                </a:extLst>
              </p:cNvPr>
              <p:cNvGrpSpPr/>
              <p:nvPr/>
            </p:nvGrpSpPr>
            <p:grpSpPr>
              <a:xfrm>
                <a:off x="7003311" y="2231185"/>
                <a:ext cx="1881765" cy="1070816"/>
                <a:chOff x="851763" y="2231185"/>
                <a:chExt cx="1881765" cy="1070816"/>
              </a:xfrm>
            </p:grpSpPr>
            <p:sp>
              <p:nvSpPr>
                <p:cNvPr id="144" name="Rectangle 143">
                  <a:extLst>
                    <a:ext uri="{FF2B5EF4-FFF2-40B4-BE49-F238E27FC236}">
                      <a16:creationId xmlns:a16="http://schemas.microsoft.com/office/drawing/2014/main" id="{85AA6FD9-F67C-40E1-8804-C49A6DA994C3}"/>
                    </a:ext>
                  </a:extLst>
                </p:cNvPr>
                <p:cNvSpPr/>
                <p:nvPr/>
              </p:nvSpPr>
              <p:spPr bwMode="auto">
                <a:xfrm>
                  <a:off x="851763" y="2315825"/>
                  <a:ext cx="1881765"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5" name="TextBox 144">
                  <a:extLst>
                    <a:ext uri="{FF2B5EF4-FFF2-40B4-BE49-F238E27FC236}">
                      <a16:creationId xmlns:a16="http://schemas.microsoft.com/office/drawing/2014/main" id="{FC096089-0528-4B6B-9D62-9767E0CD375C}"/>
                    </a:ext>
                  </a:extLst>
                </p:cNvPr>
                <p:cNvSpPr txBox="1"/>
                <p:nvPr/>
              </p:nvSpPr>
              <p:spPr>
                <a:xfrm>
                  <a:off x="2300370" y="2231185"/>
                  <a:ext cx="366364" cy="173124"/>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Pod</a:t>
                  </a:r>
                </a:p>
              </p:txBody>
            </p:sp>
          </p:grpSp>
          <p:sp>
            <p:nvSpPr>
              <p:cNvPr id="138" name="TextBox 137">
                <a:extLst>
                  <a:ext uri="{FF2B5EF4-FFF2-40B4-BE49-F238E27FC236}">
                    <a16:creationId xmlns:a16="http://schemas.microsoft.com/office/drawing/2014/main" id="{9275F523-680C-4150-9CF6-0473BBF795AC}"/>
                  </a:ext>
                </a:extLst>
              </p:cNvPr>
              <p:cNvSpPr txBox="1"/>
              <p:nvPr/>
            </p:nvSpPr>
            <p:spPr>
              <a:xfrm>
                <a:off x="7077603" y="2489666"/>
                <a:ext cx="958120" cy="623249"/>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202192"/>
                    </a:solidFill>
                    <a:effectLst/>
                    <a:uLnTx/>
                    <a:uFillTx/>
                    <a:latin typeface="Segoe UI Semibold"/>
                    <a:ea typeface="+mn-ea"/>
                    <a:cs typeface="+mn-cs"/>
                  </a:rPr>
                  <a:t>Update component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202192"/>
                    </a:solidFill>
                    <a:effectLst/>
                    <a:uLnTx/>
                    <a:uFillTx/>
                    <a:latin typeface="Segoe UI Semibold"/>
                    <a:ea typeface="+mn-ea"/>
                    <a:cs typeface="+mn-cs"/>
                  </a:rPr>
                  <a:t>changes</a:t>
                </a:r>
              </a:p>
            </p:txBody>
          </p:sp>
          <p:grpSp>
            <p:nvGrpSpPr>
              <p:cNvPr id="139" name="Group 138">
                <a:extLst>
                  <a:ext uri="{FF2B5EF4-FFF2-40B4-BE49-F238E27FC236}">
                    <a16:creationId xmlns:a16="http://schemas.microsoft.com/office/drawing/2014/main" id="{B60A8708-EC42-4FEA-B927-EA7EB70C488B}"/>
                  </a:ext>
                </a:extLst>
              </p:cNvPr>
              <p:cNvGrpSpPr/>
              <p:nvPr/>
            </p:nvGrpSpPr>
            <p:grpSpPr>
              <a:xfrm>
                <a:off x="8098347" y="2388449"/>
                <a:ext cx="716366" cy="835760"/>
                <a:chOff x="1021444" y="2381230"/>
                <a:chExt cx="843399" cy="983966"/>
              </a:xfrm>
            </p:grpSpPr>
            <p:grpSp>
              <p:nvGrpSpPr>
                <p:cNvPr id="140" name="Group 139">
                  <a:extLst>
                    <a:ext uri="{FF2B5EF4-FFF2-40B4-BE49-F238E27FC236}">
                      <a16:creationId xmlns:a16="http://schemas.microsoft.com/office/drawing/2014/main" id="{901B72DC-6914-4324-9595-D5F30593B4D2}"/>
                    </a:ext>
                  </a:extLst>
                </p:cNvPr>
                <p:cNvGrpSpPr/>
                <p:nvPr/>
              </p:nvGrpSpPr>
              <p:grpSpPr>
                <a:xfrm>
                  <a:off x="1021444" y="2381230"/>
                  <a:ext cx="843399" cy="983966"/>
                  <a:chOff x="4597460" y="1724939"/>
                  <a:chExt cx="843399" cy="983966"/>
                </a:xfrm>
              </p:grpSpPr>
              <p:pic>
                <p:nvPicPr>
                  <p:cNvPr id="142" name="Graphic 141">
                    <a:extLst>
                      <a:ext uri="{FF2B5EF4-FFF2-40B4-BE49-F238E27FC236}">
                        <a16:creationId xmlns:a16="http://schemas.microsoft.com/office/drawing/2014/main" id="{EE35037F-395E-4BD3-AE9B-13813118F8D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4597460" y="1724939"/>
                    <a:ext cx="843399" cy="983966"/>
                  </a:xfrm>
                  <a:prstGeom prst="rect">
                    <a:avLst/>
                  </a:prstGeom>
                  <a:effectLst/>
                </p:spPr>
              </p:pic>
              <p:pic>
                <p:nvPicPr>
                  <p:cNvPr id="143" name="Graphic 142">
                    <a:extLst>
                      <a:ext uri="{FF2B5EF4-FFF2-40B4-BE49-F238E27FC236}">
                        <a16:creationId xmlns:a16="http://schemas.microsoft.com/office/drawing/2014/main" id="{845596B3-4134-4CAF-B63B-0DF694637879}"/>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t="10685" b="10685"/>
                  <a:stretch/>
                </p:blipFill>
                <p:spPr>
                  <a:xfrm>
                    <a:off x="4723538" y="1863350"/>
                    <a:ext cx="568128" cy="446718"/>
                  </a:xfrm>
                  <a:prstGeom prst="rect">
                    <a:avLst/>
                  </a:prstGeom>
                </p:spPr>
              </p:pic>
            </p:grpSp>
            <p:sp>
              <p:nvSpPr>
                <p:cNvPr id="141" name="TextBox 140">
                  <a:extLst>
                    <a:ext uri="{FF2B5EF4-FFF2-40B4-BE49-F238E27FC236}">
                      <a16:creationId xmlns:a16="http://schemas.microsoft.com/office/drawing/2014/main" id="{ED39936A-E0F4-4E15-A2EC-BD9F8255EC7D}"/>
                    </a:ext>
                  </a:extLst>
                </p:cNvPr>
                <p:cNvSpPr txBox="1"/>
                <p:nvPr/>
              </p:nvSpPr>
              <p:spPr>
                <a:xfrm>
                  <a:off x="1303207" y="2913184"/>
                  <a:ext cx="256752" cy="8153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 b="0" i="0" u="none" strike="noStrike" kern="1200" cap="none" spc="0" normalizeH="0" baseline="0" noProof="0">
                      <a:ln>
                        <a:noFill/>
                      </a:ln>
                      <a:solidFill>
                        <a:srgbClr val="202192"/>
                      </a:solidFill>
                      <a:effectLst/>
                      <a:uLnTx/>
                      <a:uFillTx/>
                      <a:latin typeface="Segoe UI Semibold"/>
                      <a:ea typeface="+mn-ea"/>
                      <a:cs typeface="+mn-cs"/>
                    </a:rPr>
                    <a:t>Operator</a:t>
                  </a:r>
                </a:p>
              </p:txBody>
            </p:sp>
          </p:grpSp>
        </p:grpSp>
      </p:grpSp>
      <p:grpSp>
        <p:nvGrpSpPr>
          <p:cNvPr id="173" name="Group 172">
            <a:extLst>
              <a:ext uri="{FF2B5EF4-FFF2-40B4-BE49-F238E27FC236}">
                <a16:creationId xmlns:a16="http://schemas.microsoft.com/office/drawing/2014/main" id="{E8FB88F3-125D-4983-9893-617649F49D47}"/>
              </a:ext>
            </a:extLst>
          </p:cNvPr>
          <p:cNvGrpSpPr/>
          <p:nvPr/>
        </p:nvGrpSpPr>
        <p:grpSpPr>
          <a:xfrm>
            <a:off x="6496747" y="3360385"/>
            <a:ext cx="899911" cy="995041"/>
            <a:chOff x="7316373" y="1954650"/>
            <a:chExt cx="1400542" cy="1633964"/>
          </a:xfrm>
        </p:grpSpPr>
        <p:pic>
          <p:nvPicPr>
            <p:cNvPr id="174" name="Graphic 173">
              <a:extLst>
                <a:ext uri="{FF2B5EF4-FFF2-40B4-BE49-F238E27FC236}">
                  <a16:creationId xmlns:a16="http://schemas.microsoft.com/office/drawing/2014/main" id="{4C6C2414-441F-4DAC-B6CC-657814A7C03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16373" y="1954650"/>
              <a:ext cx="1400542" cy="1633964"/>
            </a:xfrm>
            <a:prstGeom prst="rect">
              <a:avLst/>
            </a:prstGeom>
          </p:spPr>
        </p:pic>
        <p:sp>
          <p:nvSpPr>
            <p:cNvPr id="175" name="TextBox 174">
              <a:extLst>
                <a:ext uri="{FF2B5EF4-FFF2-40B4-BE49-F238E27FC236}">
                  <a16:creationId xmlns:a16="http://schemas.microsoft.com/office/drawing/2014/main" id="{81C6398F-D73A-4CB4-AFD6-4E1BC9424D29}"/>
                </a:ext>
              </a:extLst>
            </p:cNvPr>
            <p:cNvSpPr txBox="1"/>
            <p:nvPr/>
          </p:nvSpPr>
          <p:spPr>
            <a:xfrm>
              <a:off x="7446205" y="2609319"/>
              <a:ext cx="1077922" cy="3429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02192"/>
                  </a:solidFill>
                  <a:effectLst/>
                  <a:uLnTx/>
                  <a:uFillTx/>
                  <a:latin typeface="Segoe UI Semibold"/>
                  <a:ea typeface="+mn-ea"/>
                  <a:cs typeface="+mn-cs"/>
                </a:rPr>
                <a:t>Service B</a:t>
              </a:r>
            </a:p>
          </p:txBody>
        </p:sp>
      </p:grpSp>
      <p:grpSp>
        <p:nvGrpSpPr>
          <p:cNvPr id="176" name="!!AppA">
            <a:extLst>
              <a:ext uri="{FF2B5EF4-FFF2-40B4-BE49-F238E27FC236}">
                <a16:creationId xmlns:a16="http://schemas.microsoft.com/office/drawing/2014/main" id="{7721A18F-7649-44D9-B335-2C19F49740F5}"/>
              </a:ext>
            </a:extLst>
          </p:cNvPr>
          <p:cNvGrpSpPr/>
          <p:nvPr/>
        </p:nvGrpSpPr>
        <p:grpSpPr>
          <a:xfrm>
            <a:off x="4486357" y="3297528"/>
            <a:ext cx="912511" cy="1006538"/>
            <a:chOff x="3444425" y="1954650"/>
            <a:chExt cx="1400542" cy="1633964"/>
          </a:xfrm>
        </p:grpSpPr>
        <p:pic>
          <p:nvPicPr>
            <p:cNvPr id="177" name="Graphic 176">
              <a:extLst>
                <a:ext uri="{FF2B5EF4-FFF2-40B4-BE49-F238E27FC236}">
                  <a16:creationId xmlns:a16="http://schemas.microsoft.com/office/drawing/2014/main" id="{3081C14D-7138-43C1-95CF-AEAA252D906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444425" y="1954650"/>
              <a:ext cx="1400542" cy="1633964"/>
            </a:xfrm>
            <a:prstGeom prst="rect">
              <a:avLst/>
            </a:prstGeom>
          </p:spPr>
        </p:pic>
        <p:sp>
          <p:nvSpPr>
            <p:cNvPr id="178" name="TextBox 177">
              <a:extLst>
                <a:ext uri="{FF2B5EF4-FFF2-40B4-BE49-F238E27FC236}">
                  <a16:creationId xmlns:a16="http://schemas.microsoft.com/office/drawing/2014/main" id="{A23AE276-701A-479F-9050-BB06234398EA}"/>
                </a:ext>
              </a:extLst>
            </p:cNvPr>
            <p:cNvSpPr txBox="1"/>
            <p:nvPr/>
          </p:nvSpPr>
          <p:spPr>
            <a:xfrm>
              <a:off x="3609203" y="2604706"/>
              <a:ext cx="984813" cy="26355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Service A</a:t>
              </a:r>
            </a:p>
          </p:txBody>
        </p:sp>
      </p:grpSp>
      <p:grpSp>
        <p:nvGrpSpPr>
          <p:cNvPr id="40" name="Group 39">
            <a:extLst>
              <a:ext uri="{FF2B5EF4-FFF2-40B4-BE49-F238E27FC236}">
                <a16:creationId xmlns:a16="http://schemas.microsoft.com/office/drawing/2014/main" id="{60A329A7-7F81-417C-AE60-4519C5F9E85C}"/>
              </a:ext>
            </a:extLst>
          </p:cNvPr>
          <p:cNvGrpSpPr/>
          <p:nvPr/>
        </p:nvGrpSpPr>
        <p:grpSpPr>
          <a:xfrm>
            <a:off x="2417485" y="2336340"/>
            <a:ext cx="892095" cy="956621"/>
            <a:chOff x="2510980" y="2405749"/>
            <a:chExt cx="722038" cy="812976"/>
          </a:xfrm>
        </p:grpSpPr>
        <p:pic>
          <p:nvPicPr>
            <p:cNvPr id="179" name="Graphic 178">
              <a:extLst>
                <a:ext uri="{FF2B5EF4-FFF2-40B4-BE49-F238E27FC236}">
                  <a16:creationId xmlns:a16="http://schemas.microsoft.com/office/drawing/2014/main" id="{621AE744-5642-457E-B94C-BB691C16B1A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10980" y="2405749"/>
              <a:ext cx="722038" cy="812976"/>
            </a:xfrm>
            <a:prstGeom prst="rect">
              <a:avLst/>
            </a:prstGeom>
            <a:effectLst>
              <a:outerShdw blurRad="25400" sx="101000" sy="101000" algn="ctr" rotWithShape="0">
                <a:prstClr val="black">
                  <a:alpha val="30000"/>
                </a:prstClr>
              </a:outerShdw>
            </a:effectLst>
          </p:spPr>
        </p:pic>
        <p:pic>
          <p:nvPicPr>
            <p:cNvPr id="2050" name="Picture 2">
              <a:extLst>
                <a:ext uri="{FF2B5EF4-FFF2-40B4-BE49-F238E27FC236}">
                  <a16:creationId xmlns:a16="http://schemas.microsoft.com/office/drawing/2014/main" id="{5BC614B1-A80F-4E24-B417-A1D025509C2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67489" y="2924718"/>
              <a:ext cx="124003" cy="124003"/>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Image result for key icon">
              <a:extLst>
                <a:ext uri="{FF2B5EF4-FFF2-40B4-BE49-F238E27FC236}">
                  <a16:creationId xmlns:a16="http://schemas.microsoft.com/office/drawing/2014/main" id="{C81CD343-9763-4BC6-AD77-263194D0A3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3459" y="2909790"/>
              <a:ext cx="153858" cy="1538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0" name="Group 179">
            <a:extLst>
              <a:ext uri="{FF2B5EF4-FFF2-40B4-BE49-F238E27FC236}">
                <a16:creationId xmlns:a16="http://schemas.microsoft.com/office/drawing/2014/main" id="{C072FA9E-A168-4935-A417-E06873D38F29}"/>
              </a:ext>
            </a:extLst>
          </p:cNvPr>
          <p:cNvGrpSpPr/>
          <p:nvPr/>
        </p:nvGrpSpPr>
        <p:grpSpPr>
          <a:xfrm>
            <a:off x="4767584" y="2380158"/>
            <a:ext cx="912511" cy="965676"/>
            <a:chOff x="2510980" y="2405749"/>
            <a:chExt cx="722038" cy="812976"/>
          </a:xfrm>
        </p:grpSpPr>
        <p:pic>
          <p:nvPicPr>
            <p:cNvPr id="181" name="Graphic 180">
              <a:extLst>
                <a:ext uri="{FF2B5EF4-FFF2-40B4-BE49-F238E27FC236}">
                  <a16:creationId xmlns:a16="http://schemas.microsoft.com/office/drawing/2014/main" id="{5A73A8BD-73C0-4F5E-BB64-365D69B0F00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10980" y="2405749"/>
              <a:ext cx="722038" cy="812976"/>
            </a:xfrm>
            <a:prstGeom prst="rect">
              <a:avLst/>
            </a:prstGeom>
            <a:effectLst>
              <a:outerShdw blurRad="25400" sx="101000" sy="101000" algn="ctr" rotWithShape="0">
                <a:prstClr val="black">
                  <a:alpha val="30000"/>
                </a:prstClr>
              </a:outerShdw>
            </a:effectLst>
          </p:spPr>
        </p:pic>
        <p:pic>
          <p:nvPicPr>
            <p:cNvPr id="182" name="Picture 2">
              <a:extLst>
                <a:ext uri="{FF2B5EF4-FFF2-40B4-BE49-F238E27FC236}">
                  <a16:creationId xmlns:a16="http://schemas.microsoft.com/office/drawing/2014/main" id="{D2C27326-C7F0-44E8-BF8E-F098FA3070C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67489" y="2924718"/>
              <a:ext cx="124003" cy="124003"/>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descr="Image result for key icon">
              <a:extLst>
                <a:ext uri="{FF2B5EF4-FFF2-40B4-BE49-F238E27FC236}">
                  <a16:creationId xmlns:a16="http://schemas.microsoft.com/office/drawing/2014/main" id="{35D35F0D-77E4-40B2-B4D1-E3DD4D5F13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3459" y="2909790"/>
              <a:ext cx="153858" cy="15385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 name="Straight Arrow Connector 7">
            <a:extLst>
              <a:ext uri="{FF2B5EF4-FFF2-40B4-BE49-F238E27FC236}">
                <a16:creationId xmlns:a16="http://schemas.microsoft.com/office/drawing/2014/main" id="{3B7A80D9-11D7-4375-ADF3-85CAA473B920}"/>
              </a:ext>
            </a:extLst>
          </p:cNvPr>
          <p:cNvCxnSpPr>
            <a:cxnSpLocks/>
            <a:stCxn id="179" idx="0"/>
          </p:cNvCxnSpPr>
          <p:nvPr/>
        </p:nvCxnSpPr>
        <p:spPr>
          <a:xfrm flipV="1">
            <a:off x="2863533" y="1923679"/>
            <a:ext cx="0" cy="412661"/>
          </a:xfrm>
          <a:prstGeom prst="straightConnector1">
            <a:avLst/>
          </a:prstGeom>
          <a:ln w="28575">
            <a:solidFill>
              <a:srgbClr val="202192"/>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16428AB3-56C3-40DD-A184-CFEE6533CFDB}"/>
              </a:ext>
            </a:extLst>
          </p:cNvPr>
          <p:cNvGrpSpPr/>
          <p:nvPr/>
        </p:nvGrpSpPr>
        <p:grpSpPr>
          <a:xfrm>
            <a:off x="6737060" y="2407777"/>
            <a:ext cx="912511" cy="965676"/>
            <a:chOff x="2510980" y="2405749"/>
            <a:chExt cx="722038" cy="812976"/>
          </a:xfrm>
        </p:grpSpPr>
        <p:pic>
          <p:nvPicPr>
            <p:cNvPr id="185" name="Graphic 184">
              <a:extLst>
                <a:ext uri="{FF2B5EF4-FFF2-40B4-BE49-F238E27FC236}">
                  <a16:creationId xmlns:a16="http://schemas.microsoft.com/office/drawing/2014/main" id="{39CB7869-CE7A-485C-91D1-EB8C16B9236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510980" y="2405749"/>
              <a:ext cx="722038" cy="812976"/>
            </a:xfrm>
            <a:prstGeom prst="rect">
              <a:avLst/>
            </a:prstGeom>
            <a:effectLst>
              <a:outerShdw blurRad="25400" sx="101000" sy="101000" algn="ctr" rotWithShape="0">
                <a:prstClr val="black">
                  <a:alpha val="30000"/>
                </a:prstClr>
              </a:outerShdw>
            </a:effectLst>
          </p:spPr>
        </p:pic>
        <p:pic>
          <p:nvPicPr>
            <p:cNvPr id="186" name="Picture 2">
              <a:extLst>
                <a:ext uri="{FF2B5EF4-FFF2-40B4-BE49-F238E27FC236}">
                  <a16:creationId xmlns:a16="http://schemas.microsoft.com/office/drawing/2014/main" id="{7E971659-F2F0-4DA2-A7F3-87D403573D0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67489" y="2924718"/>
              <a:ext cx="124003" cy="124003"/>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2" descr="Image result for key icon">
              <a:extLst>
                <a:ext uri="{FF2B5EF4-FFF2-40B4-BE49-F238E27FC236}">
                  <a16:creationId xmlns:a16="http://schemas.microsoft.com/office/drawing/2014/main" id="{EABA2DA3-40B0-48BA-88E7-8DF03DE82D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3459" y="2909790"/>
              <a:ext cx="153858" cy="153858"/>
            </a:xfrm>
            <a:prstGeom prst="rect">
              <a:avLst/>
            </a:prstGeom>
            <a:noFill/>
            <a:extLst>
              <a:ext uri="{909E8E84-426E-40DD-AFC4-6F175D3DCCD1}">
                <a14:hiddenFill xmlns:a14="http://schemas.microsoft.com/office/drawing/2010/main">
                  <a:solidFill>
                    <a:srgbClr val="FFFFFF"/>
                  </a:solidFill>
                </a14:hiddenFill>
              </a:ext>
            </a:extLst>
          </p:spPr>
        </p:pic>
      </p:grpSp>
      <p:sp>
        <p:nvSpPr>
          <p:cNvPr id="188" name="Oval 187">
            <a:extLst>
              <a:ext uri="{FF2B5EF4-FFF2-40B4-BE49-F238E27FC236}">
                <a16:creationId xmlns:a16="http://schemas.microsoft.com/office/drawing/2014/main" id="{49162709-6448-4C7A-BE71-F7347986C878}"/>
              </a:ext>
            </a:extLst>
          </p:cNvPr>
          <p:cNvSpPr/>
          <p:nvPr/>
        </p:nvSpPr>
        <p:spPr bwMode="auto">
          <a:xfrm>
            <a:off x="6662163" y="1036293"/>
            <a:ext cx="261399" cy="257256"/>
          </a:xfrm>
          <a:prstGeom prst="ellipse">
            <a:avLst/>
          </a:prstGeom>
          <a:solidFill>
            <a:srgbClr val="0D2192"/>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kern="0">
                <a:gradFill>
                  <a:gsLst>
                    <a:gs pos="0">
                      <a:srgbClr val="FFFFFF"/>
                    </a:gs>
                    <a:gs pos="100000">
                      <a:srgbClr val="FFFFFF"/>
                    </a:gs>
                  </a:gsLst>
                  <a:lin ang="5400000" scaled="0"/>
                </a:gradFill>
                <a:latin typeface="Segoe UI Semibold"/>
                <a:ea typeface="Segoe UI" pitchFamily="34" charset="0"/>
                <a:cs typeface="Segoe UI" pitchFamily="34" charset="0"/>
              </a:rPr>
              <a:t>8</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21" name="Group 120">
            <a:extLst>
              <a:ext uri="{FF2B5EF4-FFF2-40B4-BE49-F238E27FC236}">
                <a16:creationId xmlns:a16="http://schemas.microsoft.com/office/drawing/2014/main" id="{0EBDA5BA-93A1-4A2B-8100-A2404294C5A2}"/>
              </a:ext>
            </a:extLst>
          </p:cNvPr>
          <p:cNvGrpSpPr/>
          <p:nvPr/>
        </p:nvGrpSpPr>
        <p:grpSpPr>
          <a:xfrm>
            <a:off x="2240134" y="3292131"/>
            <a:ext cx="567952" cy="266905"/>
            <a:chOff x="3564220" y="3869717"/>
            <a:chExt cx="882452" cy="399798"/>
          </a:xfrm>
        </p:grpSpPr>
        <p:sp>
          <p:nvSpPr>
            <p:cNvPr id="189" name="Oval 188">
              <a:extLst>
                <a:ext uri="{FF2B5EF4-FFF2-40B4-BE49-F238E27FC236}">
                  <a16:creationId xmlns:a16="http://schemas.microsoft.com/office/drawing/2014/main" id="{42CF904F-A191-43B5-B36E-999862BC8FF7}"/>
                </a:ext>
              </a:extLst>
            </p:cNvPr>
            <p:cNvSpPr/>
            <p:nvPr/>
          </p:nvSpPr>
          <p:spPr bwMode="auto">
            <a:xfrm>
              <a:off x="3564220" y="3869717"/>
              <a:ext cx="386203" cy="399798"/>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0" name="TextBox 52">
              <a:extLst>
                <a:ext uri="{FF2B5EF4-FFF2-40B4-BE49-F238E27FC236}">
                  <a16:creationId xmlns:a16="http://schemas.microsoft.com/office/drawing/2014/main" id="{3CE3C2C4-7DB4-46DA-9ECE-740397C8D0AA}"/>
                </a:ext>
              </a:extLst>
            </p:cNvPr>
            <p:cNvSpPr txBox="1"/>
            <p:nvPr/>
          </p:nvSpPr>
          <p:spPr>
            <a:xfrm>
              <a:off x="3950423" y="3966680"/>
              <a:ext cx="496249" cy="28369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JWT</a:t>
              </a:r>
            </a:p>
          </p:txBody>
        </p:sp>
        <p:pic>
          <p:nvPicPr>
            <p:cNvPr id="191" name="Graphic 4">
              <a:extLst>
                <a:ext uri="{FF2B5EF4-FFF2-40B4-BE49-F238E27FC236}">
                  <a16:creationId xmlns:a16="http://schemas.microsoft.com/office/drawing/2014/main" id="{C160DDFC-BA5D-4F0F-A153-221111BC5EF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590670" y="3904185"/>
              <a:ext cx="333302" cy="333302"/>
            </a:xfrm>
            <a:prstGeom prst="rect">
              <a:avLst/>
            </a:prstGeom>
          </p:spPr>
        </p:pic>
      </p:grpSp>
      <p:grpSp>
        <p:nvGrpSpPr>
          <p:cNvPr id="192" name="Group 191">
            <a:extLst>
              <a:ext uri="{FF2B5EF4-FFF2-40B4-BE49-F238E27FC236}">
                <a16:creationId xmlns:a16="http://schemas.microsoft.com/office/drawing/2014/main" id="{5ABD18B5-B0EB-45A0-B945-7EBA36555A68}"/>
              </a:ext>
            </a:extLst>
          </p:cNvPr>
          <p:cNvGrpSpPr/>
          <p:nvPr/>
        </p:nvGrpSpPr>
        <p:grpSpPr>
          <a:xfrm>
            <a:off x="5232518" y="6010236"/>
            <a:ext cx="1364675" cy="266905"/>
            <a:chOff x="3564220" y="3869717"/>
            <a:chExt cx="2120355" cy="399798"/>
          </a:xfrm>
        </p:grpSpPr>
        <p:sp>
          <p:nvSpPr>
            <p:cNvPr id="193" name="Oval 192">
              <a:extLst>
                <a:ext uri="{FF2B5EF4-FFF2-40B4-BE49-F238E27FC236}">
                  <a16:creationId xmlns:a16="http://schemas.microsoft.com/office/drawing/2014/main" id="{EAE5E193-0D02-433F-9ED7-D3C7B5CBD20D}"/>
                </a:ext>
              </a:extLst>
            </p:cNvPr>
            <p:cNvSpPr/>
            <p:nvPr/>
          </p:nvSpPr>
          <p:spPr bwMode="auto">
            <a:xfrm>
              <a:off x="3564220" y="3869717"/>
              <a:ext cx="386203" cy="399798"/>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4" name="TextBox 52">
              <a:extLst>
                <a:ext uri="{FF2B5EF4-FFF2-40B4-BE49-F238E27FC236}">
                  <a16:creationId xmlns:a16="http://schemas.microsoft.com/office/drawing/2014/main" id="{9A8A5433-994C-4C89-B22A-D9492BB41F5A}"/>
                </a:ext>
              </a:extLst>
            </p:cNvPr>
            <p:cNvSpPr txBox="1"/>
            <p:nvPr/>
          </p:nvSpPr>
          <p:spPr>
            <a:xfrm>
              <a:off x="3950423" y="3966679"/>
              <a:ext cx="1734152" cy="24203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solidFill>
                    <a:srgbClr val="000000"/>
                  </a:solidFill>
                  <a:latin typeface="PT Sans"/>
                </a:rPr>
                <a:t>Jason Web Token</a:t>
              </a:r>
            </a:p>
          </p:txBody>
        </p:sp>
        <p:pic>
          <p:nvPicPr>
            <p:cNvPr id="195" name="Graphic 4">
              <a:extLst>
                <a:ext uri="{FF2B5EF4-FFF2-40B4-BE49-F238E27FC236}">
                  <a16:creationId xmlns:a16="http://schemas.microsoft.com/office/drawing/2014/main" id="{BB89AED1-63D2-4326-9255-B5113359F2E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590670" y="3904185"/>
              <a:ext cx="333302" cy="333302"/>
            </a:xfrm>
            <a:prstGeom prst="rect">
              <a:avLst/>
            </a:prstGeom>
          </p:spPr>
        </p:pic>
      </p:grpSp>
    </p:spTree>
    <p:extLst>
      <p:ext uri="{BB962C8B-B14F-4D97-AF65-F5344CB8AC3E}">
        <p14:creationId xmlns:p14="http://schemas.microsoft.com/office/powerpoint/2010/main" val="59248333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9337DB-FBDE-40F6-8F2D-7CAC7542050F}"/>
              </a:ext>
            </a:extLst>
          </p:cNvPr>
          <p:cNvSpPr>
            <a:spLocks noGrp="1"/>
          </p:cNvSpPr>
          <p:nvPr>
            <p:ph type="title"/>
          </p:nvPr>
        </p:nvSpPr>
        <p:spPr>
          <a:xfrm>
            <a:off x="585216" y="3035808"/>
            <a:ext cx="9144000" cy="498598"/>
          </a:xfrm>
        </p:spPr>
        <p:txBody>
          <a:bodyPr/>
          <a:lstStyle/>
          <a:p>
            <a:r>
              <a:rPr lang="en-US" dirty="0"/>
              <a:t>Observability Concepts</a:t>
            </a:r>
          </a:p>
        </p:txBody>
      </p:sp>
    </p:spTree>
    <p:extLst>
      <p:ext uri="{BB962C8B-B14F-4D97-AF65-F5344CB8AC3E}">
        <p14:creationId xmlns:p14="http://schemas.microsoft.com/office/powerpoint/2010/main" val="382731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E88F9A7-18ED-47B6-A4B5-68821ADD9182}"/>
              </a:ext>
            </a:extLst>
          </p:cNvPr>
          <p:cNvGrpSpPr/>
          <p:nvPr/>
        </p:nvGrpSpPr>
        <p:grpSpPr>
          <a:xfrm>
            <a:off x="572919" y="1987420"/>
            <a:ext cx="4017741" cy="1727937"/>
            <a:chOff x="612606" y="1987420"/>
            <a:chExt cx="5391578" cy="2397968"/>
          </a:xfrm>
        </p:grpSpPr>
        <p:sp>
          <p:nvSpPr>
            <p:cNvPr id="51" name="Rounded Rectangle 5">
              <a:extLst>
                <a:ext uri="{FF2B5EF4-FFF2-40B4-BE49-F238E27FC236}">
                  <a16:creationId xmlns:a16="http://schemas.microsoft.com/office/drawing/2014/main" id="{7CBA73D1-DFA5-47EC-BE40-53087F1D83B3}"/>
                </a:ext>
              </a:extLst>
            </p:cNvPr>
            <p:cNvSpPr/>
            <p:nvPr/>
          </p:nvSpPr>
          <p:spPr bwMode="auto">
            <a:xfrm>
              <a:off x="612606" y="1987420"/>
              <a:ext cx="5391578" cy="2397968"/>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cxnSp>
          <p:nvCxnSpPr>
            <p:cNvPr id="47" name="Straight Arrow Connector 46">
              <a:extLst>
                <a:ext uri="{FF2B5EF4-FFF2-40B4-BE49-F238E27FC236}">
                  <a16:creationId xmlns:a16="http://schemas.microsoft.com/office/drawing/2014/main" id="{A803F326-666E-4F7B-ADFA-6EF3E9D28D8C}"/>
                </a:ext>
              </a:extLst>
            </p:cNvPr>
            <p:cNvCxnSpPr>
              <a:cxnSpLocks/>
            </p:cNvCxnSpPr>
            <p:nvPr/>
          </p:nvCxnSpPr>
          <p:spPr>
            <a:xfrm>
              <a:off x="2715609" y="3007287"/>
              <a:ext cx="1183389" cy="0"/>
            </a:xfrm>
            <a:prstGeom prst="straightConnector1">
              <a:avLst/>
            </a:prstGeom>
            <a:noFill/>
            <a:ln w="19050" cap="flat" cmpd="sng" algn="ctr">
              <a:solidFill>
                <a:srgbClr val="0078D4"/>
              </a:solidFill>
              <a:prstDash val="solid"/>
              <a:headEnd type="none"/>
              <a:tailEnd type="arrow" w="lg" len="med"/>
            </a:ln>
            <a:effectLst/>
          </p:spPr>
        </p:cxnSp>
        <p:cxnSp>
          <p:nvCxnSpPr>
            <p:cNvPr id="49" name="Straight Arrow Connector 48">
              <a:extLst>
                <a:ext uri="{FF2B5EF4-FFF2-40B4-BE49-F238E27FC236}">
                  <a16:creationId xmlns:a16="http://schemas.microsoft.com/office/drawing/2014/main" id="{9711F31D-2340-49FA-86A5-4C0119CAF26F}"/>
                </a:ext>
              </a:extLst>
            </p:cNvPr>
            <p:cNvCxnSpPr>
              <a:cxnSpLocks/>
            </p:cNvCxnSpPr>
            <p:nvPr/>
          </p:nvCxnSpPr>
          <p:spPr>
            <a:xfrm>
              <a:off x="2715609" y="3530337"/>
              <a:ext cx="1183389" cy="0"/>
            </a:xfrm>
            <a:prstGeom prst="straightConnector1">
              <a:avLst/>
            </a:prstGeom>
            <a:noFill/>
            <a:ln w="19050" cap="flat" cmpd="sng" algn="ctr">
              <a:solidFill>
                <a:srgbClr val="737373"/>
              </a:solidFill>
              <a:prstDash val="solid"/>
              <a:headEnd type="arrow" w="lg" len="med"/>
              <a:tailEnd type="none"/>
            </a:ln>
            <a:effectLst/>
          </p:spPr>
        </p:cxnSp>
        <p:grpSp>
          <p:nvGrpSpPr>
            <p:cNvPr id="61" name="Group 60">
              <a:extLst>
                <a:ext uri="{FF2B5EF4-FFF2-40B4-BE49-F238E27FC236}">
                  <a16:creationId xmlns:a16="http://schemas.microsoft.com/office/drawing/2014/main" id="{28142ADB-BB9B-4E99-A660-36D348837F47}"/>
                </a:ext>
              </a:extLst>
            </p:cNvPr>
            <p:cNvGrpSpPr/>
            <p:nvPr/>
          </p:nvGrpSpPr>
          <p:grpSpPr>
            <a:xfrm>
              <a:off x="964005" y="2400132"/>
              <a:ext cx="1737360" cy="1737360"/>
              <a:chOff x="967112" y="1065879"/>
              <a:chExt cx="1737360" cy="1737360"/>
            </a:xfrm>
          </p:grpSpPr>
          <p:sp>
            <p:nvSpPr>
              <p:cNvPr id="85" name="Rounded Rectangle 5">
                <a:extLst>
                  <a:ext uri="{FF2B5EF4-FFF2-40B4-BE49-F238E27FC236}">
                    <a16:creationId xmlns:a16="http://schemas.microsoft.com/office/drawing/2014/main" id="{A2A96791-5C85-499A-BDC6-B3AEFE3FD955}"/>
                  </a:ext>
                </a:extLst>
              </p:cNvPr>
              <p:cNvSpPr/>
              <p:nvPr/>
            </p:nvSpPr>
            <p:spPr bwMode="auto">
              <a:xfrm>
                <a:off x="967112" y="1065879"/>
                <a:ext cx="1737360" cy="1737360"/>
              </a:xfrm>
              <a:prstGeom prst="rect">
                <a:avLst/>
              </a:prstGeom>
              <a:solidFill>
                <a:srgbClr val="737373">
                  <a:lumMod val="20000"/>
                  <a:lumOff val="80000"/>
                </a:srgbClr>
              </a:solidFill>
              <a:ln>
                <a:noFill/>
              </a:ln>
              <a:effectLst>
                <a:outerShdw blurRad="63500" sx="102000" sy="102000" algn="ctr" rotWithShape="0">
                  <a:prstClr val="black">
                    <a:alpha val="40000"/>
                  </a:prstClr>
                </a:outerShdw>
              </a:effectLst>
            </p:spPr>
            <p:txBody>
              <a:bodyPr rot="0" spcFirstLastPara="0" vertOverflow="overflow" horzOverflow="overflow" vert="horz" wrap="square" lIns="0" tIns="10058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mn-cs"/>
                  </a:rPr>
                  <a:t>Service A</a:t>
                </a:r>
              </a:p>
            </p:txBody>
          </p:sp>
          <p:grpSp>
            <p:nvGrpSpPr>
              <p:cNvPr id="86" name="app development" descr="application development">
                <a:extLst>
                  <a:ext uri="{FF2B5EF4-FFF2-40B4-BE49-F238E27FC236}">
                    <a16:creationId xmlns:a16="http://schemas.microsoft.com/office/drawing/2014/main" id="{5FA8A327-812B-423E-A77F-E0EBD99226BB}"/>
                  </a:ext>
                </a:extLst>
              </p:cNvPr>
              <p:cNvGrpSpPr/>
              <p:nvPr/>
            </p:nvGrpSpPr>
            <p:grpSpPr>
              <a:xfrm>
                <a:off x="1394857" y="1443645"/>
                <a:ext cx="881884" cy="531778"/>
                <a:chOff x="1619314" y="4920550"/>
                <a:chExt cx="500421" cy="301755"/>
              </a:xfrm>
            </p:grpSpPr>
            <p:sp>
              <p:nvSpPr>
                <p:cNvPr id="87" name="Freeform: Shape 86">
                  <a:extLst>
                    <a:ext uri="{FF2B5EF4-FFF2-40B4-BE49-F238E27FC236}">
                      <a16:creationId xmlns:a16="http://schemas.microsoft.com/office/drawing/2014/main" id="{81D5BD0D-247D-4DD4-893D-A4B37FD741A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88" name="Freeform: Shape 87">
                  <a:extLst>
                    <a:ext uri="{FF2B5EF4-FFF2-40B4-BE49-F238E27FC236}">
                      <a16:creationId xmlns:a16="http://schemas.microsoft.com/office/drawing/2014/main" id="{9D239709-9DE5-4A13-8537-3ED098AB3A0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89" name="Freeform: Shape 88">
                  <a:extLst>
                    <a:ext uri="{FF2B5EF4-FFF2-40B4-BE49-F238E27FC236}">
                      <a16:creationId xmlns:a16="http://schemas.microsoft.com/office/drawing/2014/main" id="{49D2B693-80DF-4C5D-A069-82EF7FA82419}"/>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90" name="Freeform: Shape 89">
                  <a:extLst>
                    <a:ext uri="{FF2B5EF4-FFF2-40B4-BE49-F238E27FC236}">
                      <a16:creationId xmlns:a16="http://schemas.microsoft.com/office/drawing/2014/main" id="{2AB36AAA-7823-4203-936D-DFA01EEDA1EC}"/>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grpSp>
        </p:grpSp>
        <p:sp>
          <p:nvSpPr>
            <p:cNvPr id="83" name="Rounded Rectangle 5">
              <a:extLst>
                <a:ext uri="{FF2B5EF4-FFF2-40B4-BE49-F238E27FC236}">
                  <a16:creationId xmlns:a16="http://schemas.microsoft.com/office/drawing/2014/main" id="{645C10B1-1198-478D-B655-7E92CF96EEE9}"/>
                </a:ext>
              </a:extLst>
            </p:cNvPr>
            <p:cNvSpPr/>
            <p:nvPr/>
          </p:nvSpPr>
          <p:spPr bwMode="auto">
            <a:xfrm>
              <a:off x="3922231" y="2400149"/>
              <a:ext cx="1737359" cy="1737343"/>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82296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D2192"/>
                </a:solidFill>
                <a:effectLst/>
                <a:uLnTx/>
                <a:uFillTx/>
                <a:latin typeface="Segoe UI Semibold"/>
                <a:ea typeface="+mn-ea"/>
                <a:cs typeface="+mn-cs"/>
              </a:endParaRPr>
            </a:p>
          </p:txBody>
        </p:sp>
        <p:pic>
          <p:nvPicPr>
            <p:cNvPr id="84" name="Graphic 83">
              <a:extLst>
                <a:ext uri="{FF2B5EF4-FFF2-40B4-BE49-F238E27FC236}">
                  <a16:creationId xmlns:a16="http://schemas.microsoft.com/office/drawing/2014/main" id="{C5F0EF99-DD13-469B-8A60-9D0C68D9C22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4226064" y="2791384"/>
              <a:ext cx="1130569" cy="880462"/>
            </a:xfrm>
            <a:prstGeom prst="rect">
              <a:avLst/>
            </a:prstGeom>
          </p:spPr>
        </p:pic>
      </p:grpSp>
      <p:sp>
        <p:nvSpPr>
          <p:cNvPr id="54" name="Rounded Rectangle 5">
            <a:extLst>
              <a:ext uri="{FF2B5EF4-FFF2-40B4-BE49-F238E27FC236}">
                <a16:creationId xmlns:a16="http://schemas.microsoft.com/office/drawing/2014/main" id="{073771C8-DB91-4549-B1EA-FD86DE1934AC}"/>
              </a:ext>
            </a:extLst>
          </p:cNvPr>
          <p:cNvSpPr/>
          <p:nvPr/>
        </p:nvSpPr>
        <p:spPr bwMode="auto">
          <a:xfrm>
            <a:off x="533646" y="4760988"/>
            <a:ext cx="4017741" cy="1727937"/>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cxnSp>
        <p:nvCxnSpPr>
          <p:cNvPr id="56" name="Straight Arrow Connector 55">
            <a:extLst>
              <a:ext uri="{FF2B5EF4-FFF2-40B4-BE49-F238E27FC236}">
                <a16:creationId xmlns:a16="http://schemas.microsoft.com/office/drawing/2014/main" id="{16141567-8840-4184-A649-13B11798E410}"/>
              </a:ext>
            </a:extLst>
          </p:cNvPr>
          <p:cNvCxnSpPr>
            <a:cxnSpLocks/>
          </p:cNvCxnSpPr>
          <p:nvPr/>
        </p:nvCxnSpPr>
        <p:spPr>
          <a:xfrm>
            <a:off x="2100779" y="5495888"/>
            <a:ext cx="881848" cy="0"/>
          </a:xfrm>
          <a:prstGeom prst="straightConnector1">
            <a:avLst/>
          </a:prstGeom>
          <a:noFill/>
          <a:ln w="19050" cap="flat" cmpd="sng" algn="ctr">
            <a:solidFill>
              <a:srgbClr val="0078D4"/>
            </a:solidFill>
            <a:prstDash val="solid"/>
            <a:headEnd type="none"/>
            <a:tailEnd type="arrow" w="lg" len="med"/>
          </a:ln>
          <a:effectLst/>
        </p:spPr>
      </p:cxnSp>
      <p:cxnSp>
        <p:nvCxnSpPr>
          <p:cNvPr id="58" name="Straight Arrow Connector 57">
            <a:extLst>
              <a:ext uri="{FF2B5EF4-FFF2-40B4-BE49-F238E27FC236}">
                <a16:creationId xmlns:a16="http://schemas.microsoft.com/office/drawing/2014/main" id="{7705DDD6-0B81-4A8E-A9DD-727896DA9C0E}"/>
              </a:ext>
            </a:extLst>
          </p:cNvPr>
          <p:cNvCxnSpPr>
            <a:cxnSpLocks/>
          </p:cNvCxnSpPr>
          <p:nvPr/>
        </p:nvCxnSpPr>
        <p:spPr>
          <a:xfrm>
            <a:off x="2100779" y="5872789"/>
            <a:ext cx="881848" cy="0"/>
          </a:xfrm>
          <a:prstGeom prst="straightConnector1">
            <a:avLst/>
          </a:prstGeom>
          <a:noFill/>
          <a:ln w="19050" cap="flat" cmpd="sng" algn="ctr">
            <a:solidFill>
              <a:srgbClr val="737373"/>
            </a:solidFill>
            <a:prstDash val="solid"/>
            <a:headEnd type="arrow" w="lg" len="med"/>
            <a:tailEnd type="none"/>
          </a:ln>
          <a:effectLst/>
        </p:spPr>
      </p:cxnSp>
      <p:grpSp>
        <p:nvGrpSpPr>
          <p:cNvPr id="59" name="Group 58">
            <a:extLst>
              <a:ext uri="{FF2B5EF4-FFF2-40B4-BE49-F238E27FC236}">
                <a16:creationId xmlns:a16="http://schemas.microsoft.com/office/drawing/2014/main" id="{EA29DC24-7F3C-435E-AB35-D5C18CADA8C2}"/>
              </a:ext>
            </a:extLst>
          </p:cNvPr>
          <p:cNvGrpSpPr/>
          <p:nvPr/>
        </p:nvGrpSpPr>
        <p:grpSpPr>
          <a:xfrm>
            <a:off x="795504" y="5058382"/>
            <a:ext cx="1294660" cy="1251914"/>
            <a:chOff x="967112" y="1065879"/>
            <a:chExt cx="1737360" cy="1737360"/>
          </a:xfrm>
        </p:grpSpPr>
        <p:sp>
          <p:nvSpPr>
            <p:cNvPr id="64" name="Rounded Rectangle 5">
              <a:extLst>
                <a:ext uri="{FF2B5EF4-FFF2-40B4-BE49-F238E27FC236}">
                  <a16:creationId xmlns:a16="http://schemas.microsoft.com/office/drawing/2014/main" id="{437BEDE8-44AD-4CB3-B420-A0256EB593E0}"/>
                </a:ext>
              </a:extLst>
            </p:cNvPr>
            <p:cNvSpPr/>
            <p:nvPr/>
          </p:nvSpPr>
          <p:spPr bwMode="auto">
            <a:xfrm>
              <a:off x="967112" y="1065879"/>
              <a:ext cx="1737360" cy="1737360"/>
            </a:xfrm>
            <a:prstGeom prst="rect">
              <a:avLst/>
            </a:prstGeom>
            <a:solidFill>
              <a:srgbClr val="737373">
                <a:lumMod val="20000"/>
                <a:lumOff val="80000"/>
              </a:srgbClr>
            </a:solidFill>
            <a:ln>
              <a:noFill/>
            </a:ln>
            <a:effectLst>
              <a:outerShdw blurRad="63500" sx="102000" sy="102000" algn="ctr" rotWithShape="0">
                <a:prstClr val="black">
                  <a:alpha val="40000"/>
                </a:prstClr>
              </a:outerShdw>
            </a:effectLst>
          </p:spPr>
          <p:txBody>
            <a:bodyPr rot="0" spcFirstLastPara="0" vertOverflow="overflow" horzOverflow="overflow" vert="horz" wrap="square" lIns="0" tIns="10058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mn-cs"/>
                </a:rPr>
                <a:t>Service B</a:t>
              </a:r>
            </a:p>
          </p:txBody>
        </p:sp>
        <p:grpSp>
          <p:nvGrpSpPr>
            <p:cNvPr id="65" name="app development" descr="application development">
              <a:extLst>
                <a:ext uri="{FF2B5EF4-FFF2-40B4-BE49-F238E27FC236}">
                  <a16:creationId xmlns:a16="http://schemas.microsoft.com/office/drawing/2014/main" id="{EDA9123B-FBF8-4A6C-822A-96E6A7690E0B}"/>
                </a:ext>
              </a:extLst>
            </p:cNvPr>
            <p:cNvGrpSpPr/>
            <p:nvPr/>
          </p:nvGrpSpPr>
          <p:grpSpPr>
            <a:xfrm>
              <a:off x="1394857" y="1443645"/>
              <a:ext cx="881884" cy="531778"/>
              <a:chOff x="1619314" y="4920550"/>
              <a:chExt cx="500421" cy="301755"/>
            </a:xfrm>
          </p:grpSpPr>
          <p:sp>
            <p:nvSpPr>
              <p:cNvPr id="66" name="Freeform: Shape 65">
                <a:extLst>
                  <a:ext uri="{FF2B5EF4-FFF2-40B4-BE49-F238E27FC236}">
                    <a16:creationId xmlns:a16="http://schemas.microsoft.com/office/drawing/2014/main" id="{4AABC6DC-A255-4FCE-9B4E-B9604AE89B78}"/>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67" name="Freeform: Shape 66">
                <a:extLst>
                  <a:ext uri="{FF2B5EF4-FFF2-40B4-BE49-F238E27FC236}">
                    <a16:creationId xmlns:a16="http://schemas.microsoft.com/office/drawing/2014/main" id="{57E96813-C7DE-4925-9B6F-628DE997E38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68" name="Freeform: Shape 67">
                <a:extLst>
                  <a:ext uri="{FF2B5EF4-FFF2-40B4-BE49-F238E27FC236}">
                    <a16:creationId xmlns:a16="http://schemas.microsoft.com/office/drawing/2014/main" id="{829CE150-65A4-48E2-A16E-8BF7036AFDE9}"/>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69" name="Freeform: Shape 68">
                <a:extLst>
                  <a:ext uri="{FF2B5EF4-FFF2-40B4-BE49-F238E27FC236}">
                    <a16:creationId xmlns:a16="http://schemas.microsoft.com/office/drawing/2014/main" id="{84DA5CFB-AACC-4A81-8EDD-CA603E3C55C5}"/>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grpSp>
      </p:grpSp>
      <p:sp>
        <p:nvSpPr>
          <p:cNvPr id="60" name="Rounded Rectangle 5">
            <a:extLst>
              <a:ext uri="{FF2B5EF4-FFF2-40B4-BE49-F238E27FC236}">
                <a16:creationId xmlns:a16="http://schemas.microsoft.com/office/drawing/2014/main" id="{803C14AC-CF63-4073-B459-7A3E4C4C03C3}"/>
              </a:ext>
            </a:extLst>
          </p:cNvPr>
          <p:cNvSpPr/>
          <p:nvPr/>
        </p:nvSpPr>
        <p:spPr bwMode="auto">
          <a:xfrm>
            <a:off x="2999940" y="5061202"/>
            <a:ext cx="1294660" cy="1251901"/>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82296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D2192"/>
              </a:solidFill>
              <a:effectLst/>
              <a:uLnTx/>
              <a:uFillTx/>
              <a:latin typeface="Segoe UI Semibold"/>
              <a:ea typeface="+mn-ea"/>
              <a:cs typeface="+mn-cs"/>
            </a:endParaRPr>
          </a:p>
        </p:txBody>
      </p:sp>
      <p:pic>
        <p:nvPicPr>
          <p:cNvPr id="63" name="Graphic 62">
            <a:extLst>
              <a:ext uri="{FF2B5EF4-FFF2-40B4-BE49-F238E27FC236}">
                <a16:creationId xmlns:a16="http://schemas.microsoft.com/office/drawing/2014/main" id="{3827450B-82FA-4CE9-8493-4D9D29CFDD4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3226353" y="5340311"/>
            <a:ext cx="842487" cy="634447"/>
          </a:xfrm>
          <a:prstGeom prst="rect">
            <a:avLst/>
          </a:prstGeom>
        </p:spPr>
      </p:pic>
      <p:cxnSp>
        <p:nvCxnSpPr>
          <p:cNvPr id="98" name="Straight Arrow Connector 97">
            <a:extLst>
              <a:ext uri="{FF2B5EF4-FFF2-40B4-BE49-F238E27FC236}">
                <a16:creationId xmlns:a16="http://schemas.microsoft.com/office/drawing/2014/main" id="{38C01CB8-F91B-4C9F-918B-54E8F6BB9B38}"/>
              </a:ext>
            </a:extLst>
          </p:cNvPr>
          <p:cNvCxnSpPr>
            <a:cxnSpLocks/>
          </p:cNvCxnSpPr>
          <p:nvPr/>
        </p:nvCxnSpPr>
        <p:spPr>
          <a:xfrm>
            <a:off x="3480048" y="3562078"/>
            <a:ext cx="0" cy="1496304"/>
          </a:xfrm>
          <a:prstGeom prst="straightConnector1">
            <a:avLst/>
          </a:prstGeom>
          <a:noFill/>
          <a:ln w="19050" cap="flat" cmpd="sng" algn="ctr">
            <a:solidFill>
              <a:srgbClr val="0078D4"/>
            </a:solidFill>
            <a:prstDash val="solid"/>
            <a:headEnd type="none"/>
            <a:tailEnd type="arrow" w="lg" len="med"/>
          </a:ln>
          <a:effectLst/>
        </p:spPr>
      </p:cxnSp>
      <p:cxnSp>
        <p:nvCxnSpPr>
          <p:cNvPr id="99" name="Straight Arrow Connector 98">
            <a:extLst>
              <a:ext uri="{FF2B5EF4-FFF2-40B4-BE49-F238E27FC236}">
                <a16:creationId xmlns:a16="http://schemas.microsoft.com/office/drawing/2014/main" id="{EB32052E-6089-46B0-8883-63C360F6499B}"/>
              </a:ext>
            </a:extLst>
          </p:cNvPr>
          <p:cNvCxnSpPr>
            <a:cxnSpLocks/>
          </p:cNvCxnSpPr>
          <p:nvPr/>
        </p:nvCxnSpPr>
        <p:spPr>
          <a:xfrm>
            <a:off x="3909256" y="3562078"/>
            <a:ext cx="0" cy="1496304"/>
          </a:xfrm>
          <a:prstGeom prst="straightConnector1">
            <a:avLst/>
          </a:prstGeom>
          <a:noFill/>
          <a:ln w="19050" cap="flat" cmpd="sng" algn="ctr">
            <a:solidFill>
              <a:srgbClr val="737373"/>
            </a:solidFill>
            <a:prstDash val="solid"/>
            <a:headEnd type="arrow" w="lg" len="med"/>
            <a:tailEnd type="none"/>
          </a:ln>
          <a:effectLst/>
        </p:spPr>
      </p:cxnSp>
      <p:sp>
        <p:nvSpPr>
          <p:cNvPr id="108" name="Rounded Rectangle 5">
            <a:extLst>
              <a:ext uri="{FF2B5EF4-FFF2-40B4-BE49-F238E27FC236}">
                <a16:creationId xmlns:a16="http://schemas.microsoft.com/office/drawing/2014/main" id="{18AF3828-3064-49E9-80D6-33CC770BDB85}"/>
              </a:ext>
            </a:extLst>
          </p:cNvPr>
          <p:cNvSpPr/>
          <p:nvPr/>
        </p:nvSpPr>
        <p:spPr bwMode="auto">
          <a:xfrm>
            <a:off x="7779261" y="4817819"/>
            <a:ext cx="4017741" cy="1727937"/>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cxnSp>
        <p:nvCxnSpPr>
          <p:cNvPr id="109" name="Straight Arrow Connector 108">
            <a:extLst>
              <a:ext uri="{FF2B5EF4-FFF2-40B4-BE49-F238E27FC236}">
                <a16:creationId xmlns:a16="http://schemas.microsoft.com/office/drawing/2014/main" id="{25C50752-AE95-4EBA-B25B-6F1F3DC3F66E}"/>
              </a:ext>
            </a:extLst>
          </p:cNvPr>
          <p:cNvCxnSpPr>
            <a:cxnSpLocks/>
          </p:cNvCxnSpPr>
          <p:nvPr/>
        </p:nvCxnSpPr>
        <p:spPr>
          <a:xfrm>
            <a:off x="9373495" y="5438992"/>
            <a:ext cx="881847" cy="0"/>
          </a:xfrm>
          <a:prstGeom prst="straightConnector1">
            <a:avLst/>
          </a:prstGeom>
          <a:noFill/>
          <a:ln w="19050" cap="flat" cmpd="sng" algn="ctr">
            <a:solidFill>
              <a:srgbClr val="0078D4"/>
            </a:solidFill>
            <a:prstDash val="solid"/>
            <a:headEnd type="none"/>
            <a:tailEnd type="arrow" w="lg" len="med"/>
          </a:ln>
          <a:effectLst/>
        </p:spPr>
      </p:cxnSp>
      <p:cxnSp>
        <p:nvCxnSpPr>
          <p:cNvPr id="110" name="Straight Arrow Connector 109">
            <a:extLst>
              <a:ext uri="{FF2B5EF4-FFF2-40B4-BE49-F238E27FC236}">
                <a16:creationId xmlns:a16="http://schemas.microsoft.com/office/drawing/2014/main" id="{BBA69A82-EE25-40A3-91A4-9A5D0352DDC7}"/>
              </a:ext>
            </a:extLst>
          </p:cNvPr>
          <p:cNvCxnSpPr>
            <a:cxnSpLocks/>
          </p:cNvCxnSpPr>
          <p:nvPr/>
        </p:nvCxnSpPr>
        <p:spPr>
          <a:xfrm>
            <a:off x="9373495" y="5875086"/>
            <a:ext cx="881847" cy="0"/>
          </a:xfrm>
          <a:prstGeom prst="straightConnector1">
            <a:avLst/>
          </a:prstGeom>
          <a:noFill/>
          <a:ln w="19050" cap="flat" cmpd="sng" algn="ctr">
            <a:solidFill>
              <a:srgbClr val="737373"/>
            </a:solidFill>
            <a:prstDash val="solid"/>
            <a:headEnd type="arrow" w="lg" len="med"/>
            <a:tailEnd type="none"/>
          </a:ln>
          <a:effectLst/>
        </p:spPr>
      </p:cxnSp>
      <p:grpSp>
        <p:nvGrpSpPr>
          <p:cNvPr id="111" name="Group 110">
            <a:extLst>
              <a:ext uri="{FF2B5EF4-FFF2-40B4-BE49-F238E27FC236}">
                <a16:creationId xmlns:a16="http://schemas.microsoft.com/office/drawing/2014/main" id="{20CA07C2-E04F-4EC9-BE44-143F6189DAC3}"/>
              </a:ext>
            </a:extLst>
          </p:cNvPr>
          <p:cNvGrpSpPr/>
          <p:nvPr/>
        </p:nvGrpSpPr>
        <p:grpSpPr>
          <a:xfrm>
            <a:off x="10301058" y="5027325"/>
            <a:ext cx="1294661" cy="1251913"/>
            <a:chOff x="967112" y="1065879"/>
            <a:chExt cx="1737360" cy="1737360"/>
          </a:xfrm>
        </p:grpSpPr>
        <p:sp>
          <p:nvSpPr>
            <p:cNvPr id="114" name="Rounded Rectangle 5">
              <a:extLst>
                <a:ext uri="{FF2B5EF4-FFF2-40B4-BE49-F238E27FC236}">
                  <a16:creationId xmlns:a16="http://schemas.microsoft.com/office/drawing/2014/main" id="{EDD64F32-D8AB-4640-BC6C-60124996C60E}"/>
                </a:ext>
              </a:extLst>
            </p:cNvPr>
            <p:cNvSpPr/>
            <p:nvPr/>
          </p:nvSpPr>
          <p:spPr bwMode="auto">
            <a:xfrm>
              <a:off x="967112" y="1065879"/>
              <a:ext cx="1737360" cy="1737360"/>
            </a:xfrm>
            <a:prstGeom prst="rect">
              <a:avLst/>
            </a:prstGeom>
            <a:solidFill>
              <a:srgbClr val="737373">
                <a:lumMod val="20000"/>
                <a:lumOff val="80000"/>
              </a:srgbClr>
            </a:solidFill>
            <a:ln>
              <a:noFill/>
            </a:ln>
            <a:effectLst>
              <a:outerShdw blurRad="63500" sx="102000" sy="102000" algn="ctr" rotWithShape="0">
                <a:prstClr val="black">
                  <a:alpha val="40000"/>
                </a:prstClr>
              </a:outerShdw>
            </a:effectLst>
          </p:spPr>
          <p:txBody>
            <a:bodyPr rot="0" spcFirstLastPara="0" vertOverflow="overflow" horzOverflow="overflow" vert="horz" wrap="square" lIns="0" tIns="10058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mn-cs"/>
                </a:rPr>
                <a:t>Service C</a:t>
              </a:r>
            </a:p>
          </p:txBody>
        </p:sp>
        <p:grpSp>
          <p:nvGrpSpPr>
            <p:cNvPr id="115" name="app development" descr="application development">
              <a:extLst>
                <a:ext uri="{FF2B5EF4-FFF2-40B4-BE49-F238E27FC236}">
                  <a16:creationId xmlns:a16="http://schemas.microsoft.com/office/drawing/2014/main" id="{49F044C3-1991-4F80-B428-6FA9B1C13E10}"/>
                </a:ext>
              </a:extLst>
            </p:cNvPr>
            <p:cNvGrpSpPr/>
            <p:nvPr/>
          </p:nvGrpSpPr>
          <p:grpSpPr>
            <a:xfrm>
              <a:off x="1394857" y="1443645"/>
              <a:ext cx="881884" cy="531778"/>
              <a:chOff x="1619314" y="4920550"/>
              <a:chExt cx="500421" cy="301755"/>
            </a:xfrm>
          </p:grpSpPr>
          <p:sp>
            <p:nvSpPr>
              <p:cNvPr id="116" name="Freeform: Shape 115">
                <a:extLst>
                  <a:ext uri="{FF2B5EF4-FFF2-40B4-BE49-F238E27FC236}">
                    <a16:creationId xmlns:a16="http://schemas.microsoft.com/office/drawing/2014/main" id="{CD25194D-C458-45F4-B906-AAEF3BB3311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117" name="Freeform: Shape 116">
                <a:extLst>
                  <a:ext uri="{FF2B5EF4-FFF2-40B4-BE49-F238E27FC236}">
                    <a16:creationId xmlns:a16="http://schemas.microsoft.com/office/drawing/2014/main" id="{E9A2ED64-FEB2-41B5-8D91-F3C190CD91F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118" name="Freeform: Shape 117">
                <a:extLst>
                  <a:ext uri="{FF2B5EF4-FFF2-40B4-BE49-F238E27FC236}">
                    <a16:creationId xmlns:a16="http://schemas.microsoft.com/office/drawing/2014/main" id="{291E0744-4D80-432E-927F-2FFA2BA79034}"/>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119" name="Freeform: Shape 118">
                <a:extLst>
                  <a:ext uri="{FF2B5EF4-FFF2-40B4-BE49-F238E27FC236}">
                    <a16:creationId xmlns:a16="http://schemas.microsoft.com/office/drawing/2014/main" id="{6703188A-AFC5-4D3E-AC59-9406CAD0A262}"/>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grpSp>
      </p:grpSp>
      <p:sp>
        <p:nvSpPr>
          <p:cNvPr id="112" name="Rounded Rectangle 5">
            <a:extLst>
              <a:ext uri="{FF2B5EF4-FFF2-40B4-BE49-F238E27FC236}">
                <a16:creationId xmlns:a16="http://schemas.microsoft.com/office/drawing/2014/main" id="{EB39EA02-8044-4772-8BA3-BFBCF649D34E}"/>
              </a:ext>
            </a:extLst>
          </p:cNvPr>
          <p:cNvSpPr/>
          <p:nvPr/>
        </p:nvSpPr>
        <p:spPr bwMode="auto">
          <a:xfrm>
            <a:off x="8078835" y="5061201"/>
            <a:ext cx="1294660" cy="1251902"/>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82296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D2192"/>
              </a:solidFill>
              <a:effectLst/>
              <a:uLnTx/>
              <a:uFillTx/>
              <a:latin typeface="Segoe UI Semibold"/>
              <a:ea typeface="+mn-ea"/>
              <a:cs typeface="+mn-cs"/>
            </a:endParaRPr>
          </a:p>
        </p:txBody>
      </p:sp>
      <p:pic>
        <p:nvPicPr>
          <p:cNvPr id="113" name="Graphic 112">
            <a:extLst>
              <a:ext uri="{FF2B5EF4-FFF2-40B4-BE49-F238E27FC236}">
                <a16:creationId xmlns:a16="http://schemas.microsoft.com/office/drawing/2014/main" id="{0A93DB1F-FED7-4431-8FEF-AB7A37E6B2B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8342199" y="5336059"/>
            <a:ext cx="877194" cy="634447"/>
          </a:xfrm>
          <a:prstGeom prst="rect">
            <a:avLst/>
          </a:prstGeom>
        </p:spPr>
      </p:pic>
      <p:sp>
        <p:nvSpPr>
          <p:cNvPr id="16" name="TextBox 15">
            <a:extLst>
              <a:ext uri="{FF2B5EF4-FFF2-40B4-BE49-F238E27FC236}">
                <a16:creationId xmlns:a16="http://schemas.microsoft.com/office/drawing/2014/main" id="{BC4C2CE4-C468-447D-9196-DE7231B76702}"/>
              </a:ext>
            </a:extLst>
          </p:cNvPr>
          <p:cNvSpPr txBox="1"/>
          <p:nvPr/>
        </p:nvSpPr>
        <p:spPr>
          <a:xfrm>
            <a:off x="2419178" y="3873621"/>
            <a:ext cx="1011518" cy="492443"/>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Service invocation</a:t>
            </a:r>
          </a:p>
        </p:txBody>
      </p:sp>
      <p:grpSp>
        <p:nvGrpSpPr>
          <p:cNvPr id="7" name="Group 6">
            <a:extLst>
              <a:ext uri="{FF2B5EF4-FFF2-40B4-BE49-F238E27FC236}">
                <a16:creationId xmlns:a16="http://schemas.microsoft.com/office/drawing/2014/main" id="{2836D677-14DF-4ECF-95FD-F2824ED25DAF}"/>
              </a:ext>
            </a:extLst>
          </p:cNvPr>
          <p:cNvGrpSpPr/>
          <p:nvPr/>
        </p:nvGrpSpPr>
        <p:grpSpPr>
          <a:xfrm>
            <a:off x="5614291" y="5136119"/>
            <a:ext cx="1102066" cy="1102066"/>
            <a:chOff x="5614291" y="5162184"/>
            <a:chExt cx="1102066" cy="1102066"/>
          </a:xfrm>
        </p:grpSpPr>
        <p:sp>
          <p:nvSpPr>
            <p:cNvPr id="122" name="Oval 121">
              <a:extLst>
                <a:ext uri="{FF2B5EF4-FFF2-40B4-BE49-F238E27FC236}">
                  <a16:creationId xmlns:a16="http://schemas.microsoft.com/office/drawing/2014/main" id="{4CA36114-E525-4CE6-96CE-5DBE2BF8D8DF}"/>
                </a:ext>
              </a:extLst>
            </p:cNvPr>
            <p:cNvSpPr/>
            <p:nvPr/>
          </p:nvSpPr>
          <p:spPr bwMode="auto">
            <a:xfrm>
              <a:off x="5614291" y="5162184"/>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026" name="Picture 2" descr="Image result for kafka logo">
              <a:extLst>
                <a:ext uri="{FF2B5EF4-FFF2-40B4-BE49-F238E27FC236}">
                  <a16:creationId xmlns:a16="http://schemas.microsoft.com/office/drawing/2014/main" id="{FC664DDD-4B21-499F-B2A1-6AD693A289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2215" y="5458269"/>
              <a:ext cx="970044" cy="50989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 name="Straight Arrow Connector 3">
            <a:extLst>
              <a:ext uri="{FF2B5EF4-FFF2-40B4-BE49-F238E27FC236}">
                <a16:creationId xmlns:a16="http://schemas.microsoft.com/office/drawing/2014/main" id="{921016DB-936C-4E96-9F42-592AD36457D8}"/>
              </a:ext>
            </a:extLst>
          </p:cNvPr>
          <p:cNvCxnSpPr>
            <a:cxnSpLocks/>
            <a:stCxn id="60" idx="3"/>
            <a:endCxn id="122" idx="2"/>
          </p:cNvCxnSpPr>
          <p:nvPr/>
        </p:nvCxnSpPr>
        <p:spPr>
          <a:xfrm flipV="1">
            <a:off x="4294600" y="5687152"/>
            <a:ext cx="1319691" cy="1"/>
          </a:xfrm>
          <a:prstGeom prst="straightConnector1">
            <a:avLst/>
          </a:prstGeom>
          <a:noFill/>
          <a:ln w="19050" cap="flat" cmpd="sng" algn="ctr">
            <a:solidFill>
              <a:srgbClr val="0078D4"/>
            </a:solidFill>
            <a:prstDash val="solid"/>
            <a:headEnd type="none"/>
            <a:tailEnd type="arrow" w="lg" len="med"/>
          </a:ln>
          <a:effectLst/>
        </p:spPr>
      </p:cxnSp>
      <p:cxnSp>
        <p:nvCxnSpPr>
          <p:cNvPr id="9" name="Straight Arrow Connector 8">
            <a:extLst>
              <a:ext uri="{FF2B5EF4-FFF2-40B4-BE49-F238E27FC236}">
                <a16:creationId xmlns:a16="http://schemas.microsoft.com/office/drawing/2014/main" id="{01971F56-88FF-4F84-8034-0C11E3BFC3DD}"/>
              </a:ext>
            </a:extLst>
          </p:cNvPr>
          <p:cNvCxnSpPr>
            <a:cxnSpLocks/>
            <a:stCxn id="122" idx="6"/>
            <a:endCxn id="112" idx="1"/>
          </p:cNvCxnSpPr>
          <p:nvPr/>
        </p:nvCxnSpPr>
        <p:spPr>
          <a:xfrm>
            <a:off x="6716357" y="5687152"/>
            <a:ext cx="1362478" cy="0"/>
          </a:xfrm>
          <a:prstGeom prst="straightConnector1">
            <a:avLst/>
          </a:prstGeom>
          <a:noFill/>
          <a:ln w="19050" cap="flat" cmpd="sng" algn="ctr">
            <a:solidFill>
              <a:srgbClr val="0078D4"/>
            </a:solidFill>
            <a:prstDash val="solid"/>
            <a:headEnd type="none"/>
            <a:tailEnd type="arrow" w="lg" len="med"/>
          </a:ln>
          <a:effectLst/>
        </p:spPr>
      </p:cxnSp>
      <p:grpSp>
        <p:nvGrpSpPr>
          <p:cNvPr id="45" name="Group 44">
            <a:extLst>
              <a:ext uri="{FF2B5EF4-FFF2-40B4-BE49-F238E27FC236}">
                <a16:creationId xmlns:a16="http://schemas.microsoft.com/office/drawing/2014/main" id="{5CA84484-4EE6-4F2D-8197-FABE7434C60B}"/>
              </a:ext>
            </a:extLst>
          </p:cNvPr>
          <p:cNvGrpSpPr/>
          <p:nvPr/>
        </p:nvGrpSpPr>
        <p:grpSpPr>
          <a:xfrm>
            <a:off x="5215620" y="687613"/>
            <a:ext cx="3790670" cy="1545313"/>
            <a:chOff x="7002395" y="908596"/>
            <a:chExt cx="3790670" cy="1545313"/>
          </a:xfrm>
        </p:grpSpPr>
        <p:sp>
          <p:nvSpPr>
            <p:cNvPr id="15" name="Rounded Rectangle 5">
              <a:extLst>
                <a:ext uri="{FF2B5EF4-FFF2-40B4-BE49-F238E27FC236}">
                  <a16:creationId xmlns:a16="http://schemas.microsoft.com/office/drawing/2014/main" id="{94F79BB4-FE4B-4A19-AA5D-5157AD93B290}"/>
                </a:ext>
              </a:extLst>
            </p:cNvPr>
            <p:cNvSpPr/>
            <p:nvPr/>
          </p:nvSpPr>
          <p:spPr bwMode="auto">
            <a:xfrm>
              <a:off x="7002395" y="908596"/>
              <a:ext cx="3790670" cy="154531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17" name="TextBox 16">
              <a:extLst>
                <a:ext uri="{FF2B5EF4-FFF2-40B4-BE49-F238E27FC236}">
                  <a16:creationId xmlns:a16="http://schemas.microsoft.com/office/drawing/2014/main" id="{837E33AE-51E2-4983-BF63-D98D050EA4D2}"/>
                </a:ext>
              </a:extLst>
            </p:cNvPr>
            <p:cNvSpPr txBox="1"/>
            <p:nvPr/>
          </p:nvSpPr>
          <p:spPr>
            <a:xfrm>
              <a:off x="7214808" y="1048169"/>
              <a:ext cx="3365844" cy="276999"/>
            </a:xfrm>
            <a:prstGeom prst="rect">
              <a:avLst/>
            </a:prstGeom>
            <a:noFill/>
          </p:spPr>
          <p:txBody>
            <a:bodyPr wrap="square" lIns="0" tIns="0" rIns="0" bIns="0" rtlCol="0">
              <a:spAutoFit/>
            </a:bodyPr>
            <a:lstStyle/>
            <a:p>
              <a:pPr algn="ctr"/>
              <a:r>
                <a:rPr lang="en-US">
                  <a:solidFill>
                    <a:schemeClr val="accent1"/>
                  </a:solidFill>
                  <a:latin typeface="+mj-lt"/>
                </a:rPr>
                <a:t>Backend Monitoring Tools</a:t>
              </a:r>
              <a:endParaRPr lang="en-US" sz="1800">
                <a:solidFill>
                  <a:schemeClr val="accent1"/>
                </a:solidFill>
                <a:latin typeface="+mj-lt"/>
              </a:endParaRPr>
            </a:p>
          </p:txBody>
        </p:sp>
        <p:pic>
          <p:nvPicPr>
            <p:cNvPr id="18" name="Picture 17" descr="Open Zipkin · GitHub">
              <a:extLst>
                <a:ext uri="{FF2B5EF4-FFF2-40B4-BE49-F238E27FC236}">
                  <a16:creationId xmlns:a16="http://schemas.microsoft.com/office/drawing/2014/main" id="{226C1923-A543-41C6-83C6-661B2FFFA01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35473" y="1506443"/>
              <a:ext cx="718116" cy="719215"/>
            </a:xfrm>
            <a:prstGeom prst="rect">
              <a:avLst/>
            </a:prstGeom>
            <a:noFill/>
            <a:ln>
              <a:noFill/>
            </a:ln>
          </p:spPr>
        </p:pic>
        <p:pic>
          <p:nvPicPr>
            <p:cNvPr id="20" name="Picture 2">
              <a:extLst>
                <a:ext uri="{FF2B5EF4-FFF2-40B4-BE49-F238E27FC236}">
                  <a16:creationId xmlns:a16="http://schemas.microsoft.com/office/drawing/2014/main" id="{2FFBA411-BBCB-4B63-ADD2-99475F8798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2984" y="1460198"/>
              <a:ext cx="886247" cy="719216"/>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B882DD6C-85C3-44FB-A7CC-F3E11E2A0CF0}"/>
                </a:ext>
              </a:extLst>
            </p:cNvPr>
            <p:cNvGrpSpPr/>
            <p:nvPr/>
          </p:nvGrpSpPr>
          <p:grpSpPr>
            <a:xfrm>
              <a:off x="7761052" y="1438554"/>
              <a:ext cx="997291" cy="942798"/>
              <a:chOff x="7761052" y="1438554"/>
              <a:chExt cx="997291" cy="942798"/>
            </a:xfrm>
          </p:grpSpPr>
          <p:pic>
            <p:nvPicPr>
              <p:cNvPr id="19" name="Picture 18" descr="Jaeger: open source, end-to-end distributed tracing">
                <a:extLst>
                  <a:ext uri="{FF2B5EF4-FFF2-40B4-BE49-F238E27FC236}">
                    <a16:creationId xmlns:a16="http://schemas.microsoft.com/office/drawing/2014/main" id="{FA2C96A6-DFF0-45FA-A72B-488104DD9A6C}"/>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00089" y="1438554"/>
                <a:ext cx="719216" cy="719216"/>
              </a:xfrm>
              <a:prstGeom prst="rect">
                <a:avLst/>
              </a:prstGeom>
              <a:noFill/>
              <a:ln>
                <a:noFill/>
              </a:ln>
            </p:spPr>
          </p:pic>
          <p:sp>
            <p:nvSpPr>
              <p:cNvPr id="23" name="TextBox 22">
                <a:extLst>
                  <a:ext uri="{FF2B5EF4-FFF2-40B4-BE49-F238E27FC236}">
                    <a16:creationId xmlns:a16="http://schemas.microsoft.com/office/drawing/2014/main" id="{4FF8C224-619D-4963-AD9D-76390C73B4BB}"/>
                  </a:ext>
                </a:extLst>
              </p:cNvPr>
              <p:cNvSpPr txBox="1"/>
              <p:nvPr/>
            </p:nvSpPr>
            <p:spPr>
              <a:xfrm>
                <a:off x="7761052" y="2119742"/>
                <a:ext cx="997291" cy="261610"/>
              </a:xfrm>
              <a:prstGeom prst="rect">
                <a:avLst/>
              </a:prstGeom>
              <a:noFill/>
            </p:spPr>
            <p:txBody>
              <a:bodyPr wrap="square" rtlCol="0">
                <a:spAutoFit/>
              </a:bodyPr>
              <a:lstStyle/>
              <a:p>
                <a:pPr algn="ctr"/>
                <a:r>
                  <a:rPr lang="en-US" sz="1100"/>
                  <a:t>Jaeger</a:t>
                </a:r>
              </a:p>
            </p:txBody>
          </p:sp>
        </p:grpSp>
      </p:grpSp>
      <p:cxnSp>
        <p:nvCxnSpPr>
          <p:cNvPr id="24" name="Straight Arrow Connector 23">
            <a:extLst>
              <a:ext uri="{FF2B5EF4-FFF2-40B4-BE49-F238E27FC236}">
                <a16:creationId xmlns:a16="http://schemas.microsoft.com/office/drawing/2014/main" id="{6670BCD7-AF30-45B3-AB77-2884273495C2}"/>
              </a:ext>
            </a:extLst>
          </p:cNvPr>
          <p:cNvCxnSpPr>
            <a:cxnSpLocks/>
            <a:endCxn id="83" idx="3"/>
          </p:cNvCxnSpPr>
          <p:nvPr/>
        </p:nvCxnSpPr>
        <p:spPr>
          <a:xfrm flipH="1">
            <a:off x="4333873" y="2219381"/>
            <a:ext cx="1957413" cy="691396"/>
          </a:xfrm>
          <a:prstGeom prst="straightConnector1">
            <a:avLst/>
          </a:prstGeom>
          <a:noFill/>
          <a:ln w="19050" cap="flat" cmpd="sng" algn="ctr">
            <a:solidFill>
              <a:srgbClr val="737373"/>
            </a:solidFill>
            <a:prstDash val="solid"/>
            <a:headEnd type="arrow" w="lg" len="med"/>
            <a:tailEnd type="none"/>
          </a:ln>
          <a:effectLst/>
        </p:spPr>
      </p:cxnSp>
      <p:cxnSp>
        <p:nvCxnSpPr>
          <p:cNvPr id="29" name="Straight Arrow Connector 28">
            <a:extLst>
              <a:ext uri="{FF2B5EF4-FFF2-40B4-BE49-F238E27FC236}">
                <a16:creationId xmlns:a16="http://schemas.microsoft.com/office/drawing/2014/main" id="{A8B42881-688C-4206-935A-D28C149F023A}"/>
              </a:ext>
            </a:extLst>
          </p:cNvPr>
          <p:cNvCxnSpPr>
            <a:cxnSpLocks/>
          </p:cNvCxnSpPr>
          <p:nvPr/>
        </p:nvCxnSpPr>
        <p:spPr>
          <a:xfrm flipH="1">
            <a:off x="3994071" y="2239698"/>
            <a:ext cx="2700922" cy="2753251"/>
          </a:xfrm>
          <a:prstGeom prst="straightConnector1">
            <a:avLst/>
          </a:prstGeom>
          <a:noFill/>
          <a:ln w="19050" cap="flat" cmpd="sng" algn="ctr">
            <a:solidFill>
              <a:srgbClr val="737373"/>
            </a:solidFill>
            <a:prstDash val="solid"/>
            <a:headEnd type="arrow" w="lg" len="med"/>
            <a:tailEnd type="none"/>
          </a:ln>
          <a:effectLst/>
        </p:spPr>
      </p:cxnSp>
      <p:cxnSp>
        <p:nvCxnSpPr>
          <p:cNvPr id="32" name="Straight Arrow Connector 31">
            <a:extLst>
              <a:ext uri="{FF2B5EF4-FFF2-40B4-BE49-F238E27FC236}">
                <a16:creationId xmlns:a16="http://schemas.microsoft.com/office/drawing/2014/main" id="{0F684F35-7FF4-4254-A0CC-DB38F8BDE073}"/>
              </a:ext>
            </a:extLst>
          </p:cNvPr>
          <p:cNvCxnSpPr>
            <a:cxnSpLocks/>
            <a:stCxn id="15" idx="2"/>
            <a:endCxn id="112" idx="0"/>
          </p:cNvCxnSpPr>
          <p:nvPr/>
        </p:nvCxnSpPr>
        <p:spPr>
          <a:xfrm>
            <a:off x="7110955" y="2232926"/>
            <a:ext cx="1615210" cy="2828275"/>
          </a:xfrm>
          <a:prstGeom prst="straightConnector1">
            <a:avLst/>
          </a:prstGeom>
          <a:noFill/>
          <a:ln w="19050" cap="flat" cmpd="sng" algn="ctr">
            <a:solidFill>
              <a:srgbClr val="737373"/>
            </a:solidFill>
            <a:prstDash val="solid"/>
            <a:headEnd type="arrow" w="lg" len="med"/>
            <a:tailEnd type="none"/>
          </a:ln>
          <a:effectLst/>
        </p:spPr>
      </p:cxnSp>
      <p:cxnSp>
        <p:nvCxnSpPr>
          <p:cNvPr id="1029" name="Connector: Elbow 1028">
            <a:extLst>
              <a:ext uri="{FF2B5EF4-FFF2-40B4-BE49-F238E27FC236}">
                <a16:creationId xmlns:a16="http://schemas.microsoft.com/office/drawing/2014/main" id="{D7FF50E0-A7C6-42B7-A279-D244226CCB52}"/>
              </a:ext>
            </a:extLst>
          </p:cNvPr>
          <p:cNvCxnSpPr>
            <a:cxnSpLocks/>
            <a:endCxn id="107" idx="0"/>
          </p:cNvCxnSpPr>
          <p:nvPr/>
        </p:nvCxnSpPr>
        <p:spPr>
          <a:xfrm>
            <a:off x="8998647" y="1217571"/>
            <a:ext cx="1705827" cy="76866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0" name="TextBox 1029">
            <a:extLst>
              <a:ext uri="{FF2B5EF4-FFF2-40B4-BE49-F238E27FC236}">
                <a16:creationId xmlns:a16="http://schemas.microsoft.com/office/drawing/2014/main" id="{593A1C79-8D2D-40D6-A418-95CC25D4E9D6}"/>
              </a:ext>
            </a:extLst>
          </p:cNvPr>
          <p:cNvSpPr txBox="1"/>
          <p:nvPr/>
        </p:nvSpPr>
        <p:spPr>
          <a:xfrm>
            <a:off x="9951363" y="753971"/>
            <a:ext cx="1230105" cy="246221"/>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Visualize</a:t>
            </a:r>
          </a:p>
        </p:txBody>
      </p:sp>
      <p:sp>
        <p:nvSpPr>
          <p:cNvPr id="1034" name="TextBox 1033">
            <a:extLst>
              <a:ext uri="{FF2B5EF4-FFF2-40B4-BE49-F238E27FC236}">
                <a16:creationId xmlns:a16="http://schemas.microsoft.com/office/drawing/2014/main" id="{3F0797C0-89A0-4983-8640-5F7AFFFA4C11}"/>
              </a:ext>
            </a:extLst>
          </p:cNvPr>
          <p:cNvSpPr txBox="1"/>
          <p:nvPr/>
        </p:nvSpPr>
        <p:spPr>
          <a:xfrm>
            <a:off x="5526367" y="6315702"/>
            <a:ext cx="1230105" cy="492443"/>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Pub/Sub component</a:t>
            </a:r>
          </a:p>
        </p:txBody>
      </p:sp>
      <p:sp>
        <p:nvSpPr>
          <p:cNvPr id="1035" name="TextBox 1034">
            <a:extLst>
              <a:ext uri="{FF2B5EF4-FFF2-40B4-BE49-F238E27FC236}">
                <a16:creationId xmlns:a16="http://schemas.microsoft.com/office/drawing/2014/main" id="{720A8BAE-07D1-4EC5-848B-E5A3A89D50A9}"/>
              </a:ext>
            </a:extLst>
          </p:cNvPr>
          <p:cNvSpPr txBox="1"/>
          <p:nvPr/>
        </p:nvSpPr>
        <p:spPr>
          <a:xfrm>
            <a:off x="6804281" y="5357703"/>
            <a:ext cx="1230105" cy="246221"/>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Subscribe</a:t>
            </a:r>
          </a:p>
        </p:txBody>
      </p:sp>
      <p:grpSp>
        <p:nvGrpSpPr>
          <p:cNvPr id="1043" name="Group 1042">
            <a:extLst>
              <a:ext uri="{FF2B5EF4-FFF2-40B4-BE49-F238E27FC236}">
                <a16:creationId xmlns:a16="http://schemas.microsoft.com/office/drawing/2014/main" id="{F2128E81-97C5-4B7F-9125-974D697FBB7F}"/>
              </a:ext>
            </a:extLst>
          </p:cNvPr>
          <p:cNvGrpSpPr/>
          <p:nvPr/>
        </p:nvGrpSpPr>
        <p:grpSpPr>
          <a:xfrm>
            <a:off x="9381966" y="1986235"/>
            <a:ext cx="2645015" cy="1875147"/>
            <a:chOff x="9139368" y="1986235"/>
            <a:chExt cx="2645015" cy="1875147"/>
          </a:xfrm>
        </p:grpSpPr>
        <p:sp>
          <p:nvSpPr>
            <p:cNvPr id="107" name="Rounded Rectangle 5">
              <a:extLst>
                <a:ext uri="{FF2B5EF4-FFF2-40B4-BE49-F238E27FC236}">
                  <a16:creationId xmlns:a16="http://schemas.microsoft.com/office/drawing/2014/main" id="{67870F97-9F3A-4B28-978D-166582D0234A}"/>
                </a:ext>
              </a:extLst>
            </p:cNvPr>
            <p:cNvSpPr/>
            <p:nvPr/>
          </p:nvSpPr>
          <p:spPr bwMode="auto">
            <a:xfrm>
              <a:off x="9139368" y="1986235"/>
              <a:ext cx="2645015" cy="1875147"/>
            </a:xfrm>
            <a:prstGeom prst="rect">
              <a:avLst/>
            </a:prstGeom>
            <a:solidFill>
              <a:schemeClr val="accent1">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1024" name="Rectangle 1023">
              <a:extLst>
                <a:ext uri="{FF2B5EF4-FFF2-40B4-BE49-F238E27FC236}">
                  <a16:creationId xmlns:a16="http://schemas.microsoft.com/office/drawing/2014/main" id="{803CED7D-65C6-42B1-9550-933DDA8B371E}"/>
                </a:ext>
              </a:extLst>
            </p:cNvPr>
            <p:cNvSpPr/>
            <p:nvPr/>
          </p:nvSpPr>
          <p:spPr bwMode="auto">
            <a:xfrm>
              <a:off x="9219393" y="2114086"/>
              <a:ext cx="1424208" cy="4599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Service A</a:t>
              </a:r>
            </a:p>
          </p:txBody>
        </p:sp>
        <p:sp>
          <p:nvSpPr>
            <p:cNvPr id="1036" name="Rectangle 1035">
              <a:extLst>
                <a:ext uri="{FF2B5EF4-FFF2-40B4-BE49-F238E27FC236}">
                  <a16:creationId xmlns:a16="http://schemas.microsoft.com/office/drawing/2014/main" id="{021B34CD-E1D1-4086-BA73-6E8DA53C7F4D}"/>
                </a:ext>
              </a:extLst>
            </p:cNvPr>
            <p:cNvSpPr/>
            <p:nvPr/>
          </p:nvSpPr>
          <p:spPr bwMode="auto">
            <a:xfrm>
              <a:off x="9689756" y="2674853"/>
              <a:ext cx="1424208" cy="4599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Service B</a:t>
              </a:r>
            </a:p>
          </p:txBody>
        </p:sp>
        <p:sp>
          <p:nvSpPr>
            <p:cNvPr id="1037" name="Rectangle 1036">
              <a:extLst>
                <a:ext uri="{FF2B5EF4-FFF2-40B4-BE49-F238E27FC236}">
                  <a16:creationId xmlns:a16="http://schemas.microsoft.com/office/drawing/2014/main" id="{AC6CF0F8-2603-4B24-A22E-57D0BF90EF46}"/>
                </a:ext>
              </a:extLst>
            </p:cNvPr>
            <p:cNvSpPr/>
            <p:nvPr/>
          </p:nvSpPr>
          <p:spPr bwMode="auto">
            <a:xfrm>
              <a:off x="10236284" y="3267776"/>
              <a:ext cx="1424208" cy="4599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Service C</a:t>
              </a:r>
            </a:p>
          </p:txBody>
        </p:sp>
        <p:cxnSp>
          <p:nvCxnSpPr>
            <p:cNvPr id="1038" name="Connector: Elbow 1037">
              <a:extLst>
                <a:ext uri="{FF2B5EF4-FFF2-40B4-BE49-F238E27FC236}">
                  <a16:creationId xmlns:a16="http://schemas.microsoft.com/office/drawing/2014/main" id="{F720330B-0B89-4C84-83B1-B30FAD61438A}"/>
                </a:ext>
              </a:extLst>
            </p:cNvPr>
            <p:cNvCxnSpPr>
              <a:cxnSpLocks/>
              <a:endCxn id="1036" idx="1"/>
            </p:cNvCxnSpPr>
            <p:nvPr/>
          </p:nvCxnSpPr>
          <p:spPr>
            <a:xfrm rot="16200000" flipH="1">
              <a:off x="9380938" y="2595991"/>
              <a:ext cx="339730" cy="27790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1" name="Connector: Elbow 1040">
              <a:extLst>
                <a:ext uri="{FF2B5EF4-FFF2-40B4-BE49-F238E27FC236}">
                  <a16:creationId xmlns:a16="http://schemas.microsoft.com/office/drawing/2014/main" id="{A3B42871-E772-40A0-AE77-7F2F88AE200D}"/>
                </a:ext>
              </a:extLst>
            </p:cNvPr>
            <p:cNvCxnSpPr>
              <a:cxnSpLocks/>
            </p:cNvCxnSpPr>
            <p:nvPr/>
          </p:nvCxnSpPr>
          <p:spPr>
            <a:xfrm rot="16200000" flipH="1">
              <a:off x="9946280" y="3188914"/>
              <a:ext cx="339730" cy="27790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045" name="TextBox 1044">
            <a:extLst>
              <a:ext uri="{FF2B5EF4-FFF2-40B4-BE49-F238E27FC236}">
                <a16:creationId xmlns:a16="http://schemas.microsoft.com/office/drawing/2014/main" id="{C9F7E2A5-70C5-46C0-99D4-5F6E20645F5F}"/>
              </a:ext>
            </a:extLst>
          </p:cNvPr>
          <p:cNvSpPr txBox="1"/>
          <p:nvPr/>
        </p:nvSpPr>
        <p:spPr>
          <a:xfrm>
            <a:off x="8029210" y="1360753"/>
            <a:ext cx="841216" cy="492443"/>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And more…</a:t>
            </a:r>
          </a:p>
        </p:txBody>
      </p:sp>
      <p:sp>
        <p:nvSpPr>
          <p:cNvPr id="170" name="TextBox 169">
            <a:extLst>
              <a:ext uri="{FF2B5EF4-FFF2-40B4-BE49-F238E27FC236}">
                <a16:creationId xmlns:a16="http://schemas.microsoft.com/office/drawing/2014/main" id="{F5101611-E806-4B9E-ACFE-3A3CEF0A697C}"/>
              </a:ext>
            </a:extLst>
          </p:cNvPr>
          <p:cNvSpPr txBox="1"/>
          <p:nvPr/>
        </p:nvSpPr>
        <p:spPr>
          <a:xfrm>
            <a:off x="4490870" y="2760508"/>
            <a:ext cx="1180703" cy="430887"/>
          </a:xfrm>
          <a:prstGeom prst="rect">
            <a:avLst/>
          </a:prstGeom>
          <a:noFill/>
        </p:spPr>
        <p:txBody>
          <a:bodyPr wrap="square">
            <a:spAutoFit/>
          </a:bodyPr>
          <a:lstStyle/>
          <a:p>
            <a:pPr algn="ctr" defTabSz="932472" fontAlgn="base">
              <a:spcBef>
                <a:spcPct val="0"/>
              </a:spcBef>
              <a:spcAft>
                <a:spcPct val="0"/>
              </a:spcAft>
            </a:pPr>
            <a:r>
              <a:rPr lang="en-US" sz="1100">
                <a:ea typeface="Segoe UI" pitchFamily="34" charset="0"/>
                <a:cs typeface="Segoe UI" pitchFamily="34" charset="0"/>
              </a:rPr>
              <a:t>W3C tracing context</a:t>
            </a:r>
          </a:p>
        </p:txBody>
      </p:sp>
      <p:sp>
        <p:nvSpPr>
          <p:cNvPr id="1052" name="TextBox 1051">
            <a:extLst>
              <a:ext uri="{FF2B5EF4-FFF2-40B4-BE49-F238E27FC236}">
                <a16:creationId xmlns:a16="http://schemas.microsoft.com/office/drawing/2014/main" id="{13463878-CA8A-4BFC-B3F8-749339F9A807}"/>
              </a:ext>
            </a:extLst>
          </p:cNvPr>
          <p:cNvSpPr txBox="1"/>
          <p:nvPr/>
        </p:nvSpPr>
        <p:spPr>
          <a:xfrm>
            <a:off x="5312579" y="3479261"/>
            <a:ext cx="1180703" cy="430887"/>
          </a:xfrm>
          <a:prstGeom prst="rect">
            <a:avLst/>
          </a:prstGeom>
          <a:noFill/>
        </p:spPr>
        <p:txBody>
          <a:bodyPr wrap="square">
            <a:spAutoFit/>
          </a:bodyPr>
          <a:lstStyle/>
          <a:p>
            <a:pPr algn="ctr" defTabSz="932472" fontAlgn="base">
              <a:spcBef>
                <a:spcPct val="0"/>
              </a:spcBef>
              <a:spcAft>
                <a:spcPct val="0"/>
              </a:spcAft>
            </a:pPr>
            <a:r>
              <a:rPr lang="en-US" sz="1100">
                <a:ea typeface="Segoe UI" pitchFamily="34" charset="0"/>
                <a:cs typeface="Segoe UI" pitchFamily="34" charset="0"/>
              </a:rPr>
              <a:t>W3C tracing context</a:t>
            </a:r>
          </a:p>
        </p:txBody>
      </p:sp>
      <p:sp>
        <p:nvSpPr>
          <p:cNvPr id="1053" name="TextBox 1052">
            <a:extLst>
              <a:ext uri="{FF2B5EF4-FFF2-40B4-BE49-F238E27FC236}">
                <a16:creationId xmlns:a16="http://schemas.microsoft.com/office/drawing/2014/main" id="{DBF50421-F941-4B1E-8A8F-5646C7EAA208}"/>
              </a:ext>
            </a:extLst>
          </p:cNvPr>
          <p:cNvSpPr txBox="1"/>
          <p:nvPr/>
        </p:nvSpPr>
        <p:spPr>
          <a:xfrm>
            <a:off x="7552632" y="3146910"/>
            <a:ext cx="1180703" cy="430887"/>
          </a:xfrm>
          <a:prstGeom prst="rect">
            <a:avLst/>
          </a:prstGeom>
          <a:noFill/>
        </p:spPr>
        <p:txBody>
          <a:bodyPr wrap="square">
            <a:spAutoFit/>
          </a:bodyPr>
          <a:lstStyle/>
          <a:p>
            <a:pPr algn="ctr" defTabSz="932472" fontAlgn="base">
              <a:spcBef>
                <a:spcPct val="0"/>
              </a:spcBef>
              <a:spcAft>
                <a:spcPct val="0"/>
              </a:spcAft>
            </a:pPr>
            <a:r>
              <a:rPr lang="en-US" sz="1100">
                <a:ea typeface="Segoe UI" pitchFamily="34" charset="0"/>
                <a:cs typeface="Segoe UI" pitchFamily="34" charset="0"/>
              </a:rPr>
              <a:t>W3C tracing context</a:t>
            </a:r>
          </a:p>
        </p:txBody>
      </p:sp>
      <p:sp>
        <p:nvSpPr>
          <p:cNvPr id="1054" name="TextBox 1053">
            <a:extLst>
              <a:ext uri="{FF2B5EF4-FFF2-40B4-BE49-F238E27FC236}">
                <a16:creationId xmlns:a16="http://schemas.microsoft.com/office/drawing/2014/main" id="{B81C7FF0-7CBF-478C-BFEA-8D9098243848}"/>
              </a:ext>
            </a:extLst>
          </p:cNvPr>
          <p:cNvSpPr txBox="1"/>
          <p:nvPr/>
        </p:nvSpPr>
        <p:spPr>
          <a:xfrm>
            <a:off x="4338470" y="5383844"/>
            <a:ext cx="1230105" cy="246221"/>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Publish</a:t>
            </a:r>
          </a:p>
        </p:txBody>
      </p:sp>
    </p:spTree>
    <p:extLst>
      <p:ext uri="{BB962C8B-B14F-4D97-AF65-F5344CB8AC3E}">
        <p14:creationId xmlns:p14="http://schemas.microsoft.com/office/powerpoint/2010/main" val="15499795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35BFD4FD-DBCB-4D4B-88A4-ADE956A205FC}"/>
              </a:ext>
            </a:extLst>
          </p:cNvPr>
          <p:cNvGrpSpPr/>
          <p:nvPr/>
        </p:nvGrpSpPr>
        <p:grpSpPr>
          <a:xfrm>
            <a:off x="5215620" y="687613"/>
            <a:ext cx="3790670" cy="1545313"/>
            <a:chOff x="7002395" y="908596"/>
            <a:chExt cx="3790670" cy="1545313"/>
          </a:xfrm>
        </p:grpSpPr>
        <p:sp>
          <p:nvSpPr>
            <p:cNvPr id="125" name="Rounded Rectangle 5">
              <a:extLst>
                <a:ext uri="{FF2B5EF4-FFF2-40B4-BE49-F238E27FC236}">
                  <a16:creationId xmlns:a16="http://schemas.microsoft.com/office/drawing/2014/main" id="{BBC5FD1E-3386-4891-B13D-54AEEEEA7DBF}"/>
                </a:ext>
              </a:extLst>
            </p:cNvPr>
            <p:cNvSpPr/>
            <p:nvPr/>
          </p:nvSpPr>
          <p:spPr bwMode="auto">
            <a:xfrm>
              <a:off x="7002395" y="908596"/>
              <a:ext cx="3790670" cy="154531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126" name="TextBox 125">
              <a:extLst>
                <a:ext uri="{FF2B5EF4-FFF2-40B4-BE49-F238E27FC236}">
                  <a16:creationId xmlns:a16="http://schemas.microsoft.com/office/drawing/2014/main" id="{8419195E-DF8C-4324-9F68-0BC94B04A408}"/>
                </a:ext>
              </a:extLst>
            </p:cNvPr>
            <p:cNvSpPr txBox="1"/>
            <p:nvPr/>
          </p:nvSpPr>
          <p:spPr>
            <a:xfrm>
              <a:off x="7214808" y="1048169"/>
              <a:ext cx="3365844" cy="276999"/>
            </a:xfrm>
            <a:prstGeom prst="rect">
              <a:avLst/>
            </a:prstGeom>
            <a:noFill/>
          </p:spPr>
          <p:txBody>
            <a:bodyPr wrap="square" lIns="0" tIns="0" rIns="0" bIns="0" rtlCol="0">
              <a:spAutoFit/>
            </a:bodyPr>
            <a:lstStyle/>
            <a:p>
              <a:pPr algn="ctr"/>
              <a:r>
                <a:rPr lang="en-US" dirty="0">
                  <a:solidFill>
                    <a:schemeClr val="accent1"/>
                  </a:solidFill>
                  <a:latin typeface="+mj-lt"/>
                </a:rPr>
                <a:t>Backend Monitoring Tools</a:t>
              </a:r>
              <a:endParaRPr lang="en-US" sz="1800" dirty="0">
                <a:solidFill>
                  <a:schemeClr val="accent1"/>
                </a:solidFill>
                <a:latin typeface="+mj-lt"/>
              </a:endParaRPr>
            </a:p>
          </p:txBody>
        </p:sp>
      </p:grpSp>
      <p:grpSp>
        <p:nvGrpSpPr>
          <p:cNvPr id="2" name="Group 1">
            <a:extLst>
              <a:ext uri="{FF2B5EF4-FFF2-40B4-BE49-F238E27FC236}">
                <a16:creationId xmlns:a16="http://schemas.microsoft.com/office/drawing/2014/main" id="{EE88F9A7-18ED-47B6-A4B5-68821ADD9182}"/>
              </a:ext>
            </a:extLst>
          </p:cNvPr>
          <p:cNvGrpSpPr/>
          <p:nvPr/>
        </p:nvGrpSpPr>
        <p:grpSpPr>
          <a:xfrm>
            <a:off x="572919" y="1987420"/>
            <a:ext cx="4017741" cy="1727937"/>
            <a:chOff x="612606" y="1987420"/>
            <a:chExt cx="5391578" cy="2397968"/>
          </a:xfrm>
        </p:grpSpPr>
        <p:sp>
          <p:nvSpPr>
            <p:cNvPr id="51" name="Rounded Rectangle 5">
              <a:extLst>
                <a:ext uri="{FF2B5EF4-FFF2-40B4-BE49-F238E27FC236}">
                  <a16:creationId xmlns:a16="http://schemas.microsoft.com/office/drawing/2014/main" id="{7CBA73D1-DFA5-47EC-BE40-53087F1D83B3}"/>
                </a:ext>
              </a:extLst>
            </p:cNvPr>
            <p:cNvSpPr/>
            <p:nvPr/>
          </p:nvSpPr>
          <p:spPr bwMode="auto">
            <a:xfrm>
              <a:off x="612606" y="1987420"/>
              <a:ext cx="5391578" cy="2397968"/>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cxnSp>
          <p:nvCxnSpPr>
            <p:cNvPr id="47" name="Straight Arrow Connector 46">
              <a:extLst>
                <a:ext uri="{FF2B5EF4-FFF2-40B4-BE49-F238E27FC236}">
                  <a16:creationId xmlns:a16="http://schemas.microsoft.com/office/drawing/2014/main" id="{A803F326-666E-4F7B-ADFA-6EF3E9D28D8C}"/>
                </a:ext>
              </a:extLst>
            </p:cNvPr>
            <p:cNvCxnSpPr>
              <a:cxnSpLocks/>
            </p:cNvCxnSpPr>
            <p:nvPr/>
          </p:nvCxnSpPr>
          <p:spPr>
            <a:xfrm>
              <a:off x="2715609" y="3007287"/>
              <a:ext cx="1183389" cy="0"/>
            </a:xfrm>
            <a:prstGeom prst="straightConnector1">
              <a:avLst/>
            </a:prstGeom>
            <a:noFill/>
            <a:ln w="19050" cap="flat" cmpd="sng" algn="ctr">
              <a:solidFill>
                <a:srgbClr val="0078D4"/>
              </a:solidFill>
              <a:prstDash val="solid"/>
              <a:headEnd type="none"/>
              <a:tailEnd type="arrow" w="lg" len="med"/>
            </a:ln>
            <a:effectLst/>
          </p:spPr>
        </p:cxnSp>
        <p:cxnSp>
          <p:nvCxnSpPr>
            <p:cNvPr id="49" name="Straight Arrow Connector 48">
              <a:extLst>
                <a:ext uri="{FF2B5EF4-FFF2-40B4-BE49-F238E27FC236}">
                  <a16:creationId xmlns:a16="http://schemas.microsoft.com/office/drawing/2014/main" id="{9711F31D-2340-49FA-86A5-4C0119CAF26F}"/>
                </a:ext>
              </a:extLst>
            </p:cNvPr>
            <p:cNvCxnSpPr>
              <a:cxnSpLocks/>
            </p:cNvCxnSpPr>
            <p:nvPr/>
          </p:nvCxnSpPr>
          <p:spPr>
            <a:xfrm>
              <a:off x="2715609" y="3530337"/>
              <a:ext cx="1183389" cy="0"/>
            </a:xfrm>
            <a:prstGeom prst="straightConnector1">
              <a:avLst/>
            </a:prstGeom>
            <a:noFill/>
            <a:ln w="19050" cap="flat" cmpd="sng" algn="ctr">
              <a:solidFill>
                <a:srgbClr val="737373"/>
              </a:solidFill>
              <a:prstDash val="solid"/>
              <a:headEnd type="arrow" w="lg" len="med"/>
              <a:tailEnd type="none"/>
            </a:ln>
            <a:effectLst/>
          </p:spPr>
        </p:cxnSp>
        <p:grpSp>
          <p:nvGrpSpPr>
            <p:cNvPr id="61" name="Group 60">
              <a:extLst>
                <a:ext uri="{FF2B5EF4-FFF2-40B4-BE49-F238E27FC236}">
                  <a16:creationId xmlns:a16="http://schemas.microsoft.com/office/drawing/2014/main" id="{28142ADB-BB9B-4E99-A660-36D348837F47}"/>
                </a:ext>
              </a:extLst>
            </p:cNvPr>
            <p:cNvGrpSpPr/>
            <p:nvPr/>
          </p:nvGrpSpPr>
          <p:grpSpPr>
            <a:xfrm>
              <a:off x="964005" y="2400132"/>
              <a:ext cx="1737360" cy="1737360"/>
              <a:chOff x="967112" y="1065879"/>
              <a:chExt cx="1737360" cy="1737360"/>
            </a:xfrm>
          </p:grpSpPr>
          <p:sp>
            <p:nvSpPr>
              <p:cNvPr id="85" name="Rounded Rectangle 5">
                <a:extLst>
                  <a:ext uri="{FF2B5EF4-FFF2-40B4-BE49-F238E27FC236}">
                    <a16:creationId xmlns:a16="http://schemas.microsoft.com/office/drawing/2014/main" id="{A2A96791-5C85-499A-BDC6-B3AEFE3FD955}"/>
                  </a:ext>
                </a:extLst>
              </p:cNvPr>
              <p:cNvSpPr/>
              <p:nvPr/>
            </p:nvSpPr>
            <p:spPr bwMode="auto">
              <a:xfrm>
                <a:off x="967112" y="1065879"/>
                <a:ext cx="1737360" cy="1737360"/>
              </a:xfrm>
              <a:prstGeom prst="rect">
                <a:avLst/>
              </a:prstGeom>
              <a:solidFill>
                <a:srgbClr val="737373">
                  <a:lumMod val="20000"/>
                  <a:lumOff val="80000"/>
                </a:srgbClr>
              </a:solidFill>
              <a:ln>
                <a:noFill/>
              </a:ln>
              <a:effectLst>
                <a:outerShdw blurRad="63500" sx="102000" sy="102000" algn="ctr" rotWithShape="0">
                  <a:prstClr val="black">
                    <a:alpha val="40000"/>
                  </a:prstClr>
                </a:outerShdw>
              </a:effectLst>
            </p:spPr>
            <p:txBody>
              <a:bodyPr rot="0" spcFirstLastPara="0" vertOverflow="overflow" horzOverflow="overflow" vert="horz" wrap="square" lIns="0" tIns="10058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Semibold"/>
                    <a:ea typeface="+mn-ea"/>
                    <a:cs typeface="+mn-cs"/>
                  </a:rPr>
                  <a:t>Service A</a:t>
                </a:r>
              </a:p>
            </p:txBody>
          </p:sp>
          <p:grpSp>
            <p:nvGrpSpPr>
              <p:cNvPr id="86" name="app development" descr="application development">
                <a:extLst>
                  <a:ext uri="{FF2B5EF4-FFF2-40B4-BE49-F238E27FC236}">
                    <a16:creationId xmlns:a16="http://schemas.microsoft.com/office/drawing/2014/main" id="{5FA8A327-812B-423E-A77F-E0EBD99226BB}"/>
                  </a:ext>
                </a:extLst>
              </p:cNvPr>
              <p:cNvGrpSpPr/>
              <p:nvPr/>
            </p:nvGrpSpPr>
            <p:grpSpPr>
              <a:xfrm>
                <a:off x="1394857" y="1443645"/>
                <a:ext cx="881884" cy="531778"/>
                <a:chOff x="1619314" y="4920550"/>
                <a:chExt cx="500421" cy="301755"/>
              </a:xfrm>
            </p:grpSpPr>
            <p:sp>
              <p:nvSpPr>
                <p:cNvPr id="87" name="Freeform: Shape 86">
                  <a:extLst>
                    <a:ext uri="{FF2B5EF4-FFF2-40B4-BE49-F238E27FC236}">
                      <a16:creationId xmlns:a16="http://schemas.microsoft.com/office/drawing/2014/main" id="{81D5BD0D-247D-4DD4-893D-A4B37FD741A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88" name="Freeform: Shape 87">
                  <a:extLst>
                    <a:ext uri="{FF2B5EF4-FFF2-40B4-BE49-F238E27FC236}">
                      <a16:creationId xmlns:a16="http://schemas.microsoft.com/office/drawing/2014/main" id="{9D239709-9DE5-4A13-8537-3ED098AB3A0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89" name="Freeform: Shape 88">
                  <a:extLst>
                    <a:ext uri="{FF2B5EF4-FFF2-40B4-BE49-F238E27FC236}">
                      <a16:creationId xmlns:a16="http://schemas.microsoft.com/office/drawing/2014/main" id="{49D2B693-80DF-4C5D-A069-82EF7FA82419}"/>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90" name="Freeform: Shape 89">
                  <a:extLst>
                    <a:ext uri="{FF2B5EF4-FFF2-40B4-BE49-F238E27FC236}">
                      <a16:creationId xmlns:a16="http://schemas.microsoft.com/office/drawing/2014/main" id="{2AB36AAA-7823-4203-936D-DFA01EEDA1EC}"/>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grpSp>
        </p:grpSp>
        <p:sp>
          <p:nvSpPr>
            <p:cNvPr id="83" name="Rounded Rectangle 5">
              <a:extLst>
                <a:ext uri="{FF2B5EF4-FFF2-40B4-BE49-F238E27FC236}">
                  <a16:creationId xmlns:a16="http://schemas.microsoft.com/office/drawing/2014/main" id="{645C10B1-1198-478D-B655-7E92CF96EEE9}"/>
                </a:ext>
              </a:extLst>
            </p:cNvPr>
            <p:cNvSpPr/>
            <p:nvPr/>
          </p:nvSpPr>
          <p:spPr bwMode="auto">
            <a:xfrm>
              <a:off x="3922231" y="2400149"/>
              <a:ext cx="1737359" cy="1737343"/>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82296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D2192"/>
                </a:solidFill>
                <a:effectLst/>
                <a:uLnTx/>
                <a:uFillTx/>
                <a:latin typeface="Segoe UI Semibold"/>
                <a:ea typeface="+mn-ea"/>
                <a:cs typeface="+mn-cs"/>
              </a:endParaRPr>
            </a:p>
          </p:txBody>
        </p:sp>
        <p:pic>
          <p:nvPicPr>
            <p:cNvPr id="84" name="Graphic 83">
              <a:extLst>
                <a:ext uri="{FF2B5EF4-FFF2-40B4-BE49-F238E27FC236}">
                  <a16:creationId xmlns:a16="http://schemas.microsoft.com/office/drawing/2014/main" id="{C5F0EF99-DD13-469B-8A60-9D0C68D9C22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4226064" y="2791384"/>
              <a:ext cx="1130569" cy="880462"/>
            </a:xfrm>
            <a:prstGeom prst="rect">
              <a:avLst/>
            </a:prstGeom>
          </p:spPr>
        </p:pic>
      </p:grpSp>
      <p:sp>
        <p:nvSpPr>
          <p:cNvPr id="54" name="Rounded Rectangle 5">
            <a:extLst>
              <a:ext uri="{FF2B5EF4-FFF2-40B4-BE49-F238E27FC236}">
                <a16:creationId xmlns:a16="http://schemas.microsoft.com/office/drawing/2014/main" id="{073771C8-DB91-4549-B1EA-FD86DE1934AC}"/>
              </a:ext>
            </a:extLst>
          </p:cNvPr>
          <p:cNvSpPr/>
          <p:nvPr/>
        </p:nvSpPr>
        <p:spPr bwMode="auto">
          <a:xfrm>
            <a:off x="533646" y="4789404"/>
            <a:ext cx="4017741" cy="1727937"/>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cxnSp>
        <p:nvCxnSpPr>
          <p:cNvPr id="56" name="Straight Arrow Connector 55">
            <a:extLst>
              <a:ext uri="{FF2B5EF4-FFF2-40B4-BE49-F238E27FC236}">
                <a16:creationId xmlns:a16="http://schemas.microsoft.com/office/drawing/2014/main" id="{16141567-8840-4184-A649-13B11798E410}"/>
              </a:ext>
            </a:extLst>
          </p:cNvPr>
          <p:cNvCxnSpPr>
            <a:cxnSpLocks/>
          </p:cNvCxnSpPr>
          <p:nvPr/>
        </p:nvCxnSpPr>
        <p:spPr>
          <a:xfrm>
            <a:off x="2100779" y="5524304"/>
            <a:ext cx="881848" cy="0"/>
          </a:xfrm>
          <a:prstGeom prst="straightConnector1">
            <a:avLst/>
          </a:prstGeom>
          <a:noFill/>
          <a:ln w="19050" cap="flat" cmpd="sng" algn="ctr">
            <a:solidFill>
              <a:srgbClr val="0078D4"/>
            </a:solidFill>
            <a:prstDash val="solid"/>
            <a:headEnd type="none"/>
            <a:tailEnd type="arrow" w="lg" len="med"/>
          </a:ln>
          <a:effectLst/>
        </p:spPr>
      </p:cxnSp>
      <p:cxnSp>
        <p:nvCxnSpPr>
          <p:cNvPr id="58" name="Straight Arrow Connector 57">
            <a:extLst>
              <a:ext uri="{FF2B5EF4-FFF2-40B4-BE49-F238E27FC236}">
                <a16:creationId xmlns:a16="http://schemas.microsoft.com/office/drawing/2014/main" id="{7705DDD6-0B81-4A8E-A9DD-727896DA9C0E}"/>
              </a:ext>
            </a:extLst>
          </p:cNvPr>
          <p:cNvCxnSpPr>
            <a:cxnSpLocks/>
          </p:cNvCxnSpPr>
          <p:nvPr/>
        </p:nvCxnSpPr>
        <p:spPr>
          <a:xfrm>
            <a:off x="2100779" y="5901205"/>
            <a:ext cx="881848" cy="0"/>
          </a:xfrm>
          <a:prstGeom prst="straightConnector1">
            <a:avLst/>
          </a:prstGeom>
          <a:noFill/>
          <a:ln w="19050" cap="flat" cmpd="sng" algn="ctr">
            <a:solidFill>
              <a:srgbClr val="737373"/>
            </a:solidFill>
            <a:prstDash val="solid"/>
            <a:headEnd type="arrow" w="lg" len="med"/>
            <a:tailEnd type="none"/>
          </a:ln>
          <a:effectLst/>
        </p:spPr>
      </p:cxnSp>
      <p:sp>
        <p:nvSpPr>
          <p:cNvPr id="64" name="Rounded Rectangle 5">
            <a:extLst>
              <a:ext uri="{FF2B5EF4-FFF2-40B4-BE49-F238E27FC236}">
                <a16:creationId xmlns:a16="http://schemas.microsoft.com/office/drawing/2014/main" id="{437BEDE8-44AD-4CB3-B420-A0256EB593E0}"/>
              </a:ext>
            </a:extLst>
          </p:cNvPr>
          <p:cNvSpPr/>
          <p:nvPr/>
        </p:nvSpPr>
        <p:spPr bwMode="auto">
          <a:xfrm>
            <a:off x="795504" y="5086798"/>
            <a:ext cx="1294660" cy="1251914"/>
          </a:xfrm>
          <a:prstGeom prst="rect">
            <a:avLst/>
          </a:prstGeom>
          <a:solidFill>
            <a:srgbClr val="737373">
              <a:lumMod val="20000"/>
              <a:lumOff val="80000"/>
            </a:srgbClr>
          </a:solidFill>
          <a:ln>
            <a:noFill/>
          </a:ln>
          <a:effectLst>
            <a:outerShdw blurRad="63500" sx="102000" sy="102000" algn="ctr" rotWithShape="0">
              <a:prstClr val="black">
                <a:alpha val="40000"/>
              </a:prstClr>
            </a:outerShdw>
          </a:effectLst>
        </p:spPr>
        <p:txBody>
          <a:bodyPr rot="0" spcFirstLastPara="0" vertOverflow="overflow" horzOverflow="overflow" vert="horz" wrap="square" lIns="0" tIns="10058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mn-cs"/>
              </a:rPr>
              <a:t>Service B</a:t>
            </a:r>
          </a:p>
        </p:txBody>
      </p:sp>
      <p:grpSp>
        <p:nvGrpSpPr>
          <p:cNvPr id="65" name="app development" descr="application development">
            <a:extLst>
              <a:ext uri="{FF2B5EF4-FFF2-40B4-BE49-F238E27FC236}">
                <a16:creationId xmlns:a16="http://schemas.microsoft.com/office/drawing/2014/main" id="{EDA9123B-FBF8-4A6C-822A-96E6A7690E0B}"/>
              </a:ext>
            </a:extLst>
          </p:cNvPr>
          <p:cNvGrpSpPr/>
          <p:nvPr/>
        </p:nvGrpSpPr>
        <p:grpSpPr>
          <a:xfrm>
            <a:off x="1114254" y="5359010"/>
            <a:ext cx="657169" cy="383191"/>
            <a:chOff x="1619314" y="4920550"/>
            <a:chExt cx="500421" cy="301755"/>
          </a:xfrm>
        </p:grpSpPr>
        <p:sp>
          <p:nvSpPr>
            <p:cNvPr id="66" name="Freeform: Shape 65">
              <a:extLst>
                <a:ext uri="{FF2B5EF4-FFF2-40B4-BE49-F238E27FC236}">
                  <a16:creationId xmlns:a16="http://schemas.microsoft.com/office/drawing/2014/main" id="{4AABC6DC-A255-4FCE-9B4E-B9604AE89B78}"/>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67" name="Freeform: Shape 66">
              <a:extLst>
                <a:ext uri="{FF2B5EF4-FFF2-40B4-BE49-F238E27FC236}">
                  <a16:creationId xmlns:a16="http://schemas.microsoft.com/office/drawing/2014/main" id="{57E96813-C7DE-4925-9B6F-628DE997E38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68" name="Freeform: Shape 67">
              <a:extLst>
                <a:ext uri="{FF2B5EF4-FFF2-40B4-BE49-F238E27FC236}">
                  <a16:creationId xmlns:a16="http://schemas.microsoft.com/office/drawing/2014/main" id="{829CE150-65A4-48E2-A16E-8BF7036AFDE9}"/>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69" name="Freeform: Shape 68">
              <a:extLst>
                <a:ext uri="{FF2B5EF4-FFF2-40B4-BE49-F238E27FC236}">
                  <a16:creationId xmlns:a16="http://schemas.microsoft.com/office/drawing/2014/main" id="{84DA5CFB-AACC-4A81-8EDD-CA603E3C55C5}"/>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grpSp>
      <p:sp>
        <p:nvSpPr>
          <p:cNvPr id="60" name="Rounded Rectangle 5">
            <a:extLst>
              <a:ext uri="{FF2B5EF4-FFF2-40B4-BE49-F238E27FC236}">
                <a16:creationId xmlns:a16="http://schemas.microsoft.com/office/drawing/2014/main" id="{803C14AC-CF63-4073-B459-7A3E4C4C03C3}"/>
              </a:ext>
            </a:extLst>
          </p:cNvPr>
          <p:cNvSpPr/>
          <p:nvPr/>
        </p:nvSpPr>
        <p:spPr bwMode="auto">
          <a:xfrm>
            <a:off x="2999940" y="5061202"/>
            <a:ext cx="1294660" cy="1251901"/>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82296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D2192"/>
              </a:solidFill>
              <a:effectLst/>
              <a:uLnTx/>
              <a:uFillTx/>
              <a:latin typeface="Segoe UI Semibold"/>
              <a:ea typeface="+mn-ea"/>
              <a:cs typeface="+mn-cs"/>
            </a:endParaRPr>
          </a:p>
        </p:txBody>
      </p:sp>
      <p:pic>
        <p:nvPicPr>
          <p:cNvPr id="63" name="Graphic 62">
            <a:extLst>
              <a:ext uri="{FF2B5EF4-FFF2-40B4-BE49-F238E27FC236}">
                <a16:creationId xmlns:a16="http://schemas.microsoft.com/office/drawing/2014/main" id="{3827450B-82FA-4CE9-8493-4D9D29CFDD4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3226353" y="5368727"/>
            <a:ext cx="842487" cy="634447"/>
          </a:xfrm>
          <a:prstGeom prst="rect">
            <a:avLst/>
          </a:prstGeom>
        </p:spPr>
      </p:pic>
      <p:cxnSp>
        <p:nvCxnSpPr>
          <p:cNvPr id="98" name="Straight Arrow Connector 97">
            <a:extLst>
              <a:ext uri="{FF2B5EF4-FFF2-40B4-BE49-F238E27FC236}">
                <a16:creationId xmlns:a16="http://schemas.microsoft.com/office/drawing/2014/main" id="{38C01CB8-F91B-4C9F-918B-54E8F6BB9B38}"/>
              </a:ext>
            </a:extLst>
          </p:cNvPr>
          <p:cNvCxnSpPr>
            <a:cxnSpLocks/>
          </p:cNvCxnSpPr>
          <p:nvPr/>
        </p:nvCxnSpPr>
        <p:spPr>
          <a:xfrm>
            <a:off x="3480048" y="3562078"/>
            <a:ext cx="0" cy="1496304"/>
          </a:xfrm>
          <a:prstGeom prst="straightConnector1">
            <a:avLst/>
          </a:prstGeom>
          <a:noFill/>
          <a:ln w="19050" cap="flat" cmpd="sng" algn="ctr">
            <a:solidFill>
              <a:srgbClr val="0078D4"/>
            </a:solidFill>
            <a:prstDash val="solid"/>
            <a:headEnd type="none"/>
            <a:tailEnd type="arrow" w="lg" len="med"/>
          </a:ln>
          <a:effectLst/>
        </p:spPr>
      </p:cxnSp>
      <p:cxnSp>
        <p:nvCxnSpPr>
          <p:cNvPr id="99" name="Straight Arrow Connector 98">
            <a:extLst>
              <a:ext uri="{FF2B5EF4-FFF2-40B4-BE49-F238E27FC236}">
                <a16:creationId xmlns:a16="http://schemas.microsoft.com/office/drawing/2014/main" id="{EB32052E-6089-46B0-8883-63C360F6499B}"/>
              </a:ext>
            </a:extLst>
          </p:cNvPr>
          <p:cNvCxnSpPr>
            <a:cxnSpLocks/>
          </p:cNvCxnSpPr>
          <p:nvPr/>
        </p:nvCxnSpPr>
        <p:spPr>
          <a:xfrm>
            <a:off x="3909256" y="3562078"/>
            <a:ext cx="0" cy="1496304"/>
          </a:xfrm>
          <a:prstGeom prst="straightConnector1">
            <a:avLst/>
          </a:prstGeom>
          <a:noFill/>
          <a:ln w="19050" cap="flat" cmpd="sng" algn="ctr">
            <a:solidFill>
              <a:srgbClr val="737373"/>
            </a:solidFill>
            <a:prstDash val="solid"/>
            <a:headEnd type="arrow" w="lg" len="med"/>
            <a:tailEnd type="none"/>
          </a:ln>
          <a:effectLst/>
        </p:spPr>
      </p:cxnSp>
      <p:sp>
        <p:nvSpPr>
          <p:cNvPr id="108" name="Rounded Rectangle 5">
            <a:extLst>
              <a:ext uri="{FF2B5EF4-FFF2-40B4-BE49-F238E27FC236}">
                <a16:creationId xmlns:a16="http://schemas.microsoft.com/office/drawing/2014/main" id="{18AF3828-3064-49E9-80D6-33CC770BDB85}"/>
              </a:ext>
            </a:extLst>
          </p:cNvPr>
          <p:cNvSpPr/>
          <p:nvPr/>
        </p:nvSpPr>
        <p:spPr bwMode="auto">
          <a:xfrm>
            <a:off x="7779261" y="4789404"/>
            <a:ext cx="4017741" cy="1727937"/>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cxnSp>
        <p:nvCxnSpPr>
          <p:cNvPr id="109" name="Straight Arrow Connector 108">
            <a:extLst>
              <a:ext uri="{FF2B5EF4-FFF2-40B4-BE49-F238E27FC236}">
                <a16:creationId xmlns:a16="http://schemas.microsoft.com/office/drawing/2014/main" id="{25C50752-AE95-4EBA-B25B-6F1F3DC3F66E}"/>
              </a:ext>
            </a:extLst>
          </p:cNvPr>
          <p:cNvCxnSpPr>
            <a:cxnSpLocks/>
          </p:cNvCxnSpPr>
          <p:nvPr/>
        </p:nvCxnSpPr>
        <p:spPr>
          <a:xfrm>
            <a:off x="9373495" y="5410577"/>
            <a:ext cx="881847" cy="0"/>
          </a:xfrm>
          <a:prstGeom prst="straightConnector1">
            <a:avLst/>
          </a:prstGeom>
          <a:noFill/>
          <a:ln w="19050" cap="flat" cmpd="sng" algn="ctr">
            <a:solidFill>
              <a:srgbClr val="0078D4"/>
            </a:solidFill>
            <a:prstDash val="solid"/>
            <a:headEnd type="none"/>
            <a:tailEnd type="arrow" w="lg" len="med"/>
          </a:ln>
          <a:effectLst/>
        </p:spPr>
      </p:cxnSp>
      <p:cxnSp>
        <p:nvCxnSpPr>
          <p:cNvPr id="110" name="Straight Arrow Connector 109">
            <a:extLst>
              <a:ext uri="{FF2B5EF4-FFF2-40B4-BE49-F238E27FC236}">
                <a16:creationId xmlns:a16="http://schemas.microsoft.com/office/drawing/2014/main" id="{BBA69A82-EE25-40A3-91A4-9A5D0352DDC7}"/>
              </a:ext>
            </a:extLst>
          </p:cNvPr>
          <p:cNvCxnSpPr>
            <a:cxnSpLocks/>
          </p:cNvCxnSpPr>
          <p:nvPr/>
        </p:nvCxnSpPr>
        <p:spPr>
          <a:xfrm>
            <a:off x="9373495" y="5846671"/>
            <a:ext cx="881847" cy="0"/>
          </a:xfrm>
          <a:prstGeom prst="straightConnector1">
            <a:avLst/>
          </a:prstGeom>
          <a:noFill/>
          <a:ln w="19050" cap="flat" cmpd="sng" algn="ctr">
            <a:solidFill>
              <a:srgbClr val="737373"/>
            </a:solidFill>
            <a:prstDash val="solid"/>
            <a:headEnd type="arrow" w="lg" len="med"/>
            <a:tailEnd type="none"/>
          </a:ln>
          <a:effectLst/>
        </p:spPr>
      </p:cxnSp>
      <p:sp>
        <p:nvSpPr>
          <p:cNvPr id="114" name="Rounded Rectangle 5">
            <a:extLst>
              <a:ext uri="{FF2B5EF4-FFF2-40B4-BE49-F238E27FC236}">
                <a16:creationId xmlns:a16="http://schemas.microsoft.com/office/drawing/2014/main" id="{EDD64F32-D8AB-4640-BC6C-60124996C60E}"/>
              </a:ext>
            </a:extLst>
          </p:cNvPr>
          <p:cNvSpPr/>
          <p:nvPr/>
        </p:nvSpPr>
        <p:spPr bwMode="auto">
          <a:xfrm>
            <a:off x="10301058" y="4998910"/>
            <a:ext cx="1294661" cy="1251913"/>
          </a:xfrm>
          <a:prstGeom prst="rect">
            <a:avLst/>
          </a:prstGeom>
          <a:solidFill>
            <a:srgbClr val="737373">
              <a:lumMod val="20000"/>
              <a:lumOff val="80000"/>
            </a:srgbClr>
          </a:solidFill>
          <a:ln>
            <a:noFill/>
          </a:ln>
          <a:effectLst>
            <a:outerShdw blurRad="63500" sx="102000" sy="102000" algn="ctr" rotWithShape="0">
              <a:prstClr val="black">
                <a:alpha val="40000"/>
              </a:prstClr>
            </a:outerShdw>
          </a:effectLst>
        </p:spPr>
        <p:txBody>
          <a:bodyPr rot="0" spcFirstLastPara="0" vertOverflow="overflow" horzOverflow="overflow" vert="horz" wrap="square" lIns="0" tIns="10058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mn-cs"/>
              </a:rPr>
              <a:t>Service C</a:t>
            </a:r>
          </a:p>
        </p:txBody>
      </p:sp>
      <p:grpSp>
        <p:nvGrpSpPr>
          <p:cNvPr id="115" name="app development" descr="application development">
            <a:extLst>
              <a:ext uri="{FF2B5EF4-FFF2-40B4-BE49-F238E27FC236}">
                <a16:creationId xmlns:a16="http://schemas.microsoft.com/office/drawing/2014/main" id="{49F044C3-1991-4F80-B428-6FA9B1C13E10}"/>
              </a:ext>
            </a:extLst>
          </p:cNvPr>
          <p:cNvGrpSpPr/>
          <p:nvPr/>
        </p:nvGrpSpPr>
        <p:grpSpPr>
          <a:xfrm>
            <a:off x="10619809" y="5271122"/>
            <a:ext cx="657170" cy="383190"/>
            <a:chOff x="1619314" y="4920550"/>
            <a:chExt cx="500421" cy="301755"/>
          </a:xfrm>
        </p:grpSpPr>
        <p:sp>
          <p:nvSpPr>
            <p:cNvPr id="116" name="Freeform: Shape 115">
              <a:extLst>
                <a:ext uri="{FF2B5EF4-FFF2-40B4-BE49-F238E27FC236}">
                  <a16:creationId xmlns:a16="http://schemas.microsoft.com/office/drawing/2014/main" id="{CD25194D-C458-45F4-B906-AAEF3BB3311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117" name="Freeform: Shape 116">
              <a:extLst>
                <a:ext uri="{FF2B5EF4-FFF2-40B4-BE49-F238E27FC236}">
                  <a16:creationId xmlns:a16="http://schemas.microsoft.com/office/drawing/2014/main" id="{E9A2ED64-FEB2-41B5-8D91-F3C190CD91F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118" name="Freeform: Shape 117">
              <a:extLst>
                <a:ext uri="{FF2B5EF4-FFF2-40B4-BE49-F238E27FC236}">
                  <a16:creationId xmlns:a16="http://schemas.microsoft.com/office/drawing/2014/main" id="{291E0744-4D80-432E-927F-2FFA2BA79034}"/>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119" name="Freeform: Shape 118">
              <a:extLst>
                <a:ext uri="{FF2B5EF4-FFF2-40B4-BE49-F238E27FC236}">
                  <a16:creationId xmlns:a16="http://schemas.microsoft.com/office/drawing/2014/main" id="{6703188A-AFC5-4D3E-AC59-9406CAD0A262}"/>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grpSp>
      <p:sp>
        <p:nvSpPr>
          <p:cNvPr id="112" name="Rounded Rectangle 5">
            <a:extLst>
              <a:ext uri="{FF2B5EF4-FFF2-40B4-BE49-F238E27FC236}">
                <a16:creationId xmlns:a16="http://schemas.microsoft.com/office/drawing/2014/main" id="{EB39EA02-8044-4772-8BA3-BFBCF649D34E}"/>
              </a:ext>
            </a:extLst>
          </p:cNvPr>
          <p:cNvSpPr/>
          <p:nvPr/>
        </p:nvSpPr>
        <p:spPr bwMode="auto">
          <a:xfrm>
            <a:off x="8078835" y="5061201"/>
            <a:ext cx="1294660" cy="1251902"/>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82296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D2192"/>
              </a:solidFill>
              <a:effectLst/>
              <a:uLnTx/>
              <a:uFillTx/>
              <a:latin typeface="Segoe UI Semibold"/>
              <a:ea typeface="+mn-ea"/>
              <a:cs typeface="+mn-cs"/>
            </a:endParaRPr>
          </a:p>
        </p:txBody>
      </p:sp>
      <p:pic>
        <p:nvPicPr>
          <p:cNvPr id="113" name="Graphic 112">
            <a:extLst>
              <a:ext uri="{FF2B5EF4-FFF2-40B4-BE49-F238E27FC236}">
                <a16:creationId xmlns:a16="http://schemas.microsoft.com/office/drawing/2014/main" id="{0A93DB1F-FED7-4431-8FEF-AB7A37E6B2B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8342199" y="5307644"/>
            <a:ext cx="877194" cy="634447"/>
          </a:xfrm>
          <a:prstGeom prst="rect">
            <a:avLst/>
          </a:prstGeom>
        </p:spPr>
      </p:pic>
      <p:sp>
        <p:nvSpPr>
          <p:cNvPr id="16" name="TextBox 15">
            <a:extLst>
              <a:ext uri="{FF2B5EF4-FFF2-40B4-BE49-F238E27FC236}">
                <a16:creationId xmlns:a16="http://schemas.microsoft.com/office/drawing/2014/main" id="{BC4C2CE4-C468-447D-9196-DE7231B76702}"/>
              </a:ext>
            </a:extLst>
          </p:cNvPr>
          <p:cNvSpPr txBox="1"/>
          <p:nvPr/>
        </p:nvSpPr>
        <p:spPr>
          <a:xfrm>
            <a:off x="2419178" y="3873621"/>
            <a:ext cx="1011518" cy="492443"/>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Service invocation</a:t>
            </a:r>
          </a:p>
        </p:txBody>
      </p:sp>
      <p:sp>
        <p:nvSpPr>
          <p:cNvPr id="122" name="Oval 121">
            <a:extLst>
              <a:ext uri="{FF2B5EF4-FFF2-40B4-BE49-F238E27FC236}">
                <a16:creationId xmlns:a16="http://schemas.microsoft.com/office/drawing/2014/main" id="{4CA36114-E525-4CE6-96CE-5DBE2BF8D8DF}"/>
              </a:ext>
            </a:extLst>
          </p:cNvPr>
          <p:cNvSpPr/>
          <p:nvPr/>
        </p:nvSpPr>
        <p:spPr bwMode="auto">
          <a:xfrm>
            <a:off x="5614291" y="5136119"/>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026" name="Picture 2" descr="Image result for kafka logo">
            <a:extLst>
              <a:ext uri="{FF2B5EF4-FFF2-40B4-BE49-F238E27FC236}">
                <a16:creationId xmlns:a16="http://schemas.microsoft.com/office/drawing/2014/main" id="{FC664DDD-4B21-499F-B2A1-6AD693A289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2215" y="5398424"/>
            <a:ext cx="970044" cy="50989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921016DB-936C-4E96-9F42-592AD36457D8}"/>
              </a:ext>
            </a:extLst>
          </p:cNvPr>
          <p:cNvCxnSpPr>
            <a:cxnSpLocks/>
            <a:stCxn id="60" idx="3"/>
            <a:endCxn id="122" idx="2"/>
          </p:cNvCxnSpPr>
          <p:nvPr/>
        </p:nvCxnSpPr>
        <p:spPr>
          <a:xfrm flipV="1">
            <a:off x="4294600" y="5687152"/>
            <a:ext cx="1319691" cy="1"/>
          </a:xfrm>
          <a:prstGeom prst="straightConnector1">
            <a:avLst/>
          </a:prstGeom>
          <a:noFill/>
          <a:ln w="19050" cap="flat" cmpd="sng" algn="ctr">
            <a:solidFill>
              <a:srgbClr val="0078D4"/>
            </a:solidFill>
            <a:prstDash val="solid"/>
            <a:headEnd type="none"/>
            <a:tailEnd type="arrow" w="lg" len="med"/>
          </a:ln>
          <a:effectLst/>
        </p:spPr>
      </p:cxnSp>
      <p:sp>
        <p:nvSpPr>
          <p:cNvPr id="8" name="TextBox 7">
            <a:extLst>
              <a:ext uri="{FF2B5EF4-FFF2-40B4-BE49-F238E27FC236}">
                <a16:creationId xmlns:a16="http://schemas.microsoft.com/office/drawing/2014/main" id="{B15DAA3A-EE60-486D-BE3A-727B04F90F06}"/>
              </a:ext>
            </a:extLst>
          </p:cNvPr>
          <p:cNvSpPr txBox="1"/>
          <p:nvPr/>
        </p:nvSpPr>
        <p:spPr>
          <a:xfrm>
            <a:off x="4338470" y="5383844"/>
            <a:ext cx="1230105" cy="246221"/>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Publish</a:t>
            </a:r>
          </a:p>
        </p:txBody>
      </p:sp>
      <p:cxnSp>
        <p:nvCxnSpPr>
          <p:cNvPr id="9" name="Straight Arrow Connector 8">
            <a:extLst>
              <a:ext uri="{FF2B5EF4-FFF2-40B4-BE49-F238E27FC236}">
                <a16:creationId xmlns:a16="http://schemas.microsoft.com/office/drawing/2014/main" id="{01971F56-88FF-4F84-8034-0C11E3BFC3DD}"/>
              </a:ext>
            </a:extLst>
          </p:cNvPr>
          <p:cNvCxnSpPr>
            <a:cxnSpLocks/>
            <a:stCxn id="122" idx="6"/>
            <a:endCxn id="112" idx="1"/>
          </p:cNvCxnSpPr>
          <p:nvPr/>
        </p:nvCxnSpPr>
        <p:spPr>
          <a:xfrm>
            <a:off x="6716357" y="5687152"/>
            <a:ext cx="1362478" cy="0"/>
          </a:xfrm>
          <a:prstGeom prst="straightConnector1">
            <a:avLst/>
          </a:prstGeom>
          <a:noFill/>
          <a:ln w="19050" cap="flat" cmpd="sng" algn="ctr">
            <a:solidFill>
              <a:srgbClr val="0078D4"/>
            </a:solidFill>
            <a:prstDash val="solid"/>
            <a:headEnd type="none"/>
            <a:tailEnd type="arrow" w="lg" len="med"/>
          </a:ln>
          <a:effectLst/>
        </p:spPr>
      </p:cxnSp>
      <p:cxnSp>
        <p:nvCxnSpPr>
          <p:cNvPr id="24" name="Straight Arrow Connector 23">
            <a:extLst>
              <a:ext uri="{FF2B5EF4-FFF2-40B4-BE49-F238E27FC236}">
                <a16:creationId xmlns:a16="http://schemas.microsoft.com/office/drawing/2014/main" id="{6670BCD7-AF30-45B3-AB77-2884273495C2}"/>
              </a:ext>
            </a:extLst>
          </p:cNvPr>
          <p:cNvCxnSpPr>
            <a:cxnSpLocks/>
            <a:stCxn id="77" idx="1"/>
            <a:endCxn id="83" idx="3"/>
          </p:cNvCxnSpPr>
          <p:nvPr/>
        </p:nvCxnSpPr>
        <p:spPr>
          <a:xfrm flipH="1" flipV="1">
            <a:off x="4333873" y="2910777"/>
            <a:ext cx="1658046" cy="619077"/>
          </a:xfrm>
          <a:prstGeom prst="straightConnector1">
            <a:avLst/>
          </a:prstGeom>
          <a:noFill/>
          <a:ln w="19050" cap="flat" cmpd="sng" algn="ctr">
            <a:solidFill>
              <a:srgbClr val="737373"/>
            </a:solidFill>
            <a:prstDash val="solid"/>
            <a:headEnd type="arrow" w="lg" len="med"/>
            <a:tailEnd type="none"/>
          </a:ln>
          <a:effectLst/>
        </p:spPr>
      </p:cxnSp>
      <p:cxnSp>
        <p:nvCxnSpPr>
          <p:cNvPr id="29" name="Straight Arrow Connector 28">
            <a:extLst>
              <a:ext uri="{FF2B5EF4-FFF2-40B4-BE49-F238E27FC236}">
                <a16:creationId xmlns:a16="http://schemas.microsoft.com/office/drawing/2014/main" id="{A8B42881-688C-4206-935A-D28C149F023A}"/>
              </a:ext>
            </a:extLst>
          </p:cNvPr>
          <p:cNvCxnSpPr>
            <a:cxnSpLocks/>
          </p:cNvCxnSpPr>
          <p:nvPr/>
        </p:nvCxnSpPr>
        <p:spPr>
          <a:xfrm flipH="1">
            <a:off x="3994072" y="4246655"/>
            <a:ext cx="1969692" cy="746294"/>
          </a:xfrm>
          <a:prstGeom prst="straightConnector1">
            <a:avLst/>
          </a:prstGeom>
          <a:noFill/>
          <a:ln w="19050" cap="flat" cmpd="sng" algn="ctr">
            <a:solidFill>
              <a:srgbClr val="737373"/>
            </a:solidFill>
            <a:prstDash val="solid"/>
            <a:headEnd type="arrow" w="lg" len="med"/>
            <a:tailEnd type="none"/>
          </a:ln>
          <a:effectLst/>
        </p:spPr>
      </p:cxnSp>
      <p:cxnSp>
        <p:nvCxnSpPr>
          <p:cNvPr id="32" name="Straight Arrow Connector 31">
            <a:extLst>
              <a:ext uri="{FF2B5EF4-FFF2-40B4-BE49-F238E27FC236}">
                <a16:creationId xmlns:a16="http://schemas.microsoft.com/office/drawing/2014/main" id="{0F684F35-7FF4-4254-A0CC-DB38F8BDE073}"/>
              </a:ext>
            </a:extLst>
          </p:cNvPr>
          <p:cNvCxnSpPr>
            <a:cxnSpLocks/>
          </p:cNvCxnSpPr>
          <p:nvPr/>
        </p:nvCxnSpPr>
        <p:spPr>
          <a:xfrm>
            <a:off x="7567493" y="4330516"/>
            <a:ext cx="1158672" cy="696809"/>
          </a:xfrm>
          <a:prstGeom prst="straightConnector1">
            <a:avLst/>
          </a:prstGeom>
          <a:noFill/>
          <a:ln w="19050" cap="flat" cmpd="sng" algn="ctr">
            <a:solidFill>
              <a:srgbClr val="737373"/>
            </a:solidFill>
            <a:prstDash val="solid"/>
            <a:headEnd type="arrow" w="lg" len="med"/>
            <a:tailEnd type="none"/>
          </a:ln>
          <a:effectLst/>
        </p:spPr>
      </p:cxnSp>
      <p:cxnSp>
        <p:nvCxnSpPr>
          <p:cNvPr id="1029" name="Connector: Elbow 1028">
            <a:extLst>
              <a:ext uri="{FF2B5EF4-FFF2-40B4-BE49-F238E27FC236}">
                <a16:creationId xmlns:a16="http://schemas.microsoft.com/office/drawing/2014/main" id="{D7FF50E0-A7C6-42B7-A279-D244226CCB52}"/>
              </a:ext>
            </a:extLst>
          </p:cNvPr>
          <p:cNvCxnSpPr>
            <a:cxnSpLocks/>
            <a:endCxn id="107" idx="0"/>
          </p:cNvCxnSpPr>
          <p:nvPr/>
        </p:nvCxnSpPr>
        <p:spPr>
          <a:xfrm>
            <a:off x="8998647" y="1217571"/>
            <a:ext cx="1705827" cy="76866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0" name="TextBox 1029">
            <a:extLst>
              <a:ext uri="{FF2B5EF4-FFF2-40B4-BE49-F238E27FC236}">
                <a16:creationId xmlns:a16="http://schemas.microsoft.com/office/drawing/2014/main" id="{593A1C79-8D2D-40D6-A418-95CC25D4E9D6}"/>
              </a:ext>
            </a:extLst>
          </p:cNvPr>
          <p:cNvSpPr txBox="1"/>
          <p:nvPr/>
        </p:nvSpPr>
        <p:spPr>
          <a:xfrm>
            <a:off x="9951363" y="753971"/>
            <a:ext cx="1230105" cy="246221"/>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Visualize</a:t>
            </a:r>
          </a:p>
        </p:txBody>
      </p:sp>
      <p:sp>
        <p:nvSpPr>
          <p:cNvPr id="1034" name="TextBox 1033">
            <a:extLst>
              <a:ext uri="{FF2B5EF4-FFF2-40B4-BE49-F238E27FC236}">
                <a16:creationId xmlns:a16="http://schemas.microsoft.com/office/drawing/2014/main" id="{3F0797C0-89A0-4983-8640-5F7AFFFA4C11}"/>
              </a:ext>
            </a:extLst>
          </p:cNvPr>
          <p:cNvSpPr txBox="1"/>
          <p:nvPr/>
        </p:nvSpPr>
        <p:spPr>
          <a:xfrm>
            <a:off x="5526367" y="6315702"/>
            <a:ext cx="1230105" cy="492443"/>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Pub/Sub component</a:t>
            </a:r>
          </a:p>
        </p:txBody>
      </p:sp>
      <p:sp>
        <p:nvSpPr>
          <p:cNvPr id="1035" name="TextBox 1034">
            <a:extLst>
              <a:ext uri="{FF2B5EF4-FFF2-40B4-BE49-F238E27FC236}">
                <a16:creationId xmlns:a16="http://schemas.microsoft.com/office/drawing/2014/main" id="{720A8BAE-07D1-4EC5-848B-E5A3A89D50A9}"/>
              </a:ext>
            </a:extLst>
          </p:cNvPr>
          <p:cNvSpPr txBox="1"/>
          <p:nvPr/>
        </p:nvSpPr>
        <p:spPr>
          <a:xfrm>
            <a:off x="6804281" y="5357703"/>
            <a:ext cx="1230105" cy="246221"/>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Subscribe</a:t>
            </a:r>
          </a:p>
        </p:txBody>
      </p:sp>
      <p:grpSp>
        <p:nvGrpSpPr>
          <p:cNvPr id="1043" name="Group 1042">
            <a:extLst>
              <a:ext uri="{FF2B5EF4-FFF2-40B4-BE49-F238E27FC236}">
                <a16:creationId xmlns:a16="http://schemas.microsoft.com/office/drawing/2014/main" id="{F2128E81-97C5-4B7F-9125-974D697FBB7F}"/>
              </a:ext>
            </a:extLst>
          </p:cNvPr>
          <p:cNvGrpSpPr/>
          <p:nvPr/>
        </p:nvGrpSpPr>
        <p:grpSpPr>
          <a:xfrm>
            <a:off x="9381966" y="1986235"/>
            <a:ext cx="2645015" cy="1875147"/>
            <a:chOff x="9139368" y="1986235"/>
            <a:chExt cx="2645015" cy="1875147"/>
          </a:xfrm>
        </p:grpSpPr>
        <p:sp>
          <p:nvSpPr>
            <p:cNvPr id="107" name="Rounded Rectangle 5">
              <a:extLst>
                <a:ext uri="{FF2B5EF4-FFF2-40B4-BE49-F238E27FC236}">
                  <a16:creationId xmlns:a16="http://schemas.microsoft.com/office/drawing/2014/main" id="{67870F97-9F3A-4B28-978D-166582D0234A}"/>
                </a:ext>
              </a:extLst>
            </p:cNvPr>
            <p:cNvSpPr/>
            <p:nvPr/>
          </p:nvSpPr>
          <p:spPr bwMode="auto">
            <a:xfrm>
              <a:off x="9139368" y="1986235"/>
              <a:ext cx="2645015" cy="1875147"/>
            </a:xfrm>
            <a:prstGeom prst="rect">
              <a:avLst/>
            </a:prstGeom>
            <a:solidFill>
              <a:schemeClr val="accent1">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1024" name="Rectangle 1023">
              <a:extLst>
                <a:ext uri="{FF2B5EF4-FFF2-40B4-BE49-F238E27FC236}">
                  <a16:creationId xmlns:a16="http://schemas.microsoft.com/office/drawing/2014/main" id="{803CED7D-65C6-42B1-9550-933DDA8B371E}"/>
                </a:ext>
              </a:extLst>
            </p:cNvPr>
            <p:cNvSpPr/>
            <p:nvPr/>
          </p:nvSpPr>
          <p:spPr bwMode="auto">
            <a:xfrm>
              <a:off x="9219393" y="2114086"/>
              <a:ext cx="1424208" cy="4599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Service A</a:t>
              </a:r>
            </a:p>
          </p:txBody>
        </p:sp>
        <p:sp>
          <p:nvSpPr>
            <p:cNvPr id="1036" name="Rectangle 1035">
              <a:extLst>
                <a:ext uri="{FF2B5EF4-FFF2-40B4-BE49-F238E27FC236}">
                  <a16:creationId xmlns:a16="http://schemas.microsoft.com/office/drawing/2014/main" id="{021B34CD-E1D1-4086-BA73-6E8DA53C7F4D}"/>
                </a:ext>
              </a:extLst>
            </p:cNvPr>
            <p:cNvSpPr/>
            <p:nvPr/>
          </p:nvSpPr>
          <p:spPr bwMode="auto">
            <a:xfrm>
              <a:off x="9689756" y="2674853"/>
              <a:ext cx="1424208" cy="4599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Service B</a:t>
              </a:r>
            </a:p>
          </p:txBody>
        </p:sp>
        <p:sp>
          <p:nvSpPr>
            <p:cNvPr id="1037" name="Rectangle 1036">
              <a:extLst>
                <a:ext uri="{FF2B5EF4-FFF2-40B4-BE49-F238E27FC236}">
                  <a16:creationId xmlns:a16="http://schemas.microsoft.com/office/drawing/2014/main" id="{AC6CF0F8-2603-4B24-A22E-57D0BF90EF46}"/>
                </a:ext>
              </a:extLst>
            </p:cNvPr>
            <p:cNvSpPr/>
            <p:nvPr/>
          </p:nvSpPr>
          <p:spPr bwMode="auto">
            <a:xfrm>
              <a:off x="10236284" y="3267776"/>
              <a:ext cx="1424208" cy="4599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Service C</a:t>
              </a:r>
            </a:p>
          </p:txBody>
        </p:sp>
        <p:cxnSp>
          <p:nvCxnSpPr>
            <p:cNvPr id="1038" name="Connector: Elbow 1037">
              <a:extLst>
                <a:ext uri="{FF2B5EF4-FFF2-40B4-BE49-F238E27FC236}">
                  <a16:creationId xmlns:a16="http://schemas.microsoft.com/office/drawing/2014/main" id="{F720330B-0B89-4C84-83B1-B30FAD61438A}"/>
                </a:ext>
              </a:extLst>
            </p:cNvPr>
            <p:cNvCxnSpPr>
              <a:cxnSpLocks/>
              <a:endCxn id="1036" idx="1"/>
            </p:cNvCxnSpPr>
            <p:nvPr/>
          </p:nvCxnSpPr>
          <p:spPr>
            <a:xfrm rot="16200000" flipH="1">
              <a:off x="9380938" y="2595991"/>
              <a:ext cx="339730" cy="27790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1" name="Connector: Elbow 1040">
              <a:extLst>
                <a:ext uri="{FF2B5EF4-FFF2-40B4-BE49-F238E27FC236}">
                  <a16:creationId xmlns:a16="http://schemas.microsoft.com/office/drawing/2014/main" id="{A3B42871-E772-40A0-AE77-7F2F88AE200D}"/>
                </a:ext>
              </a:extLst>
            </p:cNvPr>
            <p:cNvCxnSpPr>
              <a:cxnSpLocks/>
            </p:cNvCxnSpPr>
            <p:nvPr/>
          </p:nvCxnSpPr>
          <p:spPr>
            <a:xfrm rot="16200000" flipH="1">
              <a:off x="9946280" y="3188914"/>
              <a:ext cx="339730" cy="27790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19EC4D19-13C6-41F3-9AEF-2B2EC2D3177D}"/>
              </a:ext>
            </a:extLst>
          </p:cNvPr>
          <p:cNvGrpSpPr/>
          <p:nvPr/>
        </p:nvGrpSpPr>
        <p:grpSpPr>
          <a:xfrm>
            <a:off x="5991919" y="2748337"/>
            <a:ext cx="1529858" cy="1599827"/>
            <a:chOff x="0" y="0"/>
            <a:chExt cx="622182" cy="637404"/>
          </a:xfrm>
        </p:grpSpPr>
        <p:sp>
          <p:nvSpPr>
            <p:cNvPr id="77" name="Rounded Rectangle 5">
              <a:extLst>
                <a:ext uri="{FF2B5EF4-FFF2-40B4-BE49-F238E27FC236}">
                  <a16:creationId xmlns:a16="http://schemas.microsoft.com/office/drawing/2014/main" id="{55E94776-9467-463C-9F6A-315F29ACC317}"/>
                </a:ext>
              </a:extLst>
            </p:cNvPr>
            <p:cNvSpPr/>
            <p:nvPr/>
          </p:nvSpPr>
          <p:spPr bwMode="auto">
            <a:xfrm>
              <a:off x="0" y="0"/>
              <a:ext cx="622182" cy="622745"/>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horz" wrap="square" lIns="0" tIns="548640" rIns="0" bIns="146304" numCol="1" spcCol="0" rtlCol="0" fromWordArt="0" anchor="ctr" anchorCtr="0" forceAA="0" compatLnSpc="1">
              <a:prstTxWarp prst="textNoShape">
                <a:avLst/>
              </a:prstTxWarp>
              <a:noAutofit/>
            </a:bodyPr>
            <a:lstStyle/>
            <a:p>
              <a:pPr marL="0" marR="0">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Calibri" panose="020F0502020204030204" pitchFamily="34" charset="0"/>
                </a:rPr>
                <a:t> </a:t>
              </a:r>
              <a:endParaRPr lang="en-US" sz="1000">
                <a:effectLst/>
                <a:ea typeface="Calibri" panose="020F0502020204030204" pitchFamily="34" charset="0"/>
                <a:cs typeface="Calibri" panose="020F0502020204030204" pitchFamily="34" charset="0"/>
              </a:endParaRPr>
            </a:p>
            <a:p>
              <a:pPr marL="0" marR="0">
                <a:lnSpc>
                  <a:spcPct val="107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Calibri" panose="020F0502020204030204" pitchFamily="34" charset="0"/>
                </a:rPr>
                <a:t> </a:t>
              </a:r>
              <a:endParaRPr lang="en-US" sz="1000">
                <a:effectLst/>
                <a:ea typeface="Calibri" panose="020F0502020204030204" pitchFamily="34" charset="0"/>
                <a:cs typeface="Calibri" panose="020F0502020204030204" pitchFamily="34" charset="0"/>
              </a:endParaRPr>
            </a:p>
            <a:p>
              <a:pPr marL="0" marR="0" fontAlgn="base">
                <a:lnSpc>
                  <a:spcPct val="107000"/>
                </a:lnSpc>
                <a:spcBef>
                  <a:spcPts val="0"/>
                </a:spcBef>
                <a:spcAft>
                  <a:spcPts val="800"/>
                </a:spcAft>
              </a:pPr>
              <a:r>
                <a:rPr lang="vi-VN" sz="1000">
                  <a:effectLst/>
                  <a:ea typeface="Calibri" panose="020F0502020204030204" pitchFamily="34" charset="0"/>
                  <a:cs typeface="Calibri" panose="020F0502020204030204" pitchFamily="34" charset="0"/>
                </a:rPr>
                <a:t> </a:t>
              </a:r>
              <a:endParaRPr lang="en-US" sz="1000">
                <a:effectLst/>
                <a:ea typeface="Calibri" panose="020F0502020204030204" pitchFamily="34" charset="0"/>
                <a:cs typeface="Calibri" panose="020F0502020204030204" pitchFamily="34" charset="0"/>
              </a:endParaRPr>
            </a:p>
          </p:txBody>
        </p:sp>
        <p:pic>
          <p:nvPicPr>
            <p:cNvPr id="78" name="Picture 77" descr="CNCF Branding | OpenTelemetry">
              <a:extLst>
                <a:ext uri="{FF2B5EF4-FFF2-40B4-BE49-F238E27FC236}">
                  <a16:creationId xmlns:a16="http://schemas.microsoft.com/office/drawing/2014/main" id="{80568E1A-5D11-4D53-843C-ED2FC4A4B28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800" y="83820"/>
              <a:ext cx="508000" cy="295910"/>
            </a:xfrm>
            <a:prstGeom prst="rect">
              <a:avLst/>
            </a:prstGeom>
            <a:noFill/>
            <a:ln>
              <a:noFill/>
            </a:ln>
          </p:spPr>
        </p:pic>
        <p:sp>
          <p:nvSpPr>
            <p:cNvPr id="79" name="Text Box 90">
              <a:extLst>
                <a:ext uri="{FF2B5EF4-FFF2-40B4-BE49-F238E27FC236}">
                  <a16:creationId xmlns:a16="http://schemas.microsoft.com/office/drawing/2014/main" id="{68C3264E-F9E2-4208-A33E-C19153399A2A}"/>
                </a:ext>
              </a:extLst>
            </p:cNvPr>
            <p:cNvSpPr txBox="1"/>
            <p:nvPr/>
          </p:nvSpPr>
          <p:spPr>
            <a:xfrm>
              <a:off x="26775" y="399914"/>
              <a:ext cx="568325" cy="2374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b="1">
                  <a:effectLst/>
                  <a:ea typeface="Calibri" panose="020F0502020204030204" pitchFamily="34" charset="0"/>
                  <a:cs typeface="Calibri" panose="020F0502020204030204" pitchFamily="34" charset="0"/>
                </a:rPr>
                <a:t>Collector</a:t>
              </a:r>
            </a:p>
          </p:txBody>
        </p:sp>
      </p:grpSp>
      <p:cxnSp>
        <p:nvCxnSpPr>
          <p:cNvPr id="11" name="Straight Arrow Connector 10">
            <a:extLst>
              <a:ext uri="{FF2B5EF4-FFF2-40B4-BE49-F238E27FC236}">
                <a16:creationId xmlns:a16="http://schemas.microsoft.com/office/drawing/2014/main" id="{BEBD4A31-D9CF-40C0-891D-E0C2BCA2AEEA}"/>
              </a:ext>
            </a:extLst>
          </p:cNvPr>
          <p:cNvCxnSpPr>
            <a:cxnSpLocks/>
            <a:endCxn id="77" idx="0"/>
          </p:cNvCxnSpPr>
          <p:nvPr/>
        </p:nvCxnSpPr>
        <p:spPr>
          <a:xfrm>
            <a:off x="6756848" y="2231549"/>
            <a:ext cx="0" cy="516788"/>
          </a:xfrm>
          <a:prstGeom prst="straightConnector1">
            <a:avLst/>
          </a:prstGeom>
          <a:noFill/>
          <a:ln w="19050" cap="flat" cmpd="sng" algn="ctr">
            <a:solidFill>
              <a:srgbClr val="737373"/>
            </a:solidFill>
            <a:prstDash val="solid"/>
            <a:headEnd type="arrow" w="lg" len="med"/>
            <a:tailEnd type="none"/>
          </a:ln>
          <a:effectLst/>
        </p:spPr>
      </p:cxnSp>
      <p:pic>
        <p:nvPicPr>
          <p:cNvPr id="30" name="Graphic 29" descr="Tools outline">
            <a:extLst>
              <a:ext uri="{FF2B5EF4-FFF2-40B4-BE49-F238E27FC236}">
                <a16:creationId xmlns:a16="http://schemas.microsoft.com/office/drawing/2014/main" id="{EA8B0814-AD81-40B8-93D3-47E2302308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44016" y="1387747"/>
            <a:ext cx="663118" cy="663118"/>
          </a:xfrm>
          <a:prstGeom prst="rect">
            <a:avLst/>
          </a:prstGeom>
        </p:spPr>
      </p:pic>
      <p:sp>
        <p:nvSpPr>
          <p:cNvPr id="44" name="TextBox 43">
            <a:extLst>
              <a:ext uri="{FF2B5EF4-FFF2-40B4-BE49-F238E27FC236}">
                <a16:creationId xmlns:a16="http://schemas.microsoft.com/office/drawing/2014/main" id="{2815858A-20A5-4DE3-9D0B-8878DB6FE19A}"/>
              </a:ext>
            </a:extLst>
          </p:cNvPr>
          <p:cNvSpPr txBox="1"/>
          <p:nvPr/>
        </p:nvSpPr>
        <p:spPr>
          <a:xfrm>
            <a:off x="4446214" y="3267776"/>
            <a:ext cx="1180703" cy="430887"/>
          </a:xfrm>
          <a:prstGeom prst="rect">
            <a:avLst/>
          </a:prstGeom>
          <a:noFill/>
        </p:spPr>
        <p:txBody>
          <a:bodyPr wrap="square">
            <a:spAutoFit/>
          </a:bodyPr>
          <a:lstStyle/>
          <a:p>
            <a:pPr algn="ctr" defTabSz="932472" fontAlgn="base">
              <a:spcBef>
                <a:spcPct val="0"/>
              </a:spcBef>
              <a:spcAft>
                <a:spcPct val="0"/>
              </a:spcAft>
            </a:pPr>
            <a:r>
              <a:rPr lang="en-US" sz="1100">
                <a:ea typeface="Segoe UI" pitchFamily="34" charset="0"/>
                <a:cs typeface="Segoe UI" pitchFamily="34" charset="0"/>
              </a:rPr>
              <a:t>W3C tracing context</a:t>
            </a:r>
          </a:p>
        </p:txBody>
      </p:sp>
      <p:sp>
        <p:nvSpPr>
          <p:cNvPr id="46" name="TextBox 45">
            <a:extLst>
              <a:ext uri="{FF2B5EF4-FFF2-40B4-BE49-F238E27FC236}">
                <a16:creationId xmlns:a16="http://schemas.microsoft.com/office/drawing/2014/main" id="{893E440E-8F02-4DA1-ADCE-1CFDC75243EF}"/>
              </a:ext>
            </a:extLst>
          </p:cNvPr>
          <p:cNvSpPr txBox="1"/>
          <p:nvPr/>
        </p:nvSpPr>
        <p:spPr>
          <a:xfrm>
            <a:off x="4906102" y="4508650"/>
            <a:ext cx="1180703" cy="430887"/>
          </a:xfrm>
          <a:prstGeom prst="rect">
            <a:avLst/>
          </a:prstGeom>
          <a:noFill/>
        </p:spPr>
        <p:txBody>
          <a:bodyPr wrap="square">
            <a:spAutoFit/>
          </a:bodyPr>
          <a:lstStyle/>
          <a:p>
            <a:pPr algn="ctr" defTabSz="932472" fontAlgn="base">
              <a:spcBef>
                <a:spcPct val="0"/>
              </a:spcBef>
              <a:spcAft>
                <a:spcPct val="0"/>
              </a:spcAft>
            </a:pPr>
            <a:r>
              <a:rPr lang="en-US" sz="1100">
                <a:ea typeface="Segoe UI" pitchFamily="34" charset="0"/>
                <a:cs typeface="Segoe UI" pitchFamily="34" charset="0"/>
              </a:rPr>
              <a:t>W3C tracing context</a:t>
            </a:r>
          </a:p>
        </p:txBody>
      </p:sp>
      <p:sp>
        <p:nvSpPr>
          <p:cNvPr id="48" name="TextBox 47">
            <a:extLst>
              <a:ext uri="{FF2B5EF4-FFF2-40B4-BE49-F238E27FC236}">
                <a16:creationId xmlns:a16="http://schemas.microsoft.com/office/drawing/2014/main" id="{6E46CD5C-56E3-4571-A558-05E763F41689}"/>
              </a:ext>
            </a:extLst>
          </p:cNvPr>
          <p:cNvSpPr txBox="1"/>
          <p:nvPr/>
        </p:nvSpPr>
        <p:spPr>
          <a:xfrm>
            <a:off x="7810164" y="4285666"/>
            <a:ext cx="1180703" cy="430887"/>
          </a:xfrm>
          <a:prstGeom prst="rect">
            <a:avLst/>
          </a:prstGeom>
          <a:noFill/>
        </p:spPr>
        <p:txBody>
          <a:bodyPr wrap="square">
            <a:spAutoFit/>
          </a:bodyPr>
          <a:lstStyle/>
          <a:p>
            <a:pPr algn="ctr" defTabSz="932472" fontAlgn="base">
              <a:spcBef>
                <a:spcPct val="0"/>
              </a:spcBef>
              <a:spcAft>
                <a:spcPct val="0"/>
              </a:spcAft>
            </a:pPr>
            <a:r>
              <a:rPr lang="en-US" sz="1100">
                <a:ea typeface="Segoe UI" pitchFamily="34" charset="0"/>
                <a:cs typeface="Segoe UI" pitchFamily="34" charset="0"/>
              </a:rPr>
              <a:t>W3C tracing context</a:t>
            </a:r>
          </a:p>
        </p:txBody>
      </p:sp>
      <p:sp>
        <p:nvSpPr>
          <p:cNvPr id="50" name="TextBox 49">
            <a:extLst>
              <a:ext uri="{FF2B5EF4-FFF2-40B4-BE49-F238E27FC236}">
                <a16:creationId xmlns:a16="http://schemas.microsoft.com/office/drawing/2014/main" id="{2192B5B0-2A52-4CA0-B988-37BA2C335281}"/>
              </a:ext>
            </a:extLst>
          </p:cNvPr>
          <p:cNvSpPr txBox="1"/>
          <p:nvPr/>
        </p:nvSpPr>
        <p:spPr>
          <a:xfrm>
            <a:off x="5428033" y="827186"/>
            <a:ext cx="3365844" cy="276999"/>
          </a:xfrm>
          <a:prstGeom prst="rect">
            <a:avLst/>
          </a:prstGeom>
          <a:noFill/>
        </p:spPr>
        <p:txBody>
          <a:bodyPr wrap="square" lIns="0" tIns="0" rIns="0" bIns="0" rtlCol="0">
            <a:spAutoFit/>
          </a:bodyPr>
          <a:lstStyle/>
          <a:p>
            <a:pPr algn="ctr"/>
            <a:r>
              <a:rPr lang="en-US">
                <a:solidFill>
                  <a:schemeClr val="accent1"/>
                </a:solidFill>
                <a:latin typeface="+mj-lt"/>
              </a:rPr>
              <a:t>Backend Monitoring Tools</a:t>
            </a:r>
            <a:endParaRPr lang="en-US" sz="1800">
              <a:solidFill>
                <a:schemeClr val="accent1"/>
              </a:solidFill>
              <a:latin typeface="+mj-lt"/>
            </a:endParaRPr>
          </a:p>
        </p:txBody>
      </p:sp>
      <p:sp>
        <p:nvSpPr>
          <p:cNvPr id="62" name="TextBox 61">
            <a:extLst>
              <a:ext uri="{FF2B5EF4-FFF2-40B4-BE49-F238E27FC236}">
                <a16:creationId xmlns:a16="http://schemas.microsoft.com/office/drawing/2014/main" id="{560D6C07-603E-4294-A9CF-BF3AA8E72CED}"/>
              </a:ext>
            </a:extLst>
          </p:cNvPr>
          <p:cNvSpPr txBox="1"/>
          <p:nvPr/>
        </p:nvSpPr>
        <p:spPr>
          <a:xfrm>
            <a:off x="7301095" y="1434258"/>
            <a:ext cx="1375433" cy="492443"/>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Your tool of choice</a:t>
            </a:r>
          </a:p>
        </p:txBody>
      </p:sp>
    </p:spTree>
    <p:extLst>
      <p:ext uri="{BB962C8B-B14F-4D97-AF65-F5344CB8AC3E}">
        <p14:creationId xmlns:p14="http://schemas.microsoft.com/office/powerpoint/2010/main" val="74739477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5">
            <a:extLst>
              <a:ext uri="{FF2B5EF4-FFF2-40B4-BE49-F238E27FC236}">
                <a16:creationId xmlns:a16="http://schemas.microsoft.com/office/drawing/2014/main" id="{221D22E5-7272-4481-ACCA-4CCED3F1BAB0}"/>
              </a:ext>
            </a:extLst>
          </p:cNvPr>
          <p:cNvSpPr/>
          <p:nvPr/>
        </p:nvSpPr>
        <p:spPr bwMode="auto">
          <a:xfrm>
            <a:off x="584200" y="987451"/>
            <a:ext cx="10920445" cy="1245475"/>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80" name="Rounded Rectangle 5">
            <a:extLst>
              <a:ext uri="{FF2B5EF4-FFF2-40B4-BE49-F238E27FC236}">
                <a16:creationId xmlns:a16="http://schemas.microsoft.com/office/drawing/2014/main" id="{AB479F1A-5AD8-4908-B46E-A59AAB675596}"/>
              </a:ext>
            </a:extLst>
          </p:cNvPr>
          <p:cNvSpPr/>
          <p:nvPr/>
        </p:nvSpPr>
        <p:spPr bwMode="auto">
          <a:xfrm>
            <a:off x="4589182" y="4446694"/>
            <a:ext cx="2458031" cy="2140496"/>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82296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D2192"/>
              </a:solidFill>
              <a:effectLst/>
              <a:uLnTx/>
              <a:uFillTx/>
              <a:latin typeface="Segoe UI Semibold"/>
              <a:ea typeface="+mn-ea"/>
              <a:cs typeface="+mn-cs"/>
            </a:endParaRPr>
          </a:p>
        </p:txBody>
      </p:sp>
      <p:pic>
        <p:nvPicPr>
          <p:cNvPr id="81" name="Graphic 80">
            <a:extLst>
              <a:ext uri="{FF2B5EF4-FFF2-40B4-BE49-F238E27FC236}">
                <a16:creationId xmlns:a16="http://schemas.microsoft.com/office/drawing/2014/main" id="{9D07526A-3DA5-499C-BD2E-D9754F43071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5168696" y="5093680"/>
            <a:ext cx="1299263" cy="942847"/>
          </a:xfrm>
          <a:prstGeom prst="rect">
            <a:avLst/>
          </a:prstGeom>
        </p:spPr>
      </p:pic>
      <p:sp>
        <p:nvSpPr>
          <p:cNvPr id="16" name="TextBox 15">
            <a:extLst>
              <a:ext uri="{FF2B5EF4-FFF2-40B4-BE49-F238E27FC236}">
                <a16:creationId xmlns:a16="http://schemas.microsoft.com/office/drawing/2014/main" id="{BC4C2CE4-C468-447D-9196-DE7231B76702}"/>
              </a:ext>
            </a:extLst>
          </p:cNvPr>
          <p:cNvSpPr txBox="1"/>
          <p:nvPr/>
        </p:nvSpPr>
        <p:spPr>
          <a:xfrm>
            <a:off x="8984424" y="3241044"/>
            <a:ext cx="1011518" cy="246221"/>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Logs</a:t>
            </a:r>
          </a:p>
        </p:txBody>
      </p:sp>
      <p:sp>
        <p:nvSpPr>
          <p:cNvPr id="6" name="TextBox 5">
            <a:extLst>
              <a:ext uri="{FF2B5EF4-FFF2-40B4-BE49-F238E27FC236}">
                <a16:creationId xmlns:a16="http://schemas.microsoft.com/office/drawing/2014/main" id="{E5A7339C-FD1D-426D-80FE-0A15FD311C62}"/>
              </a:ext>
            </a:extLst>
          </p:cNvPr>
          <p:cNvSpPr txBox="1"/>
          <p:nvPr/>
        </p:nvSpPr>
        <p:spPr>
          <a:xfrm>
            <a:off x="5357638" y="6140882"/>
            <a:ext cx="1011518" cy="307777"/>
          </a:xfrm>
          <a:prstGeom prst="rect">
            <a:avLst/>
          </a:prstGeom>
          <a:noFill/>
        </p:spPr>
        <p:txBody>
          <a:bodyPr wrap="square" lIns="0" tIns="0" rIns="0" bIns="0" rtlCol="0">
            <a:spAutoFit/>
          </a:bodyPr>
          <a:lstStyle/>
          <a:p>
            <a:pPr algn="ctr"/>
            <a:r>
              <a:rPr lang="en-US" sz="2000" b="1">
                <a:gradFill>
                  <a:gsLst>
                    <a:gs pos="2917">
                      <a:schemeClr val="tx1"/>
                    </a:gs>
                    <a:gs pos="30000">
                      <a:schemeClr val="tx1"/>
                    </a:gs>
                  </a:gsLst>
                  <a:lin ang="5400000" scaled="0"/>
                </a:gradFill>
              </a:rPr>
              <a:t>Sidecar</a:t>
            </a:r>
          </a:p>
        </p:txBody>
      </p:sp>
      <p:grpSp>
        <p:nvGrpSpPr>
          <p:cNvPr id="8" name="Group 7">
            <a:extLst>
              <a:ext uri="{FF2B5EF4-FFF2-40B4-BE49-F238E27FC236}">
                <a16:creationId xmlns:a16="http://schemas.microsoft.com/office/drawing/2014/main" id="{6CFD4064-F8B9-47E9-BC87-E049E0199004}"/>
              </a:ext>
            </a:extLst>
          </p:cNvPr>
          <p:cNvGrpSpPr/>
          <p:nvPr/>
        </p:nvGrpSpPr>
        <p:grpSpPr>
          <a:xfrm>
            <a:off x="8281979" y="4328063"/>
            <a:ext cx="1208204" cy="1131564"/>
            <a:chOff x="8458310" y="2572689"/>
            <a:chExt cx="1208204" cy="1131564"/>
          </a:xfrm>
        </p:grpSpPr>
        <p:sp>
          <p:nvSpPr>
            <p:cNvPr id="7" name="Rounded Rectangle 5">
              <a:extLst>
                <a:ext uri="{FF2B5EF4-FFF2-40B4-BE49-F238E27FC236}">
                  <a16:creationId xmlns:a16="http://schemas.microsoft.com/office/drawing/2014/main" id="{7EB199F3-78F2-463F-AED7-17B234139D03}"/>
                </a:ext>
              </a:extLst>
            </p:cNvPr>
            <p:cNvSpPr/>
            <p:nvPr/>
          </p:nvSpPr>
          <p:spPr bwMode="auto">
            <a:xfrm>
              <a:off x="8458310" y="2572689"/>
              <a:ext cx="1208204" cy="1131564"/>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4" name="TextBox 3">
              <a:extLst>
                <a:ext uri="{FF2B5EF4-FFF2-40B4-BE49-F238E27FC236}">
                  <a16:creationId xmlns:a16="http://schemas.microsoft.com/office/drawing/2014/main" id="{5BC3D2C1-C497-458A-B482-9E23FB9D37CF}"/>
                </a:ext>
              </a:extLst>
            </p:cNvPr>
            <p:cNvSpPr txBox="1"/>
            <p:nvPr/>
          </p:nvSpPr>
          <p:spPr>
            <a:xfrm>
              <a:off x="8574833" y="2649894"/>
              <a:ext cx="1026367" cy="923330"/>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latin typeface="Consolas" panose="020B0609020204030204" pitchFamily="49" charset="0"/>
                </a:rPr>
                <a:t>INFO</a:t>
              </a:r>
            </a:p>
            <a:p>
              <a:pPr algn="l"/>
              <a:r>
                <a:rPr lang="en-US" sz="2000">
                  <a:solidFill>
                    <a:srgbClr val="FFC000"/>
                  </a:solidFill>
                  <a:latin typeface="Consolas" panose="020B0609020204030204" pitchFamily="49" charset="0"/>
                </a:rPr>
                <a:t>WARNING</a:t>
              </a:r>
            </a:p>
            <a:p>
              <a:pPr algn="l"/>
              <a:r>
                <a:rPr lang="en-US" sz="2000">
                  <a:solidFill>
                    <a:srgbClr val="FF0000"/>
                  </a:solidFill>
                  <a:latin typeface="Consolas" panose="020B0609020204030204" pitchFamily="49" charset="0"/>
                </a:rPr>
                <a:t>ERROR</a:t>
              </a:r>
            </a:p>
          </p:txBody>
        </p:sp>
      </p:grpSp>
      <p:pic>
        <p:nvPicPr>
          <p:cNvPr id="3074" name="Picture 2" descr="Image result for prometheus logo">
            <a:extLst>
              <a:ext uri="{FF2B5EF4-FFF2-40B4-BE49-F238E27FC236}">
                <a16:creationId xmlns:a16="http://schemas.microsoft.com/office/drawing/2014/main" id="{6A47C10E-9EC5-4988-B606-23B6E5331E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091" y="3751234"/>
            <a:ext cx="1142611" cy="11426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828FA45-D7D2-4F7A-A4E6-392D1516F160}"/>
              </a:ext>
            </a:extLst>
          </p:cNvPr>
          <p:cNvSpPr txBox="1"/>
          <p:nvPr/>
        </p:nvSpPr>
        <p:spPr>
          <a:xfrm>
            <a:off x="5387999" y="4641206"/>
            <a:ext cx="997291" cy="338554"/>
          </a:xfrm>
          <a:prstGeom prst="rect">
            <a:avLst/>
          </a:prstGeom>
          <a:noFill/>
        </p:spPr>
        <p:txBody>
          <a:bodyPr wrap="square" rtlCol="0">
            <a:spAutoFit/>
          </a:bodyPr>
          <a:lstStyle/>
          <a:p>
            <a:pPr algn="ctr"/>
            <a:r>
              <a:rPr lang="en-US" sz="1600">
                <a:solidFill>
                  <a:srgbClr val="DA4E31"/>
                </a:solidFill>
              </a:rPr>
              <a:t>Endpoint</a:t>
            </a:r>
          </a:p>
        </p:txBody>
      </p:sp>
      <p:sp>
        <p:nvSpPr>
          <p:cNvPr id="10" name="TextBox 9">
            <a:extLst>
              <a:ext uri="{FF2B5EF4-FFF2-40B4-BE49-F238E27FC236}">
                <a16:creationId xmlns:a16="http://schemas.microsoft.com/office/drawing/2014/main" id="{633525EF-4048-4F3B-BE07-77B5D021BEAE}"/>
              </a:ext>
            </a:extLst>
          </p:cNvPr>
          <p:cNvSpPr txBox="1"/>
          <p:nvPr/>
        </p:nvSpPr>
        <p:spPr>
          <a:xfrm>
            <a:off x="4830307" y="3241044"/>
            <a:ext cx="1011518" cy="246221"/>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Metrics</a:t>
            </a:r>
          </a:p>
        </p:txBody>
      </p:sp>
      <p:sp>
        <p:nvSpPr>
          <p:cNvPr id="23" name="TextBox 22">
            <a:extLst>
              <a:ext uri="{FF2B5EF4-FFF2-40B4-BE49-F238E27FC236}">
                <a16:creationId xmlns:a16="http://schemas.microsoft.com/office/drawing/2014/main" id="{D1ED0559-453D-45C4-8656-C432BFCD6EDA}"/>
              </a:ext>
            </a:extLst>
          </p:cNvPr>
          <p:cNvSpPr txBox="1"/>
          <p:nvPr/>
        </p:nvSpPr>
        <p:spPr>
          <a:xfrm>
            <a:off x="1940471" y="4666289"/>
            <a:ext cx="2368673" cy="738664"/>
          </a:xfrm>
          <a:prstGeom prst="rect">
            <a:avLst/>
          </a:prstGeom>
          <a:noFill/>
        </p:spPr>
        <p:txBody>
          <a:bodyPr wrap="square">
            <a:spAutoFit/>
          </a:bodyPr>
          <a:lstStyle/>
          <a:p>
            <a:r>
              <a:rPr lang="en-US" sz="1400">
                <a:latin typeface="Consolas" panose="020B0609020204030204" pitchFamily="49" charset="0"/>
              </a:rPr>
              <a:t>GET http://localhost:3500/v1.0/healthz</a:t>
            </a:r>
          </a:p>
        </p:txBody>
      </p:sp>
      <p:sp>
        <p:nvSpPr>
          <p:cNvPr id="13" name="TextBox 12">
            <a:extLst>
              <a:ext uri="{FF2B5EF4-FFF2-40B4-BE49-F238E27FC236}">
                <a16:creationId xmlns:a16="http://schemas.microsoft.com/office/drawing/2014/main" id="{AFCD13C3-EA7B-4653-B0D2-D8EAE0FA219D}"/>
              </a:ext>
            </a:extLst>
          </p:cNvPr>
          <p:cNvSpPr txBox="1"/>
          <p:nvPr/>
        </p:nvSpPr>
        <p:spPr>
          <a:xfrm>
            <a:off x="639823" y="3241044"/>
            <a:ext cx="1398916" cy="246221"/>
          </a:xfrm>
          <a:prstGeom prst="rect">
            <a:avLst/>
          </a:prstGeom>
          <a:noFill/>
        </p:spPr>
        <p:txBody>
          <a:bodyPr wrap="square" lIns="0" tIns="0" rIns="0" bIns="0" rtlCol="0">
            <a:spAutoFit/>
          </a:bodyPr>
          <a:lstStyle/>
          <a:p>
            <a:pPr algn="ctr"/>
            <a:r>
              <a:rPr lang="en-US" sz="1600" b="1">
                <a:gradFill>
                  <a:gsLst>
                    <a:gs pos="2917">
                      <a:schemeClr val="tx1"/>
                    </a:gs>
                    <a:gs pos="30000">
                      <a:schemeClr val="tx1"/>
                    </a:gs>
                  </a:gsLst>
                  <a:lin ang="5400000" scaled="0"/>
                </a:gradFill>
              </a:rPr>
              <a:t>Health </a:t>
            </a:r>
          </a:p>
          <a:p>
            <a:pPr algn="ctr"/>
            <a:r>
              <a:rPr lang="en-US" sz="1600" b="1">
                <a:gradFill>
                  <a:gsLst>
                    <a:gs pos="2917">
                      <a:schemeClr val="tx1"/>
                    </a:gs>
                    <a:gs pos="30000">
                      <a:schemeClr val="tx1"/>
                    </a:gs>
                  </a:gsLst>
                  <a:lin ang="5400000" scaled="0"/>
                </a:gradFill>
              </a:rPr>
              <a:t>Check</a:t>
            </a:r>
          </a:p>
        </p:txBody>
      </p:sp>
      <p:pic>
        <p:nvPicPr>
          <p:cNvPr id="7170" name="Picture 2" descr="Image result for grafana logo">
            <a:extLst>
              <a:ext uri="{FF2B5EF4-FFF2-40B4-BE49-F238E27FC236}">
                <a16:creationId xmlns:a16="http://schemas.microsoft.com/office/drawing/2014/main" id="{D8A007E2-4DCF-44F7-9F5B-BFEA4CA270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5383" y="1145390"/>
            <a:ext cx="856026" cy="873207"/>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mage result for kubernetes logo">
            <a:extLst>
              <a:ext uri="{FF2B5EF4-FFF2-40B4-BE49-F238E27FC236}">
                <a16:creationId xmlns:a16="http://schemas.microsoft.com/office/drawing/2014/main" id="{4B126936-196E-4FE1-A459-7882EBB225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9281" y="1148581"/>
            <a:ext cx="856026" cy="83324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Logo&#10;&#10;Description automatically generated">
            <a:extLst>
              <a:ext uri="{FF2B5EF4-FFF2-40B4-BE49-F238E27FC236}">
                <a16:creationId xmlns:a16="http://schemas.microsoft.com/office/drawing/2014/main" id="{AB6B7A33-BD0C-446E-B15B-C350697311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77733" y="1251783"/>
            <a:ext cx="1907455" cy="660422"/>
          </a:xfrm>
          <a:prstGeom prst="rect">
            <a:avLst/>
          </a:prstGeom>
        </p:spPr>
      </p:pic>
      <p:cxnSp>
        <p:nvCxnSpPr>
          <p:cNvPr id="20" name="Connector: Elbow 19">
            <a:extLst>
              <a:ext uri="{FF2B5EF4-FFF2-40B4-BE49-F238E27FC236}">
                <a16:creationId xmlns:a16="http://schemas.microsoft.com/office/drawing/2014/main" id="{DBD837E1-56E8-4292-B21D-08E480F92613}"/>
              </a:ext>
            </a:extLst>
          </p:cNvPr>
          <p:cNvCxnSpPr>
            <a:cxnSpLocks/>
            <a:stCxn id="80" idx="3"/>
          </p:cNvCxnSpPr>
          <p:nvPr/>
        </p:nvCxnSpPr>
        <p:spPr>
          <a:xfrm flipV="1">
            <a:off x="7047213" y="1954780"/>
            <a:ext cx="2944541" cy="3562162"/>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D31AA57A-1C6B-4AA2-B22C-F9C08AE53287}"/>
              </a:ext>
            </a:extLst>
          </p:cNvPr>
          <p:cNvCxnSpPr>
            <a:cxnSpLocks/>
            <a:endCxn id="7170" idx="2"/>
          </p:cNvCxnSpPr>
          <p:nvPr/>
        </p:nvCxnSpPr>
        <p:spPr>
          <a:xfrm rot="16200000" flipV="1">
            <a:off x="4920762" y="2961232"/>
            <a:ext cx="1885271" cy="1"/>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829FECBF-E3C1-4F1C-9ED5-1E1C910784E8}"/>
              </a:ext>
            </a:extLst>
          </p:cNvPr>
          <p:cNvCxnSpPr>
            <a:cxnSpLocks/>
            <a:stCxn id="8194" idx="2"/>
            <a:endCxn id="80" idx="1"/>
          </p:cNvCxnSpPr>
          <p:nvPr/>
        </p:nvCxnSpPr>
        <p:spPr>
          <a:xfrm rot="16200000" flipH="1">
            <a:off x="1410679" y="2338438"/>
            <a:ext cx="3535119" cy="282188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1128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A7AEC-F42A-4613-A921-89800FF540C1}"/>
              </a:ext>
            </a:extLst>
          </p:cNvPr>
          <p:cNvSpPr>
            <a:spLocks noGrp="1"/>
          </p:cNvSpPr>
          <p:nvPr>
            <p:ph type="title"/>
          </p:nvPr>
        </p:nvSpPr>
        <p:spPr/>
        <p:txBody>
          <a:bodyPr/>
          <a:lstStyle/>
          <a:p>
            <a:r>
              <a:rPr lang="en-US"/>
              <a:t>Building diagrams</a:t>
            </a:r>
          </a:p>
        </p:txBody>
      </p:sp>
      <p:pic>
        <p:nvPicPr>
          <p:cNvPr id="4" name="Graphic 3">
            <a:extLst>
              <a:ext uri="{FF2B5EF4-FFF2-40B4-BE49-F238E27FC236}">
                <a16:creationId xmlns:a16="http://schemas.microsoft.com/office/drawing/2014/main" id="{63D36C60-C8C6-469A-84EC-5E33D1E0F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7828" y="1804493"/>
            <a:ext cx="1106658" cy="1291102"/>
          </a:xfrm>
          <a:prstGeom prst="rect">
            <a:avLst/>
          </a:prstGeom>
        </p:spPr>
      </p:pic>
      <p:pic>
        <p:nvPicPr>
          <p:cNvPr id="6" name="Graphic 5">
            <a:extLst>
              <a:ext uri="{FF2B5EF4-FFF2-40B4-BE49-F238E27FC236}">
                <a16:creationId xmlns:a16="http://schemas.microsoft.com/office/drawing/2014/main" id="{9E992136-121F-4823-8DCD-AFE3338ACD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88145" y="2505786"/>
            <a:ext cx="578125" cy="674479"/>
          </a:xfrm>
          <a:prstGeom prst="rect">
            <a:avLst/>
          </a:prstGeom>
        </p:spPr>
      </p:pic>
      <p:sp>
        <p:nvSpPr>
          <p:cNvPr id="7" name="TextBox 6">
            <a:extLst>
              <a:ext uri="{FF2B5EF4-FFF2-40B4-BE49-F238E27FC236}">
                <a16:creationId xmlns:a16="http://schemas.microsoft.com/office/drawing/2014/main" id="{6EB64152-A7B3-4CDC-89A5-2D008FC7B361}"/>
              </a:ext>
            </a:extLst>
          </p:cNvPr>
          <p:cNvSpPr txBox="1"/>
          <p:nvPr/>
        </p:nvSpPr>
        <p:spPr>
          <a:xfrm>
            <a:off x="1458668" y="2174895"/>
            <a:ext cx="734176"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My App</a:t>
            </a:r>
          </a:p>
        </p:txBody>
      </p:sp>
      <p:sp>
        <p:nvSpPr>
          <p:cNvPr id="8" name="TextBox 7">
            <a:extLst>
              <a:ext uri="{FF2B5EF4-FFF2-40B4-BE49-F238E27FC236}">
                <a16:creationId xmlns:a16="http://schemas.microsoft.com/office/drawing/2014/main" id="{446E1986-1DD5-4BCD-BFA5-8A56724BB234}"/>
              </a:ext>
            </a:extLst>
          </p:cNvPr>
          <p:cNvSpPr txBox="1"/>
          <p:nvPr/>
        </p:nvSpPr>
        <p:spPr>
          <a:xfrm>
            <a:off x="3327404" y="1445597"/>
            <a:ext cx="8415858" cy="495520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Apps and services </a:t>
            </a:r>
            <a:r>
              <a:rPr kumimoji="0" lang="en-US" sz="2000" b="0" i="0" u="none" strike="noStrike" kern="1200" cap="none" spc="0" normalizeH="0" baseline="0" noProof="0" dirty="0">
                <a:ln>
                  <a:noFill/>
                </a:ln>
                <a:solidFill>
                  <a:srgbClr val="000000"/>
                </a:solidFill>
                <a:effectLst/>
                <a:uLnTx/>
                <a:uFillTx/>
                <a:latin typeface="Segoe UI"/>
                <a:ea typeface="+mn-ea"/>
                <a:cs typeface="+mn-cs"/>
              </a:rPr>
              <a:t>are represented by a hexagon with shadow</a:t>
            </a:r>
          </a:p>
          <a:p>
            <a:pPr marL="457200" marR="0" lvl="1" indent="0" algn="l" defTabSz="9144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App title is in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Segoe UI </a:t>
            </a:r>
            <a:r>
              <a:rPr kumimoji="0" lang="en-US" sz="2000" b="0" i="0" u="none" strike="noStrike" kern="1200" cap="none" spc="0" normalizeH="0" baseline="0" noProof="0" dirty="0" err="1">
                <a:ln>
                  <a:noFill/>
                </a:ln>
                <a:solidFill>
                  <a:srgbClr val="000000"/>
                </a:solidFill>
                <a:effectLst/>
                <a:uLnTx/>
                <a:uFillTx/>
                <a:latin typeface="Segoe UI Semibold"/>
                <a:ea typeface="+mn-ea"/>
                <a:cs typeface="+mn-cs"/>
              </a:rPr>
              <a:t>Semibold</a:t>
            </a: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a:p>
            <a:pPr marL="457200" marR="0" lvl="1" indent="0" algn="l" defTabSz="9144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When more than one application is present in a diagram, alternate hexagon colors</a:t>
            </a:r>
          </a:p>
          <a:p>
            <a:pPr marL="457200" marR="0" lvl="1" indent="0" algn="l" defTabSz="914400"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The Dapr sidecar </a:t>
            </a:r>
            <a:r>
              <a:rPr kumimoji="0" lang="en-US" sz="2000" b="0" i="0" u="none" strike="noStrike" kern="1200" cap="none" spc="0" normalizeH="0" baseline="0" noProof="0" dirty="0">
                <a:ln>
                  <a:noFill/>
                </a:ln>
                <a:solidFill>
                  <a:srgbClr val="000000"/>
                </a:solidFill>
                <a:effectLst/>
                <a:uLnTx/>
                <a:uFillTx/>
                <a:latin typeface="Segoe UI"/>
                <a:ea typeface="+mn-ea"/>
                <a:cs typeface="+mn-cs"/>
              </a:rPr>
              <a:t>is represented by a white hexagon with the Dapr logo</a:t>
            </a:r>
          </a:p>
          <a:p>
            <a:pPr marL="457200" marR="0" lvl="1" indent="0" algn="l" defTabSz="9144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Sidecar icon can be in any corner if needed, although the bottom right is preferred</a:t>
            </a:r>
          </a:p>
          <a:p>
            <a:pPr marL="457200" marR="0" lvl="1" indent="0" algn="l" defTabSz="91440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Arrows</a:t>
            </a:r>
            <a:r>
              <a:rPr kumimoji="0" lang="en-US" sz="2000" b="0" i="0" u="none" strike="noStrike" kern="1200" cap="none" spc="0" normalizeH="0" baseline="0" noProof="0" dirty="0">
                <a:ln>
                  <a:noFill/>
                </a:ln>
                <a:solidFill>
                  <a:srgbClr val="000000"/>
                </a:solidFill>
                <a:effectLst/>
                <a:uLnTx/>
                <a:uFillTx/>
                <a:latin typeface="Segoe UI"/>
                <a:ea typeface="+mn-ea"/>
                <a:cs typeface="+mn-cs"/>
              </a:rPr>
              <a:t> connecting applications is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2.25pt weight</a:t>
            </a: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202192"/>
                </a:solidFill>
                <a:effectLst/>
                <a:uLnTx/>
                <a:uFillTx/>
                <a:latin typeface="Segoe UI Semibold"/>
                <a:ea typeface="+mn-ea"/>
                <a:cs typeface="+mn-cs"/>
              </a:rPr>
              <a:t>#202192 </a:t>
            </a:r>
            <a:r>
              <a:rPr kumimoji="0" lang="en-US" sz="2000" b="0" i="0" u="none" strike="noStrike" kern="1200" cap="none" spc="0" normalizeH="0" baseline="0" noProof="0" dirty="0">
                <a:ln>
                  <a:noFill/>
                </a:ln>
                <a:solidFill>
                  <a:srgbClr val="000000"/>
                </a:solidFill>
                <a:effectLst/>
                <a:uLnTx/>
                <a:uFillTx/>
                <a:latin typeface="Segoe UI"/>
                <a:ea typeface="+mn-ea"/>
                <a:cs typeface="+mn-cs"/>
              </a:rPr>
              <a:t>color</a:t>
            </a:r>
          </a:p>
          <a:p>
            <a:pPr marL="457200" marR="0" lvl="1"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Always use right-angle turns and not curves when connecting items that are not inline with each other</a:t>
            </a:r>
          </a:p>
        </p:txBody>
      </p:sp>
      <p:pic>
        <p:nvPicPr>
          <p:cNvPr id="10" name="Graphic 9">
            <a:extLst>
              <a:ext uri="{FF2B5EF4-FFF2-40B4-BE49-F238E27FC236}">
                <a16:creationId xmlns:a16="http://schemas.microsoft.com/office/drawing/2014/main" id="{2CEE0D1B-B026-4D53-814B-3D991577E5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7828" y="4219898"/>
            <a:ext cx="1106658" cy="1291102"/>
          </a:xfrm>
          <a:prstGeom prst="rect">
            <a:avLst/>
          </a:prstGeom>
        </p:spPr>
      </p:pic>
      <p:sp>
        <p:nvSpPr>
          <p:cNvPr id="11" name="TextBox 10">
            <a:extLst>
              <a:ext uri="{FF2B5EF4-FFF2-40B4-BE49-F238E27FC236}">
                <a16:creationId xmlns:a16="http://schemas.microsoft.com/office/drawing/2014/main" id="{218DD9E5-4EAB-4EF4-B481-422012F0AFEE}"/>
              </a:ext>
            </a:extLst>
          </p:cNvPr>
          <p:cNvSpPr txBox="1"/>
          <p:nvPr/>
        </p:nvSpPr>
        <p:spPr>
          <a:xfrm>
            <a:off x="1393480" y="4619228"/>
            <a:ext cx="858633"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02192"/>
                </a:solidFill>
                <a:effectLst/>
                <a:uLnTx/>
                <a:uFillTx/>
                <a:latin typeface="Segoe UI Semibold"/>
                <a:ea typeface="+mn-ea"/>
                <a:cs typeface="+mn-cs"/>
              </a:rPr>
              <a:t>Your App</a:t>
            </a:r>
          </a:p>
        </p:txBody>
      </p:sp>
      <p:pic>
        <p:nvPicPr>
          <p:cNvPr id="12" name="Graphic 11">
            <a:extLst>
              <a:ext uri="{FF2B5EF4-FFF2-40B4-BE49-F238E27FC236}">
                <a16:creationId xmlns:a16="http://schemas.microsoft.com/office/drawing/2014/main" id="{6D96FF71-BF08-41DE-812C-8FE3AA25B4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88145" y="5027964"/>
            <a:ext cx="578125" cy="674479"/>
          </a:xfrm>
          <a:prstGeom prst="rect">
            <a:avLst/>
          </a:prstGeom>
        </p:spPr>
      </p:pic>
      <p:cxnSp>
        <p:nvCxnSpPr>
          <p:cNvPr id="14" name="Straight Arrow Connector 13">
            <a:extLst>
              <a:ext uri="{FF2B5EF4-FFF2-40B4-BE49-F238E27FC236}">
                <a16:creationId xmlns:a16="http://schemas.microsoft.com/office/drawing/2014/main" id="{19C78BD8-9B1F-4C18-9C2B-D0B52D32C3DD}"/>
              </a:ext>
            </a:extLst>
          </p:cNvPr>
          <p:cNvCxnSpPr>
            <a:cxnSpLocks/>
            <a:stCxn id="4" idx="2"/>
            <a:endCxn id="10" idx="0"/>
          </p:cNvCxnSpPr>
          <p:nvPr/>
        </p:nvCxnSpPr>
        <p:spPr>
          <a:xfrm>
            <a:off x="1851157" y="3095595"/>
            <a:ext cx="0" cy="1124303"/>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75453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9337DB-FBDE-40F6-8F2D-7CAC7542050F}"/>
              </a:ext>
            </a:extLst>
          </p:cNvPr>
          <p:cNvSpPr>
            <a:spLocks noGrp="1"/>
          </p:cNvSpPr>
          <p:nvPr>
            <p:ph type="title"/>
          </p:nvPr>
        </p:nvSpPr>
        <p:spPr/>
        <p:txBody>
          <a:bodyPr/>
          <a:lstStyle/>
          <a:p>
            <a:r>
              <a:rPr lang="en-US" dirty="0">
                <a:cs typeface="Segoe UI"/>
              </a:rPr>
              <a:t>Service Invocation Building Block</a:t>
            </a:r>
            <a:endParaRPr lang="en-US" dirty="0"/>
          </a:p>
        </p:txBody>
      </p:sp>
    </p:spTree>
    <p:extLst>
      <p:ext uri="{BB962C8B-B14F-4D97-AF65-F5344CB8AC3E}">
        <p14:creationId xmlns:p14="http://schemas.microsoft.com/office/powerpoint/2010/main" val="137938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81BADF-AB76-4F3F-828B-EEA0DB8AA212}"/>
              </a:ext>
            </a:extLst>
          </p:cNvPr>
          <p:cNvSpPr>
            <a:spLocks noGrp="1"/>
          </p:cNvSpPr>
          <p:nvPr>
            <p:ph type="title"/>
          </p:nvPr>
        </p:nvSpPr>
        <p:spPr/>
        <p:txBody>
          <a:bodyPr/>
          <a:lstStyle/>
          <a:p>
            <a:pPr algn="ctr"/>
            <a:r>
              <a:rPr lang="en-US"/>
              <a:t>Service Invocation Overview</a:t>
            </a:r>
          </a:p>
        </p:txBody>
      </p:sp>
      <p:grpSp>
        <p:nvGrpSpPr>
          <p:cNvPr id="10" name="Group 9">
            <a:extLst>
              <a:ext uri="{FF2B5EF4-FFF2-40B4-BE49-F238E27FC236}">
                <a16:creationId xmlns:a16="http://schemas.microsoft.com/office/drawing/2014/main" id="{7C3BA6D7-524F-47F0-944B-8EEF516F9F28}"/>
              </a:ext>
            </a:extLst>
          </p:cNvPr>
          <p:cNvGrpSpPr/>
          <p:nvPr/>
        </p:nvGrpSpPr>
        <p:grpSpPr>
          <a:xfrm>
            <a:off x="1315465" y="2308838"/>
            <a:ext cx="9110565" cy="3692073"/>
            <a:chOff x="1315465" y="2308838"/>
            <a:chExt cx="9110565" cy="3692073"/>
          </a:xfrm>
        </p:grpSpPr>
        <p:grpSp>
          <p:nvGrpSpPr>
            <p:cNvPr id="58" name="Group 57">
              <a:extLst>
                <a:ext uri="{FF2B5EF4-FFF2-40B4-BE49-F238E27FC236}">
                  <a16:creationId xmlns:a16="http://schemas.microsoft.com/office/drawing/2014/main" id="{9A838337-7610-4A49-84AB-C7EB6A33A6AD}"/>
                </a:ext>
              </a:extLst>
            </p:cNvPr>
            <p:cNvGrpSpPr/>
            <p:nvPr/>
          </p:nvGrpSpPr>
          <p:grpSpPr>
            <a:xfrm>
              <a:off x="8760521" y="2509116"/>
              <a:ext cx="1665509" cy="1943091"/>
              <a:chOff x="7316373" y="1954650"/>
              <a:chExt cx="1400542" cy="1633964"/>
            </a:xfrm>
          </p:grpSpPr>
          <p:pic>
            <p:nvPicPr>
              <p:cNvPr id="59" name="Graphic 58">
                <a:extLst>
                  <a:ext uri="{FF2B5EF4-FFF2-40B4-BE49-F238E27FC236}">
                    <a16:creationId xmlns:a16="http://schemas.microsoft.com/office/drawing/2014/main" id="{3EAED291-0C38-4B68-805D-02BB125711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16373" y="1954650"/>
                <a:ext cx="1400542" cy="1633964"/>
              </a:xfrm>
              <a:prstGeom prst="rect">
                <a:avLst/>
              </a:prstGeom>
            </p:spPr>
          </p:pic>
          <p:sp>
            <p:nvSpPr>
              <p:cNvPr id="60" name="TextBox 59">
                <a:extLst>
                  <a:ext uri="{FF2B5EF4-FFF2-40B4-BE49-F238E27FC236}">
                    <a16:creationId xmlns:a16="http://schemas.microsoft.com/office/drawing/2014/main" id="{FF1C144A-0360-4C8A-94E8-D4657DFD17C7}"/>
                  </a:ext>
                </a:extLst>
              </p:cNvPr>
              <p:cNvSpPr txBox="1"/>
              <p:nvPr/>
            </p:nvSpPr>
            <p:spPr>
              <a:xfrm>
                <a:off x="7532648" y="2609318"/>
                <a:ext cx="905035" cy="258813"/>
              </a:xfrm>
              <a:prstGeom prst="rect">
                <a:avLst/>
              </a:prstGeom>
              <a:noFill/>
            </p:spPr>
            <p:txBody>
              <a:bodyPr wrap="none" lIns="0" tIns="0" rIns="0" bIns="0" rtlCol="0">
                <a:spAutoFit/>
              </a:bodyPr>
              <a:lstStyle/>
              <a:p>
                <a:pPr algn="ctr"/>
                <a:r>
                  <a:rPr lang="en-US" sz="2000" dirty="0">
                    <a:solidFill>
                      <a:srgbClr val="202192"/>
                    </a:solidFill>
                    <a:latin typeface="+mj-lt"/>
                  </a:rPr>
                  <a:t>Service B</a:t>
                </a:r>
              </a:p>
            </p:txBody>
          </p:sp>
        </p:grpSp>
        <p:grpSp>
          <p:nvGrpSpPr>
            <p:cNvPr id="63" name="!!AppA">
              <a:extLst>
                <a:ext uri="{FF2B5EF4-FFF2-40B4-BE49-F238E27FC236}">
                  <a16:creationId xmlns:a16="http://schemas.microsoft.com/office/drawing/2014/main" id="{5BBCA8D4-1A68-401A-A831-AE4F29888687}"/>
                </a:ext>
              </a:extLst>
            </p:cNvPr>
            <p:cNvGrpSpPr/>
            <p:nvPr/>
          </p:nvGrpSpPr>
          <p:grpSpPr>
            <a:xfrm>
              <a:off x="1315465" y="2509469"/>
              <a:ext cx="1666465" cy="1944207"/>
              <a:chOff x="3444424" y="1954650"/>
              <a:chExt cx="1400542" cy="1633964"/>
            </a:xfrm>
          </p:grpSpPr>
          <p:pic>
            <p:nvPicPr>
              <p:cNvPr id="64" name="Graphic 63">
                <a:extLst>
                  <a:ext uri="{FF2B5EF4-FFF2-40B4-BE49-F238E27FC236}">
                    <a16:creationId xmlns:a16="http://schemas.microsoft.com/office/drawing/2014/main" id="{B4A7A94F-0AB8-491B-8FC2-4733617E64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65" name="TextBox 64">
                <a:extLst>
                  <a:ext uri="{FF2B5EF4-FFF2-40B4-BE49-F238E27FC236}">
                    <a16:creationId xmlns:a16="http://schemas.microsoft.com/office/drawing/2014/main" id="{292473EA-7FFB-44C1-9D22-3159AFAD6790}"/>
                  </a:ext>
                </a:extLst>
              </p:cNvPr>
              <p:cNvSpPr txBox="1"/>
              <p:nvPr/>
            </p:nvSpPr>
            <p:spPr>
              <a:xfrm>
                <a:off x="3649352" y="2604706"/>
                <a:ext cx="904515" cy="258664"/>
              </a:xfrm>
              <a:prstGeom prst="rect">
                <a:avLst/>
              </a:prstGeom>
              <a:noFill/>
            </p:spPr>
            <p:txBody>
              <a:bodyPr wrap="none" lIns="0" tIns="0" rIns="0" bIns="0" rtlCol="0">
                <a:spAutoFit/>
              </a:bodyPr>
              <a:lstStyle/>
              <a:p>
                <a:pPr algn="ctr"/>
                <a:r>
                  <a:rPr lang="en-US" sz="2000" dirty="0">
                    <a:solidFill>
                      <a:schemeClr val="bg1"/>
                    </a:solidFill>
                    <a:latin typeface="+mj-lt"/>
                  </a:rPr>
                  <a:t>Service A</a:t>
                </a:r>
              </a:p>
            </p:txBody>
          </p:sp>
        </p:grpSp>
        <p:cxnSp>
          <p:nvCxnSpPr>
            <p:cNvPr id="66" name="Straight Arrow Connector 65">
              <a:extLst>
                <a:ext uri="{FF2B5EF4-FFF2-40B4-BE49-F238E27FC236}">
                  <a16:creationId xmlns:a16="http://schemas.microsoft.com/office/drawing/2014/main" id="{7CAADEAB-5602-4BD0-9578-CF11F593185E}"/>
                </a:ext>
              </a:extLst>
            </p:cNvPr>
            <p:cNvCxnSpPr>
              <a:cxnSpLocks/>
            </p:cNvCxnSpPr>
            <p:nvPr/>
          </p:nvCxnSpPr>
          <p:spPr>
            <a:xfrm>
              <a:off x="2981930" y="3312235"/>
              <a:ext cx="719632" cy="324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529B28CD-72C6-43B7-A548-074DA18527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01562" y="2992829"/>
              <a:ext cx="843400" cy="983967"/>
            </a:xfrm>
            <a:prstGeom prst="rect">
              <a:avLst/>
            </a:prstGeom>
            <a:effectLst>
              <a:outerShdw blurRad="50800" dist="25400" dir="13500000" algn="br" rotWithShape="0">
                <a:prstClr val="black">
                  <a:alpha val="40000"/>
                </a:prstClr>
              </a:outerShdw>
            </a:effectLst>
          </p:spPr>
        </p:pic>
        <p:pic>
          <p:nvPicPr>
            <p:cNvPr id="68" name="Graphic 67">
              <a:extLst>
                <a:ext uri="{FF2B5EF4-FFF2-40B4-BE49-F238E27FC236}">
                  <a16:creationId xmlns:a16="http://schemas.microsoft.com/office/drawing/2014/main" id="{7F2790B3-9F4E-4C23-A080-0A12CF5157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7489" y="2988677"/>
              <a:ext cx="843400" cy="983967"/>
            </a:xfrm>
            <a:prstGeom prst="rect">
              <a:avLst/>
            </a:prstGeom>
            <a:effectLst>
              <a:outerShdw blurRad="50800" dist="25400" dir="13500000" algn="br" rotWithShape="0">
                <a:prstClr val="black">
                  <a:alpha val="40000"/>
                </a:prstClr>
              </a:outerShdw>
            </a:effectLst>
          </p:spPr>
        </p:pic>
        <p:cxnSp>
          <p:nvCxnSpPr>
            <p:cNvPr id="69" name="Straight Arrow Connector 68">
              <a:extLst>
                <a:ext uri="{FF2B5EF4-FFF2-40B4-BE49-F238E27FC236}">
                  <a16:creationId xmlns:a16="http://schemas.microsoft.com/office/drawing/2014/main" id="{7C5D834D-5FCD-4B7D-BB4B-4AA74B9924F7}"/>
                </a:ext>
              </a:extLst>
            </p:cNvPr>
            <p:cNvCxnSpPr>
              <a:cxnSpLocks/>
            </p:cNvCxnSpPr>
            <p:nvPr/>
          </p:nvCxnSpPr>
          <p:spPr>
            <a:xfrm>
              <a:off x="8040889" y="3312234"/>
              <a:ext cx="719632"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4CD8325-F04D-4B0F-988F-1F251CFB1D6F}"/>
                </a:ext>
              </a:extLst>
            </p:cNvPr>
            <p:cNvCxnSpPr>
              <a:cxnSpLocks/>
            </p:cNvCxnSpPr>
            <p:nvPr/>
          </p:nvCxnSpPr>
          <p:spPr>
            <a:xfrm flipH="1" flipV="1">
              <a:off x="8040889" y="3590730"/>
              <a:ext cx="719632" cy="1"/>
            </a:xfrm>
            <a:prstGeom prst="straightConnector1">
              <a:avLst/>
            </a:prstGeom>
            <a:ln w="28575">
              <a:solidFill>
                <a:schemeClr val="bg1">
                  <a:lumMod val="6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C48FF6C-1F18-498B-8240-A9E4D097EA7B}"/>
                </a:ext>
              </a:extLst>
            </p:cNvPr>
            <p:cNvCxnSpPr>
              <a:cxnSpLocks/>
            </p:cNvCxnSpPr>
            <p:nvPr/>
          </p:nvCxnSpPr>
          <p:spPr>
            <a:xfrm flipH="1" flipV="1">
              <a:off x="2981930" y="3590730"/>
              <a:ext cx="719632" cy="1"/>
            </a:xfrm>
            <a:prstGeom prst="straightConnector1">
              <a:avLst/>
            </a:prstGeom>
            <a:ln w="28575">
              <a:solidFill>
                <a:schemeClr val="bg1">
                  <a:lumMod val="6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84">
              <a:extLst>
                <a:ext uri="{FF2B5EF4-FFF2-40B4-BE49-F238E27FC236}">
                  <a16:creationId xmlns:a16="http://schemas.microsoft.com/office/drawing/2014/main" id="{E09E7F28-860B-4098-BD03-F211F7AA79C4}"/>
                </a:ext>
              </a:extLst>
            </p:cNvPr>
            <p:cNvCxnSpPr>
              <a:cxnSpLocks/>
              <a:stCxn id="110" idx="1"/>
              <a:endCxn id="67" idx="2"/>
            </p:cNvCxnSpPr>
            <p:nvPr/>
          </p:nvCxnSpPr>
          <p:spPr>
            <a:xfrm rot="10800000">
              <a:off x="4123263" y="3976797"/>
              <a:ext cx="1323159" cy="925913"/>
            </a:xfrm>
            <a:prstGeom prst="bentConnector2">
              <a:avLst/>
            </a:prstGeom>
            <a:ln w="25400">
              <a:solidFill>
                <a:srgbClr val="20219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98EE58E-B406-4540-8418-E234675098EC}"/>
                </a:ext>
              </a:extLst>
            </p:cNvPr>
            <p:cNvCxnSpPr>
              <a:cxnSpLocks/>
            </p:cNvCxnSpPr>
            <p:nvPr/>
          </p:nvCxnSpPr>
          <p:spPr>
            <a:xfrm>
              <a:off x="4544962" y="3312234"/>
              <a:ext cx="2652527" cy="324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3AA8D8A-B1EB-42FC-BE29-682663806409}"/>
                </a:ext>
              </a:extLst>
            </p:cNvPr>
            <p:cNvCxnSpPr>
              <a:cxnSpLocks/>
            </p:cNvCxnSpPr>
            <p:nvPr/>
          </p:nvCxnSpPr>
          <p:spPr>
            <a:xfrm flipH="1" flipV="1">
              <a:off x="4544962" y="3590729"/>
              <a:ext cx="2652527" cy="1"/>
            </a:xfrm>
            <a:prstGeom prst="straightConnector1">
              <a:avLst/>
            </a:prstGeom>
            <a:ln w="28575">
              <a:solidFill>
                <a:schemeClr val="bg1">
                  <a:lumMod val="6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38B46720-8395-43B1-907A-175ECE86B620}"/>
                </a:ext>
              </a:extLst>
            </p:cNvPr>
            <p:cNvGrpSpPr/>
            <p:nvPr/>
          </p:nvGrpSpPr>
          <p:grpSpPr>
            <a:xfrm>
              <a:off x="4889121" y="4410726"/>
              <a:ext cx="1989529" cy="1590185"/>
              <a:chOff x="4040160" y="1724939"/>
              <a:chExt cx="1989529" cy="1590185"/>
            </a:xfrm>
          </p:grpSpPr>
          <p:pic>
            <p:nvPicPr>
              <p:cNvPr id="110" name="Graphic 109">
                <a:extLst>
                  <a:ext uri="{FF2B5EF4-FFF2-40B4-BE49-F238E27FC236}">
                    <a16:creationId xmlns:a16="http://schemas.microsoft.com/office/drawing/2014/main" id="{020FDBDE-80E4-4802-9A97-3E2A0F36A3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597460" y="1724939"/>
                <a:ext cx="843400" cy="983966"/>
              </a:xfrm>
              <a:prstGeom prst="rect">
                <a:avLst/>
              </a:prstGeom>
              <a:effectLst/>
            </p:spPr>
          </p:pic>
          <p:sp>
            <p:nvSpPr>
              <p:cNvPr id="111" name="TextBox 110">
                <a:extLst>
                  <a:ext uri="{FF2B5EF4-FFF2-40B4-BE49-F238E27FC236}">
                    <a16:creationId xmlns:a16="http://schemas.microsoft.com/office/drawing/2014/main" id="{A02A6818-760E-496F-9B64-A569A8101D4E}"/>
                  </a:ext>
                </a:extLst>
              </p:cNvPr>
              <p:cNvSpPr txBox="1"/>
              <p:nvPr/>
            </p:nvSpPr>
            <p:spPr>
              <a:xfrm>
                <a:off x="4682788" y="2003804"/>
                <a:ext cx="647613" cy="338554"/>
              </a:xfrm>
              <a:prstGeom prst="rect">
                <a:avLst/>
              </a:prstGeom>
              <a:noFill/>
            </p:spPr>
            <p:txBody>
              <a:bodyPr wrap="none" lIns="0" tIns="0" rIns="0" bIns="0" rtlCol="0" anchor="ctr">
                <a:spAutoFit/>
              </a:bodyPr>
              <a:lstStyle/>
              <a:p>
                <a:pPr algn="ctr"/>
                <a:r>
                  <a:rPr lang="en-US" sz="1100">
                    <a:solidFill>
                      <a:srgbClr val="202192"/>
                    </a:solidFill>
                    <a:latin typeface="+mj-lt"/>
                  </a:rPr>
                  <a:t>Name</a:t>
                </a:r>
              </a:p>
              <a:p>
                <a:pPr algn="ctr"/>
                <a:r>
                  <a:rPr lang="en-US" sz="1100">
                    <a:solidFill>
                      <a:srgbClr val="202192"/>
                    </a:solidFill>
                    <a:latin typeface="+mj-lt"/>
                  </a:rPr>
                  <a:t>resolution</a:t>
                </a:r>
              </a:p>
            </p:txBody>
          </p:sp>
          <p:sp>
            <p:nvSpPr>
              <p:cNvPr id="112" name="TextBox 111">
                <a:extLst>
                  <a:ext uri="{FF2B5EF4-FFF2-40B4-BE49-F238E27FC236}">
                    <a16:creationId xmlns:a16="http://schemas.microsoft.com/office/drawing/2014/main" id="{AFD7790F-839D-4306-8144-2F362486422C}"/>
                  </a:ext>
                </a:extLst>
              </p:cNvPr>
              <p:cNvSpPr txBox="1"/>
              <p:nvPr/>
            </p:nvSpPr>
            <p:spPr>
              <a:xfrm>
                <a:off x="4040160" y="2761126"/>
                <a:ext cx="1989529" cy="553998"/>
              </a:xfrm>
              <a:prstGeom prst="rect">
                <a:avLst/>
              </a:prstGeom>
              <a:noFill/>
            </p:spPr>
            <p:txBody>
              <a:bodyPr wrap="square" lIns="0" tIns="0" rIns="0" bIns="0" rtlCol="0">
                <a:spAutoFit/>
              </a:bodyPr>
              <a:lstStyle/>
              <a:p>
                <a:pPr algn="ctr"/>
                <a:r>
                  <a:rPr lang="en-US">
                    <a:solidFill>
                      <a:srgbClr val="202192"/>
                    </a:solidFill>
                    <a:latin typeface="+mj-lt"/>
                  </a:rPr>
                  <a:t>Name resolution</a:t>
                </a:r>
              </a:p>
              <a:p>
                <a:pPr algn="ctr"/>
                <a:r>
                  <a:rPr lang="en-US">
                    <a:solidFill>
                      <a:srgbClr val="202192"/>
                    </a:solidFill>
                    <a:latin typeface="+mj-lt"/>
                  </a:rPr>
                  <a:t>component</a:t>
                </a:r>
              </a:p>
            </p:txBody>
          </p:sp>
        </p:grpSp>
        <p:grpSp>
          <p:nvGrpSpPr>
            <p:cNvPr id="113" name="Group 112">
              <a:extLst>
                <a:ext uri="{FF2B5EF4-FFF2-40B4-BE49-F238E27FC236}">
                  <a16:creationId xmlns:a16="http://schemas.microsoft.com/office/drawing/2014/main" id="{1DBCD83B-C347-4D9B-A6B0-AC7483F257E8}"/>
                </a:ext>
              </a:extLst>
            </p:cNvPr>
            <p:cNvGrpSpPr/>
            <p:nvPr/>
          </p:nvGrpSpPr>
          <p:grpSpPr>
            <a:xfrm>
              <a:off x="4678878" y="2728509"/>
              <a:ext cx="2578650" cy="442064"/>
              <a:chOff x="5120808" y="3751612"/>
              <a:chExt cx="2578650" cy="442064"/>
            </a:xfrm>
          </p:grpSpPr>
          <p:pic>
            <p:nvPicPr>
              <p:cNvPr id="114" name="Graphic 113">
                <a:extLst>
                  <a:ext uri="{FF2B5EF4-FFF2-40B4-BE49-F238E27FC236}">
                    <a16:creationId xmlns:a16="http://schemas.microsoft.com/office/drawing/2014/main" id="{D1A81785-D848-49D7-99B0-C67A2B65BE0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20808" y="3751612"/>
                <a:ext cx="384968" cy="442064"/>
              </a:xfrm>
              <a:prstGeom prst="rect">
                <a:avLst/>
              </a:prstGeom>
            </p:spPr>
          </p:pic>
          <p:sp>
            <p:nvSpPr>
              <p:cNvPr id="115" name="TextBox 114">
                <a:extLst>
                  <a:ext uri="{FF2B5EF4-FFF2-40B4-BE49-F238E27FC236}">
                    <a16:creationId xmlns:a16="http://schemas.microsoft.com/office/drawing/2014/main" id="{F6337842-DFC6-4BA9-95E5-4493E5AC549A}"/>
                  </a:ext>
                </a:extLst>
              </p:cNvPr>
              <p:cNvSpPr txBox="1"/>
              <p:nvPr/>
            </p:nvSpPr>
            <p:spPr>
              <a:xfrm>
                <a:off x="5635594" y="3834144"/>
                <a:ext cx="2063864" cy="276999"/>
              </a:xfrm>
              <a:prstGeom prst="rect">
                <a:avLst/>
              </a:prstGeom>
              <a:noFill/>
            </p:spPr>
            <p:txBody>
              <a:bodyPr wrap="square" lIns="0" tIns="0" rIns="0" bIns="0" rtlCol="0">
                <a:spAutoFit/>
              </a:bodyPr>
              <a:lstStyle/>
              <a:p>
                <a:r>
                  <a:rPr lang="en-US" dirty="0">
                    <a:solidFill>
                      <a:srgbClr val="202192"/>
                    </a:solidFill>
                    <a:latin typeface="+mj-lt"/>
                  </a:rPr>
                  <a:t>mTLS encryption</a:t>
                </a:r>
              </a:p>
            </p:txBody>
          </p:sp>
        </p:grpSp>
        <p:sp>
          <p:nvSpPr>
            <p:cNvPr id="2" name="Oval 1">
              <a:extLst>
                <a:ext uri="{FF2B5EF4-FFF2-40B4-BE49-F238E27FC236}">
                  <a16:creationId xmlns:a16="http://schemas.microsoft.com/office/drawing/2014/main" id="{E2C11750-70C1-4C5C-A9DC-05A624D6FADF}"/>
                </a:ext>
              </a:extLst>
            </p:cNvPr>
            <p:cNvSpPr/>
            <p:nvPr/>
          </p:nvSpPr>
          <p:spPr bwMode="auto">
            <a:xfrm>
              <a:off x="3169351" y="2852577"/>
              <a:ext cx="352088" cy="352088"/>
            </a:xfrm>
            <a:prstGeom prst="ellipse">
              <a:avLst/>
            </a:prstGeom>
            <a:solidFill>
              <a:srgbClr val="0D2192"/>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a:t>
              </a:r>
            </a:p>
          </p:txBody>
        </p:sp>
        <p:sp>
          <p:nvSpPr>
            <p:cNvPr id="4" name="Oval 3">
              <a:extLst>
                <a:ext uri="{FF2B5EF4-FFF2-40B4-BE49-F238E27FC236}">
                  <a16:creationId xmlns:a16="http://schemas.microsoft.com/office/drawing/2014/main" id="{452DB179-55E3-4CA0-9588-A5574526862A}"/>
                </a:ext>
              </a:extLst>
            </p:cNvPr>
            <p:cNvSpPr/>
            <p:nvPr/>
          </p:nvSpPr>
          <p:spPr bwMode="auto">
            <a:xfrm>
              <a:off x="4568586" y="5028145"/>
              <a:ext cx="352088" cy="352088"/>
            </a:xfrm>
            <a:prstGeom prst="ellipse">
              <a:avLst/>
            </a:prstGeom>
            <a:solidFill>
              <a:srgbClr val="0D2192"/>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a:t>
              </a:r>
            </a:p>
          </p:txBody>
        </p:sp>
        <p:sp>
          <p:nvSpPr>
            <p:cNvPr id="5" name="Oval 4">
              <a:extLst>
                <a:ext uri="{FF2B5EF4-FFF2-40B4-BE49-F238E27FC236}">
                  <a16:creationId xmlns:a16="http://schemas.microsoft.com/office/drawing/2014/main" id="{24DB97DF-728B-45BF-A31A-435B9D933316}"/>
                </a:ext>
              </a:extLst>
            </p:cNvPr>
            <p:cNvSpPr/>
            <p:nvPr/>
          </p:nvSpPr>
          <p:spPr bwMode="auto">
            <a:xfrm>
              <a:off x="5673895" y="2308838"/>
              <a:ext cx="352088" cy="352088"/>
            </a:xfrm>
            <a:prstGeom prst="ellipse">
              <a:avLst/>
            </a:prstGeom>
            <a:solidFill>
              <a:srgbClr val="0D2192"/>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a:t>
              </a:r>
            </a:p>
          </p:txBody>
        </p:sp>
        <p:sp>
          <p:nvSpPr>
            <p:cNvPr id="6" name="Oval 5">
              <a:extLst>
                <a:ext uri="{FF2B5EF4-FFF2-40B4-BE49-F238E27FC236}">
                  <a16:creationId xmlns:a16="http://schemas.microsoft.com/office/drawing/2014/main" id="{8932E2C1-49E4-4D37-B1C5-09EA6A2A15CE}"/>
                </a:ext>
              </a:extLst>
            </p:cNvPr>
            <p:cNvSpPr/>
            <p:nvPr/>
          </p:nvSpPr>
          <p:spPr bwMode="auto">
            <a:xfrm>
              <a:off x="8224661" y="2852577"/>
              <a:ext cx="352088" cy="352088"/>
            </a:xfrm>
            <a:prstGeom prst="ellipse">
              <a:avLst/>
            </a:prstGeom>
            <a:solidFill>
              <a:srgbClr val="0D2192"/>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a:t>
              </a:r>
            </a:p>
          </p:txBody>
        </p:sp>
        <p:sp>
          <p:nvSpPr>
            <p:cNvPr id="7" name="Oval 6">
              <a:extLst>
                <a:ext uri="{FF2B5EF4-FFF2-40B4-BE49-F238E27FC236}">
                  <a16:creationId xmlns:a16="http://schemas.microsoft.com/office/drawing/2014/main" id="{6448855D-7F81-4211-8A47-C2E42F1BB632}"/>
                </a:ext>
              </a:extLst>
            </p:cNvPr>
            <p:cNvSpPr/>
            <p:nvPr/>
          </p:nvSpPr>
          <p:spPr bwMode="auto">
            <a:xfrm>
              <a:off x="8224535" y="3675019"/>
              <a:ext cx="352088" cy="352088"/>
            </a:xfrm>
            <a:prstGeom prst="ellipse">
              <a:avLst/>
            </a:prstGeom>
            <a:solidFill>
              <a:srgbClr val="0D2192"/>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a:t>
              </a:r>
            </a:p>
          </p:txBody>
        </p:sp>
        <p:sp>
          <p:nvSpPr>
            <p:cNvPr id="8" name="Oval 7">
              <a:extLst>
                <a:ext uri="{FF2B5EF4-FFF2-40B4-BE49-F238E27FC236}">
                  <a16:creationId xmlns:a16="http://schemas.microsoft.com/office/drawing/2014/main" id="{9C6FD7C7-5E8A-4618-A3EA-39A0CB0794A8}"/>
                </a:ext>
              </a:extLst>
            </p:cNvPr>
            <p:cNvSpPr/>
            <p:nvPr/>
          </p:nvSpPr>
          <p:spPr bwMode="auto">
            <a:xfrm>
              <a:off x="5672194" y="3730807"/>
              <a:ext cx="352088" cy="352088"/>
            </a:xfrm>
            <a:prstGeom prst="ellipse">
              <a:avLst/>
            </a:prstGeom>
            <a:solidFill>
              <a:srgbClr val="0D2192"/>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6</a:t>
              </a:r>
            </a:p>
          </p:txBody>
        </p:sp>
        <p:sp>
          <p:nvSpPr>
            <p:cNvPr id="9" name="Oval 8">
              <a:extLst>
                <a:ext uri="{FF2B5EF4-FFF2-40B4-BE49-F238E27FC236}">
                  <a16:creationId xmlns:a16="http://schemas.microsoft.com/office/drawing/2014/main" id="{A42BE3C9-C8D6-4C63-B5EA-0329C27CB0F0}"/>
                </a:ext>
              </a:extLst>
            </p:cNvPr>
            <p:cNvSpPr/>
            <p:nvPr/>
          </p:nvSpPr>
          <p:spPr bwMode="auto">
            <a:xfrm>
              <a:off x="3169351" y="3675019"/>
              <a:ext cx="352088" cy="352088"/>
            </a:xfrm>
            <a:prstGeom prst="ellipse">
              <a:avLst/>
            </a:prstGeom>
            <a:solidFill>
              <a:srgbClr val="0D2192"/>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a:t>
              </a:r>
            </a:p>
          </p:txBody>
        </p:sp>
      </p:grpSp>
    </p:spTree>
    <p:extLst>
      <p:ext uri="{BB962C8B-B14F-4D97-AF65-F5344CB8AC3E}">
        <p14:creationId xmlns:p14="http://schemas.microsoft.com/office/powerpoint/2010/main" val="62117845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Arrow Connector 46">
            <a:extLst>
              <a:ext uri="{FF2B5EF4-FFF2-40B4-BE49-F238E27FC236}">
                <a16:creationId xmlns:a16="http://schemas.microsoft.com/office/drawing/2014/main" id="{A803F326-666E-4F7B-ADFA-6EF3E9D28D8C}"/>
              </a:ext>
            </a:extLst>
          </p:cNvPr>
          <p:cNvCxnSpPr>
            <a:cxnSpLocks/>
          </p:cNvCxnSpPr>
          <p:nvPr/>
        </p:nvCxnSpPr>
        <p:spPr>
          <a:xfrm>
            <a:off x="2760059" y="3527072"/>
            <a:ext cx="1183389" cy="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8C01CB8-F91B-4C9F-918B-54E8F6BB9B38}"/>
              </a:ext>
            </a:extLst>
          </p:cNvPr>
          <p:cNvCxnSpPr>
            <a:cxnSpLocks/>
            <a:endCxn id="64" idx="1"/>
          </p:cNvCxnSpPr>
          <p:nvPr/>
        </p:nvCxnSpPr>
        <p:spPr>
          <a:xfrm>
            <a:off x="5215920" y="3527072"/>
            <a:ext cx="2036680" cy="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02645FF-BBA9-4915-AF6B-D3C61EF69A5C}"/>
              </a:ext>
            </a:extLst>
          </p:cNvPr>
          <p:cNvSpPr txBox="1"/>
          <p:nvPr/>
        </p:nvSpPr>
        <p:spPr>
          <a:xfrm>
            <a:off x="2992118" y="2080962"/>
            <a:ext cx="2825783" cy="246221"/>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Round robin load balancing</a:t>
            </a:r>
          </a:p>
        </p:txBody>
      </p:sp>
      <p:pic>
        <p:nvPicPr>
          <p:cNvPr id="60" name="Graphic 59">
            <a:extLst>
              <a:ext uri="{FF2B5EF4-FFF2-40B4-BE49-F238E27FC236}">
                <a16:creationId xmlns:a16="http://schemas.microsoft.com/office/drawing/2014/main" id="{015EA8B0-E650-B74F-B1A6-81039875C7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5963" y="938455"/>
            <a:ext cx="1118745" cy="1305203"/>
          </a:xfrm>
          <a:prstGeom prst="rect">
            <a:avLst/>
          </a:prstGeom>
          <a:effectLst>
            <a:outerShdw blurRad="50800" dist="25400" dir="13500000" algn="br" rotWithShape="0">
              <a:prstClr val="black">
                <a:alpha val="40000"/>
              </a:prstClr>
            </a:outerShdw>
          </a:effectLst>
        </p:spPr>
      </p:pic>
      <p:pic>
        <p:nvPicPr>
          <p:cNvPr id="63" name="Graphic 62">
            <a:extLst>
              <a:ext uri="{FF2B5EF4-FFF2-40B4-BE49-F238E27FC236}">
                <a16:creationId xmlns:a16="http://schemas.microsoft.com/office/drawing/2014/main" id="{E948AB2B-9A69-C14B-A0C2-D3ADDD73E2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3098" y="4810485"/>
            <a:ext cx="1118745" cy="1305203"/>
          </a:xfrm>
          <a:prstGeom prst="rect">
            <a:avLst/>
          </a:prstGeom>
          <a:effectLst>
            <a:outerShdw blurRad="50800" dist="25400" dir="13500000" algn="br" rotWithShape="0">
              <a:prstClr val="black">
                <a:alpha val="40000"/>
              </a:prstClr>
            </a:outerShdw>
          </a:effectLst>
        </p:spPr>
      </p:pic>
      <p:pic>
        <p:nvPicPr>
          <p:cNvPr id="64" name="Graphic 63">
            <a:extLst>
              <a:ext uri="{FF2B5EF4-FFF2-40B4-BE49-F238E27FC236}">
                <a16:creationId xmlns:a16="http://schemas.microsoft.com/office/drawing/2014/main" id="{34B3FC0B-822A-5A4B-9C04-920AD0AB37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2600" y="2874470"/>
            <a:ext cx="1118745" cy="1305203"/>
          </a:xfrm>
          <a:prstGeom prst="rect">
            <a:avLst/>
          </a:prstGeom>
          <a:effectLst>
            <a:outerShdw blurRad="50800" dist="25400" dir="13500000" algn="br" rotWithShape="0">
              <a:prstClr val="black">
                <a:alpha val="40000"/>
              </a:prstClr>
            </a:outerShdw>
          </a:effectLst>
        </p:spPr>
      </p:pic>
      <p:pic>
        <p:nvPicPr>
          <p:cNvPr id="65" name="Graphic 64">
            <a:extLst>
              <a:ext uri="{FF2B5EF4-FFF2-40B4-BE49-F238E27FC236}">
                <a16:creationId xmlns:a16="http://schemas.microsoft.com/office/drawing/2014/main" id="{75D91637-33A3-5C41-BA1F-E787E4DAAD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05680" y="2965148"/>
            <a:ext cx="1118745" cy="1305203"/>
          </a:xfrm>
          <a:prstGeom prst="rect">
            <a:avLst/>
          </a:prstGeom>
          <a:effectLst>
            <a:outerShdw blurRad="50800" dist="25400" dir="13500000" algn="br" rotWithShape="0">
              <a:prstClr val="black">
                <a:alpha val="40000"/>
              </a:prstClr>
            </a:outerShdw>
          </a:effectLst>
        </p:spPr>
      </p:pic>
      <p:grpSp>
        <p:nvGrpSpPr>
          <p:cNvPr id="7" name="Group 6">
            <a:extLst>
              <a:ext uri="{FF2B5EF4-FFF2-40B4-BE49-F238E27FC236}">
                <a16:creationId xmlns:a16="http://schemas.microsoft.com/office/drawing/2014/main" id="{5EE4B566-6C84-844C-903D-852BAC8B4B0B}"/>
              </a:ext>
            </a:extLst>
          </p:cNvPr>
          <p:cNvGrpSpPr/>
          <p:nvPr/>
        </p:nvGrpSpPr>
        <p:grpSpPr>
          <a:xfrm>
            <a:off x="9815707" y="773468"/>
            <a:ext cx="1452722" cy="1694840"/>
            <a:chOff x="9798962" y="424666"/>
            <a:chExt cx="1452722" cy="1694840"/>
          </a:xfrm>
        </p:grpSpPr>
        <p:pic>
          <p:nvPicPr>
            <p:cNvPr id="66" name="Graphic 65">
              <a:extLst>
                <a:ext uri="{FF2B5EF4-FFF2-40B4-BE49-F238E27FC236}">
                  <a16:creationId xmlns:a16="http://schemas.microsoft.com/office/drawing/2014/main" id="{701A4C3C-6B0A-2F49-BC6E-04829B4D83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98962" y="424666"/>
              <a:ext cx="1452722" cy="1694840"/>
            </a:xfrm>
            <a:prstGeom prst="rect">
              <a:avLst/>
            </a:prstGeom>
          </p:spPr>
        </p:pic>
        <p:sp>
          <p:nvSpPr>
            <p:cNvPr id="67" name="TextBox 66">
              <a:extLst>
                <a:ext uri="{FF2B5EF4-FFF2-40B4-BE49-F238E27FC236}">
                  <a16:creationId xmlns:a16="http://schemas.microsoft.com/office/drawing/2014/main" id="{72B05BF8-620E-4749-B364-F08BC83DDFDC}"/>
                </a:ext>
              </a:extLst>
            </p:cNvPr>
            <p:cNvSpPr txBox="1"/>
            <p:nvPr/>
          </p:nvSpPr>
          <p:spPr>
            <a:xfrm>
              <a:off x="9954653" y="925638"/>
              <a:ext cx="1141339" cy="615553"/>
            </a:xfrm>
            <a:prstGeom prst="rect">
              <a:avLst/>
            </a:prstGeom>
            <a:noFill/>
          </p:spPr>
          <p:txBody>
            <a:bodyPr wrap="none" lIns="0" tIns="0" rIns="0" bIns="0" rtlCol="0">
              <a:spAutoFit/>
            </a:bodyPr>
            <a:lstStyle/>
            <a:p>
              <a:pPr algn="ctr"/>
              <a:r>
                <a:rPr lang="en-US" sz="2000" dirty="0">
                  <a:solidFill>
                    <a:srgbClr val="202192"/>
                  </a:solidFill>
                  <a:latin typeface="+mj-lt"/>
                </a:rPr>
                <a:t>Service A</a:t>
              </a:r>
            </a:p>
            <a:p>
              <a:pPr algn="ctr"/>
              <a:r>
                <a:rPr lang="en-US" sz="2000" dirty="0">
                  <a:solidFill>
                    <a:srgbClr val="202192"/>
                  </a:solidFill>
                  <a:latin typeface="+mj-lt"/>
                </a:rPr>
                <a:t>Instance 1</a:t>
              </a:r>
            </a:p>
          </p:txBody>
        </p:sp>
      </p:grpSp>
      <p:cxnSp>
        <p:nvCxnSpPr>
          <p:cNvPr id="68" name="Straight Arrow Connector 67">
            <a:extLst>
              <a:ext uri="{FF2B5EF4-FFF2-40B4-BE49-F238E27FC236}">
                <a16:creationId xmlns:a16="http://schemas.microsoft.com/office/drawing/2014/main" id="{2EE33613-A7AC-2C4C-9E37-43188710D4E5}"/>
              </a:ext>
            </a:extLst>
          </p:cNvPr>
          <p:cNvCxnSpPr>
            <a:cxnSpLocks/>
          </p:cNvCxnSpPr>
          <p:nvPr/>
        </p:nvCxnSpPr>
        <p:spPr>
          <a:xfrm>
            <a:off x="8371345" y="3508452"/>
            <a:ext cx="1427617" cy="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6709FAC-2571-D041-A0A5-4F3692DA6CEB}"/>
              </a:ext>
            </a:extLst>
          </p:cNvPr>
          <p:cNvCxnSpPr>
            <a:cxnSpLocks/>
            <a:endCxn id="60" idx="1"/>
          </p:cNvCxnSpPr>
          <p:nvPr/>
        </p:nvCxnSpPr>
        <p:spPr>
          <a:xfrm flipV="1">
            <a:off x="5186657" y="1591057"/>
            <a:ext cx="2049306" cy="1761036"/>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D41F903-5EDB-0E4C-8AF8-0B72BFAEE378}"/>
              </a:ext>
            </a:extLst>
          </p:cNvPr>
          <p:cNvCxnSpPr>
            <a:cxnSpLocks/>
          </p:cNvCxnSpPr>
          <p:nvPr/>
        </p:nvCxnSpPr>
        <p:spPr>
          <a:xfrm>
            <a:off x="8371345" y="1561755"/>
            <a:ext cx="1427617" cy="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892E6B4-92BD-3940-AD13-65B0C660CBFE}"/>
              </a:ext>
            </a:extLst>
          </p:cNvPr>
          <p:cNvCxnSpPr>
            <a:cxnSpLocks/>
          </p:cNvCxnSpPr>
          <p:nvPr/>
        </p:nvCxnSpPr>
        <p:spPr>
          <a:xfrm>
            <a:off x="8371345" y="5447571"/>
            <a:ext cx="1427617" cy="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A80713A5-CF13-924B-A0AB-695B297D41A5}"/>
              </a:ext>
            </a:extLst>
          </p:cNvPr>
          <p:cNvGrpSpPr/>
          <p:nvPr/>
        </p:nvGrpSpPr>
        <p:grpSpPr>
          <a:xfrm>
            <a:off x="9836391" y="2718794"/>
            <a:ext cx="1452722" cy="1694840"/>
            <a:chOff x="9798962" y="424666"/>
            <a:chExt cx="1452722" cy="1694840"/>
          </a:xfrm>
        </p:grpSpPr>
        <p:pic>
          <p:nvPicPr>
            <p:cNvPr id="92" name="Graphic 91">
              <a:extLst>
                <a:ext uri="{FF2B5EF4-FFF2-40B4-BE49-F238E27FC236}">
                  <a16:creationId xmlns:a16="http://schemas.microsoft.com/office/drawing/2014/main" id="{D5DFE89F-C431-1E41-8E83-17723CDF90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98962" y="424666"/>
              <a:ext cx="1452722" cy="1694840"/>
            </a:xfrm>
            <a:prstGeom prst="rect">
              <a:avLst/>
            </a:prstGeom>
          </p:spPr>
        </p:pic>
        <p:sp>
          <p:nvSpPr>
            <p:cNvPr id="93" name="TextBox 92">
              <a:extLst>
                <a:ext uri="{FF2B5EF4-FFF2-40B4-BE49-F238E27FC236}">
                  <a16:creationId xmlns:a16="http://schemas.microsoft.com/office/drawing/2014/main" id="{C3E8B169-27E3-C747-9992-098CBBE7095F}"/>
                </a:ext>
              </a:extLst>
            </p:cNvPr>
            <p:cNvSpPr txBox="1"/>
            <p:nvPr/>
          </p:nvSpPr>
          <p:spPr>
            <a:xfrm>
              <a:off x="9934616" y="925638"/>
              <a:ext cx="1181414" cy="615553"/>
            </a:xfrm>
            <a:prstGeom prst="rect">
              <a:avLst/>
            </a:prstGeom>
            <a:noFill/>
          </p:spPr>
          <p:txBody>
            <a:bodyPr wrap="none" lIns="0" tIns="0" rIns="0" bIns="0" rtlCol="0">
              <a:spAutoFit/>
            </a:bodyPr>
            <a:lstStyle/>
            <a:p>
              <a:pPr algn="ctr"/>
              <a:r>
                <a:rPr lang="en-US" sz="2000" dirty="0">
                  <a:solidFill>
                    <a:srgbClr val="202192"/>
                  </a:solidFill>
                  <a:latin typeface="+mj-lt"/>
                </a:rPr>
                <a:t>Service A</a:t>
              </a:r>
            </a:p>
            <a:p>
              <a:pPr algn="ctr"/>
              <a:r>
                <a:rPr lang="en-US" sz="2000" dirty="0">
                  <a:solidFill>
                    <a:srgbClr val="202192"/>
                  </a:solidFill>
                  <a:latin typeface="+mj-lt"/>
                </a:rPr>
                <a:t>Instance 2</a:t>
              </a:r>
            </a:p>
          </p:txBody>
        </p:sp>
      </p:grpSp>
      <p:grpSp>
        <p:nvGrpSpPr>
          <p:cNvPr id="97" name="Group 96">
            <a:extLst>
              <a:ext uri="{FF2B5EF4-FFF2-40B4-BE49-F238E27FC236}">
                <a16:creationId xmlns:a16="http://schemas.microsoft.com/office/drawing/2014/main" id="{0B56A797-EC6C-CA48-977E-71BC9575B361}"/>
              </a:ext>
            </a:extLst>
          </p:cNvPr>
          <p:cNvGrpSpPr/>
          <p:nvPr/>
        </p:nvGrpSpPr>
        <p:grpSpPr>
          <a:xfrm>
            <a:off x="9836391" y="4664120"/>
            <a:ext cx="1452722" cy="1694840"/>
            <a:chOff x="9798962" y="424666"/>
            <a:chExt cx="1452722" cy="1694840"/>
          </a:xfrm>
        </p:grpSpPr>
        <p:pic>
          <p:nvPicPr>
            <p:cNvPr id="99" name="Graphic 98">
              <a:extLst>
                <a:ext uri="{FF2B5EF4-FFF2-40B4-BE49-F238E27FC236}">
                  <a16:creationId xmlns:a16="http://schemas.microsoft.com/office/drawing/2014/main" id="{4D70FC08-D18A-054D-971E-15EF1E503B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98962" y="424666"/>
              <a:ext cx="1452722" cy="1694840"/>
            </a:xfrm>
            <a:prstGeom prst="rect">
              <a:avLst/>
            </a:prstGeom>
          </p:spPr>
        </p:pic>
        <p:sp>
          <p:nvSpPr>
            <p:cNvPr id="100" name="TextBox 99">
              <a:extLst>
                <a:ext uri="{FF2B5EF4-FFF2-40B4-BE49-F238E27FC236}">
                  <a16:creationId xmlns:a16="http://schemas.microsoft.com/office/drawing/2014/main" id="{06F5CD8B-192F-C74A-A1FB-5BB86302FEFD}"/>
                </a:ext>
              </a:extLst>
            </p:cNvPr>
            <p:cNvSpPr txBox="1"/>
            <p:nvPr/>
          </p:nvSpPr>
          <p:spPr>
            <a:xfrm>
              <a:off x="9934616" y="925638"/>
              <a:ext cx="1181414" cy="615553"/>
            </a:xfrm>
            <a:prstGeom prst="rect">
              <a:avLst/>
            </a:prstGeom>
            <a:noFill/>
          </p:spPr>
          <p:txBody>
            <a:bodyPr wrap="none" lIns="0" tIns="0" rIns="0" bIns="0" rtlCol="0">
              <a:spAutoFit/>
            </a:bodyPr>
            <a:lstStyle/>
            <a:p>
              <a:pPr algn="ctr"/>
              <a:r>
                <a:rPr lang="en-US" sz="2000" dirty="0">
                  <a:solidFill>
                    <a:srgbClr val="202192"/>
                  </a:solidFill>
                  <a:latin typeface="+mj-lt"/>
                </a:rPr>
                <a:t>Service A</a:t>
              </a:r>
            </a:p>
            <a:p>
              <a:pPr algn="ctr"/>
              <a:r>
                <a:rPr lang="en-US" sz="2000" dirty="0">
                  <a:solidFill>
                    <a:srgbClr val="202192"/>
                  </a:solidFill>
                  <a:latin typeface="+mj-lt"/>
                </a:rPr>
                <a:t>Instance 3</a:t>
              </a:r>
            </a:p>
          </p:txBody>
        </p:sp>
      </p:grpSp>
      <p:cxnSp>
        <p:nvCxnSpPr>
          <p:cNvPr id="101" name="Straight Arrow Connector 100">
            <a:extLst>
              <a:ext uri="{FF2B5EF4-FFF2-40B4-BE49-F238E27FC236}">
                <a16:creationId xmlns:a16="http://schemas.microsoft.com/office/drawing/2014/main" id="{A74C31FF-0928-9B43-B42F-1FD3E5496DF8}"/>
              </a:ext>
            </a:extLst>
          </p:cNvPr>
          <p:cNvCxnSpPr>
            <a:cxnSpLocks/>
            <a:endCxn id="63" idx="1"/>
          </p:cNvCxnSpPr>
          <p:nvPr/>
        </p:nvCxnSpPr>
        <p:spPr>
          <a:xfrm>
            <a:off x="5215920" y="3702050"/>
            <a:ext cx="2017178" cy="1761037"/>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5" name="Curved Left Arrow 14">
            <a:extLst>
              <a:ext uri="{FF2B5EF4-FFF2-40B4-BE49-F238E27FC236}">
                <a16:creationId xmlns:a16="http://schemas.microsoft.com/office/drawing/2014/main" id="{40BA81B9-6B82-E744-90E8-5E2E1FCC746A}"/>
              </a:ext>
            </a:extLst>
          </p:cNvPr>
          <p:cNvSpPr/>
          <p:nvPr/>
        </p:nvSpPr>
        <p:spPr bwMode="auto">
          <a:xfrm>
            <a:off x="5737322" y="2136493"/>
            <a:ext cx="731520" cy="2585013"/>
          </a:xfrm>
          <a:prstGeom prst="curvedLeftArrow">
            <a:avLst/>
          </a:prstGeom>
          <a:solidFill>
            <a:srgbClr val="202192"/>
          </a:solidFill>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 name="Graphic 101">
            <a:extLst>
              <a:ext uri="{FF2B5EF4-FFF2-40B4-BE49-F238E27FC236}">
                <a16:creationId xmlns:a16="http://schemas.microsoft.com/office/drawing/2014/main" id="{DB2E6A75-2EC0-FC4D-A583-B80D5569A84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15465" y="2509469"/>
            <a:ext cx="1666465" cy="1944207"/>
          </a:xfrm>
          <a:prstGeom prst="rect">
            <a:avLst/>
          </a:prstGeom>
        </p:spPr>
      </p:pic>
      <p:sp>
        <p:nvSpPr>
          <p:cNvPr id="103" name="TextBox 102">
            <a:extLst>
              <a:ext uri="{FF2B5EF4-FFF2-40B4-BE49-F238E27FC236}">
                <a16:creationId xmlns:a16="http://schemas.microsoft.com/office/drawing/2014/main" id="{67F0CFA0-98F3-654B-A536-9D33E4201C66}"/>
              </a:ext>
            </a:extLst>
          </p:cNvPr>
          <p:cNvSpPr txBox="1"/>
          <p:nvPr/>
        </p:nvSpPr>
        <p:spPr>
          <a:xfrm>
            <a:off x="1559303" y="3282952"/>
            <a:ext cx="1076257" cy="307777"/>
          </a:xfrm>
          <a:prstGeom prst="rect">
            <a:avLst/>
          </a:prstGeom>
          <a:noFill/>
        </p:spPr>
        <p:txBody>
          <a:bodyPr wrap="none" lIns="0" tIns="0" rIns="0" bIns="0" rtlCol="0">
            <a:spAutoFit/>
          </a:bodyPr>
          <a:lstStyle/>
          <a:p>
            <a:pPr algn="ctr"/>
            <a:r>
              <a:rPr lang="en-US" sz="2000" dirty="0">
                <a:solidFill>
                  <a:schemeClr val="bg1"/>
                </a:solidFill>
                <a:latin typeface="+mj-lt"/>
              </a:rPr>
              <a:t>Service A</a:t>
            </a:r>
          </a:p>
        </p:txBody>
      </p:sp>
    </p:spTree>
    <p:extLst>
      <p:ext uri="{BB962C8B-B14F-4D97-AF65-F5344CB8AC3E}">
        <p14:creationId xmlns:p14="http://schemas.microsoft.com/office/powerpoint/2010/main" val="310888993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DAF4-D2B4-47F8-8C63-6B1EF9A497AB}"/>
              </a:ext>
            </a:extLst>
          </p:cNvPr>
          <p:cNvSpPr>
            <a:spLocks noGrp="1"/>
          </p:cNvSpPr>
          <p:nvPr>
            <p:ph type="title"/>
          </p:nvPr>
        </p:nvSpPr>
        <p:spPr/>
        <p:txBody>
          <a:bodyPr/>
          <a:lstStyle/>
          <a:p>
            <a:r>
              <a:rPr lang="en-US"/>
              <a:t>Service Invocation Overview Example</a:t>
            </a:r>
          </a:p>
        </p:txBody>
      </p:sp>
      <p:sp>
        <p:nvSpPr>
          <p:cNvPr id="43" name="Rectangle 42">
            <a:extLst>
              <a:ext uri="{FF2B5EF4-FFF2-40B4-BE49-F238E27FC236}">
                <a16:creationId xmlns:a16="http://schemas.microsoft.com/office/drawing/2014/main" id="{5D9C29DA-14F0-4916-9241-4BB14A6B93A4}"/>
              </a:ext>
            </a:extLst>
          </p:cNvPr>
          <p:cNvSpPr/>
          <p:nvPr/>
        </p:nvSpPr>
        <p:spPr bwMode="auto">
          <a:xfrm>
            <a:off x="634694" y="1296686"/>
            <a:ext cx="10995532" cy="5024610"/>
          </a:xfrm>
          <a:prstGeom prst="rect">
            <a:avLst/>
          </a:prstGeom>
          <a:solidFill>
            <a:srgbClr val="FFFFFF"/>
          </a:solidFill>
          <a:ln w="9525" cap="flat" cmpd="sng" algn="ctr">
            <a:noFill/>
            <a:prstDash val="solid"/>
            <a:headEnd type="none" w="med" len="med"/>
            <a:tailEnd type="none" w="med" len="med"/>
          </a:ln>
          <a:effectLst>
            <a:outerShdw blurRad="63500" sx="101000" sy="101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Local Machine</a:t>
            </a:r>
          </a:p>
        </p:txBody>
      </p:sp>
      <p:grpSp>
        <p:nvGrpSpPr>
          <p:cNvPr id="46" name="Group 45">
            <a:extLst>
              <a:ext uri="{FF2B5EF4-FFF2-40B4-BE49-F238E27FC236}">
                <a16:creationId xmlns:a16="http://schemas.microsoft.com/office/drawing/2014/main" id="{661D8C3F-0062-4DEE-A737-F1361D838F9F}"/>
              </a:ext>
            </a:extLst>
          </p:cNvPr>
          <p:cNvGrpSpPr/>
          <p:nvPr/>
        </p:nvGrpSpPr>
        <p:grpSpPr>
          <a:xfrm>
            <a:off x="2658368" y="3531932"/>
            <a:ext cx="1183389" cy="523050"/>
            <a:chOff x="2606022" y="1791921"/>
            <a:chExt cx="1183389" cy="523050"/>
          </a:xfrm>
        </p:grpSpPr>
        <p:cxnSp>
          <p:nvCxnSpPr>
            <p:cNvPr id="49" name="Straight Arrow Connector 48">
              <a:extLst>
                <a:ext uri="{FF2B5EF4-FFF2-40B4-BE49-F238E27FC236}">
                  <a16:creationId xmlns:a16="http://schemas.microsoft.com/office/drawing/2014/main" id="{B6D90D44-07B6-4E01-8168-B59F5F29B5A3}"/>
                </a:ext>
              </a:extLst>
            </p:cNvPr>
            <p:cNvCxnSpPr>
              <a:cxnSpLocks/>
            </p:cNvCxnSpPr>
            <p:nvPr/>
          </p:nvCxnSpPr>
          <p:spPr>
            <a:xfrm>
              <a:off x="2606022" y="1791921"/>
              <a:ext cx="1183389" cy="0"/>
            </a:xfrm>
            <a:prstGeom prst="straightConnector1">
              <a:avLst/>
            </a:prstGeom>
            <a:noFill/>
            <a:ln w="19050" cap="flat" cmpd="sng" algn="ctr">
              <a:solidFill>
                <a:srgbClr val="0078D4"/>
              </a:solidFill>
              <a:prstDash val="solid"/>
              <a:headEnd type="none"/>
              <a:tailEnd type="arrow" w="lg" len="med"/>
            </a:ln>
            <a:effectLst/>
          </p:spPr>
        </p:cxnSp>
        <p:cxnSp>
          <p:nvCxnSpPr>
            <p:cNvPr id="50" name="Straight Arrow Connector 49">
              <a:extLst>
                <a:ext uri="{FF2B5EF4-FFF2-40B4-BE49-F238E27FC236}">
                  <a16:creationId xmlns:a16="http://schemas.microsoft.com/office/drawing/2014/main" id="{5343194E-BFA7-4370-8709-0A4921BE0FF1}"/>
                </a:ext>
              </a:extLst>
            </p:cNvPr>
            <p:cNvCxnSpPr>
              <a:cxnSpLocks/>
            </p:cNvCxnSpPr>
            <p:nvPr/>
          </p:nvCxnSpPr>
          <p:spPr>
            <a:xfrm>
              <a:off x="2606022" y="2314971"/>
              <a:ext cx="1183389" cy="0"/>
            </a:xfrm>
            <a:prstGeom prst="straightConnector1">
              <a:avLst/>
            </a:prstGeom>
            <a:noFill/>
            <a:ln w="19050" cap="flat" cmpd="sng" algn="ctr">
              <a:solidFill>
                <a:srgbClr val="737373"/>
              </a:solidFill>
              <a:prstDash val="solid"/>
              <a:headEnd type="arrow" w="lg" len="med"/>
              <a:tailEnd type="none"/>
            </a:ln>
            <a:effectLst/>
          </p:spPr>
        </p:cxnSp>
      </p:grpSp>
      <p:cxnSp>
        <p:nvCxnSpPr>
          <p:cNvPr id="52" name="Straight Arrow Connector 39">
            <a:extLst>
              <a:ext uri="{FF2B5EF4-FFF2-40B4-BE49-F238E27FC236}">
                <a16:creationId xmlns:a16="http://schemas.microsoft.com/office/drawing/2014/main" id="{37D5743E-1CE7-4B4C-9558-B93AFBB0A5F8}"/>
              </a:ext>
            </a:extLst>
          </p:cNvPr>
          <p:cNvCxnSpPr>
            <a:cxnSpLocks/>
            <a:stCxn id="55" idx="2"/>
            <a:endCxn id="80" idx="1"/>
          </p:cNvCxnSpPr>
          <p:nvPr/>
        </p:nvCxnSpPr>
        <p:spPr>
          <a:xfrm rot="16200000" flipH="1">
            <a:off x="4168190" y="4979920"/>
            <a:ext cx="1045442" cy="409875"/>
          </a:xfrm>
          <a:prstGeom prst="bentConnector2">
            <a:avLst/>
          </a:prstGeom>
          <a:noFill/>
          <a:ln w="19050" cap="flat" cmpd="sng" algn="ctr">
            <a:solidFill>
              <a:srgbClr val="0078D4"/>
            </a:solidFill>
            <a:prstDash val="solid"/>
            <a:headEnd type="arrow" w="lg" len="med"/>
            <a:tailEnd type="arrow" w="lg" len="med"/>
          </a:ln>
          <a:effectLst/>
        </p:spPr>
      </p:cxnSp>
      <p:sp>
        <p:nvSpPr>
          <p:cNvPr id="53" name="Rounded Rectangle 5">
            <a:extLst>
              <a:ext uri="{FF2B5EF4-FFF2-40B4-BE49-F238E27FC236}">
                <a16:creationId xmlns:a16="http://schemas.microsoft.com/office/drawing/2014/main" id="{4DD740A9-7693-48D1-893A-18B4A6B524A4}"/>
              </a:ext>
            </a:extLst>
          </p:cNvPr>
          <p:cNvSpPr/>
          <p:nvPr/>
        </p:nvSpPr>
        <p:spPr bwMode="auto">
          <a:xfrm>
            <a:off x="906764" y="2924777"/>
            <a:ext cx="1737360" cy="1737360"/>
          </a:xfrm>
          <a:prstGeom prst="rect">
            <a:avLst/>
          </a:prstGeom>
          <a:solidFill>
            <a:srgbClr val="737373">
              <a:lumMod val="20000"/>
              <a:lumOff val="80000"/>
            </a:srgbClr>
          </a:solidFill>
          <a:ln>
            <a:noFill/>
          </a:ln>
          <a:effectLst>
            <a:outerShdw blurRad="63500" sx="102000" sy="102000" algn="ctr" rotWithShape="0">
              <a:prstClr val="black">
                <a:alpha val="40000"/>
              </a:prstClr>
            </a:outerShdw>
          </a:effectLst>
        </p:spPr>
        <p:txBody>
          <a:bodyPr rot="0" spcFirstLastPara="0" vertOverflow="overflow" horzOverflow="overflow" vert="horz" wrap="square" lIns="0" tIns="10058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mn-cs"/>
              </a:rPr>
              <a:t>pythonapp</a:t>
            </a:r>
          </a:p>
        </p:txBody>
      </p:sp>
      <p:grpSp>
        <p:nvGrpSpPr>
          <p:cNvPr id="54" name="Group 53">
            <a:extLst>
              <a:ext uri="{FF2B5EF4-FFF2-40B4-BE49-F238E27FC236}">
                <a16:creationId xmlns:a16="http://schemas.microsoft.com/office/drawing/2014/main" id="{5F3C0198-7893-49FC-A396-4B2326262202}"/>
              </a:ext>
            </a:extLst>
          </p:cNvPr>
          <p:cNvGrpSpPr/>
          <p:nvPr/>
        </p:nvGrpSpPr>
        <p:grpSpPr>
          <a:xfrm>
            <a:off x="3827513" y="2924777"/>
            <a:ext cx="1316922" cy="1737360"/>
            <a:chOff x="7762342" y="135561"/>
            <a:chExt cx="1316922" cy="1737360"/>
          </a:xfrm>
        </p:grpSpPr>
        <p:sp>
          <p:nvSpPr>
            <p:cNvPr id="55" name="Rounded Rectangle 5">
              <a:extLst>
                <a:ext uri="{FF2B5EF4-FFF2-40B4-BE49-F238E27FC236}">
                  <a16:creationId xmlns:a16="http://schemas.microsoft.com/office/drawing/2014/main" id="{DBC9F9FC-A097-4821-9346-C09CD9E76F31}"/>
                </a:ext>
              </a:extLst>
            </p:cNvPr>
            <p:cNvSpPr/>
            <p:nvPr/>
          </p:nvSpPr>
          <p:spPr bwMode="auto">
            <a:xfrm>
              <a:off x="7762342" y="135561"/>
              <a:ext cx="1316922" cy="1737360"/>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82296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D2192"/>
                  </a:solidFill>
                  <a:effectLst/>
                  <a:uLnTx/>
                  <a:uFillTx/>
                  <a:latin typeface="Segoe UI Semibold"/>
                  <a:ea typeface="+mn-ea"/>
                  <a:cs typeface="+mn-cs"/>
                </a:rPr>
                <a:t>Service A</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D2192"/>
                  </a:solidFill>
                  <a:effectLst/>
                  <a:uLnTx/>
                  <a:uFillTx/>
                  <a:latin typeface="Segoe UI Semibold"/>
                  <a:ea typeface="+mn-ea"/>
                  <a:cs typeface="+mn-cs"/>
                </a:rPr>
                <a:t>Sidecar</a:t>
              </a:r>
            </a:p>
          </p:txBody>
        </p:sp>
        <p:pic>
          <p:nvPicPr>
            <p:cNvPr id="56" name="Graphic 55">
              <a:extLst>
                <a:ext uri="{FF2B5EF4-FFF2-40B4-BE49-F238E27FC236}">
                  <a16:creationId xmlns:a16="http://schemas.microsoft.com/office/drawing/2014/main" id="{034861D8-6CD5-4B59-99C2-90456734741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402094"/>
              <a:ext cx="968498" cy="754245"/>
            </a:xfrm>
            <a:prstGeom prst="rect">
              <a:avLst/>
            </a:prstGeom>
          </p:spPr>
        </p:pic>
      </p:grpSp>
      <p:grpSp>
        <p:nvGrpSpPr>
          <p:cNvPr id="57" name="Group 56">
            <a:extLst>
              <a:ext uri="{FF2B5EF4-FFF2-40B4-BE49-F238E27FC236}">
                <a16:creationId xmlns:a16="http://schemas.microsoft.com/office/drawing/2014/main" id="{823BD073-D4D4-4279-B4F0-06D860CEEEAC}"/>
              </a:ext>
            </a:extLst>
          </p:cNvPr>
          <p:cNvGrpSpPr/>
          <p:nvPr/>
        </p:nvGrpSpPr>
        <p:grpSpPr>
          <a:xfrm>
            <a:off x="7127048" y="2924777"/>
            <a:ext cx="1316922" cy="1737360"/>
            <a:chOff x="7762342" y="135561"/>
            <a:chExt cx="1316922" cy="1737360"/>
          </a:xfrm>
        </p:grpSpPr>
        <p:sp>
          <p:nvSpPr>
            <p:cNvPr id="61" name="Rounded Rectangle 5">
              <a:extLst>
                <a:ext uri="{FF2B5EF4-FFF2-40B4-BE49-F238E27FC236}">
                  <a16:creationId xmlns:a16="http://schemas.microsoft.com/office/drawing/2014/main" id="{2883C450-2DD8-4C49-806E-86D22D8CD0D4}"/>
                </a:ext>
              </a:extLst>
            </p:cNvPr>
            <p:cNvSpPr/>
            <p:nvPr/>
          </p:nvSpPr>
          <p:spPr bwMode="auto">
            <a:xfrm>
              <a:off x="7762342" y="135561"/>
              <a:ext cx="1316922" cy="1737360"/>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82296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D2192"/>
                  </a:solidFill>
                  <a:effectLst/>
                  <a:uLnTx/>
                  <a:uFillTx/>
                  <a:latin typeface="Segoe UI Semibold"/>
                  <a:ea typeface="+mn-ea"/>
                  <a:cs typeface="+mn-cs"/>
                </a:rPr>
                <a:t>Service 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D2192"/>
                  </a:solidFill>
                  <a:effectLst/>
                  <a:uLnTx/>
                  <a:uFillTx/>
                  <a:latin typeface="Segoe UI Semibold"/>
                  <a:ea typeface="+mn-ea"/>
                  <a:cs typeface="+mn-cs"/>
                </a:rPr>
                <a:t>Sidecar</a:t>
              </a:r>
            </a:p>
          </p:txBody>
        </p:sp>
        <p:pic>
          <p:nvPicPr>
            <p:cNvPr id="77" name="Graphic 76">
              <a:extLst>
                <a:ext uri="{FF2B5EF4-FFF2-40B4-BE49-F238E27FC236}">
                  <a16:creationId xmlns:a16="http://schemas.microsoft.com/office/drawing/2014/main" id="{2AB643C2-0980-47E9-B0BB-06BF1050709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402094"/>
              <a:ext cx="968498" cy="754245"/>
            </a:xfrm>
            <a:prstGeom prst="rect">
              <a:avLst/>
            </a:prstGeom>
          </p:spPr>
        </p:pic>
      </p:grpSp>
      <p:sp>
        <p:nvSpPr>
          <p:cNvPr id="78" name="Rounded Rectangle 5">
            <a:extLst>
              <a:ext uri="{FF2B5EF4-FFF2-40B4-BE49-F238E27FC236}">
                <a16:creationId xmlns:a16="http://schemas.microsoft.com/office/drawing/2014/main" id="{F16031C7-4B68-4A9C-805F-CB8E2853EA19}"/>
              </a:ext>
            </a:extLst>
          </p:cNvPr>
          <p:cNvSpPr/>
          <p:nvPr/>
        </p:nvSpPr>
        <p:spPr bwMode="auto">
          <a:xfrm>
            <a:off x="9624075" y="2924777"/>
            <a:ext cx="1737360" cy="1737360"/>
          </a:xfrm>
          <a:prstGeom prst="rect">
            <a:avLst/>
          </a:prstGeom>
          <a:solidFill>
            <a:srgbClr val="737373">
              <a:lumMod val="20000"/>
              <a:lumOff val="80000"/>
            </a:srgbClr>
          </a:solidFill>
          <a:ln>
            <a:noFill/>
          </a:ln>
          <a:effectLst>
            <a:outerShdw blurRad="63500" sx="102000" sy="102000" algn="ctr" rotWithShape="0">
              <a:prstClr val="black">
                <a:alpha val="40000"/>
              </a:prstClr>
            </a:outerShdw>
          </a:effectLst>
        </p:spPr>
        <p:txBody>
          <a:bodyPr rot="0" spcFirstLastPara="0" vertOverflow="overflow" horzOverflow="overflow" vert="horz" wrap="square" lIns="0" tIns="10058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mn-cs"/>
              </a:rPr>
              <a:t>nodeapp</a:t>
            </a:r>
          </a:p>
        </p:txBody>
      </p:sp>
      <p:grpSp>
        <p:nvGrpSpPr>
          <p:cNvPr id="79" name="Group 78">
            <a:extLst>
              <a:ext uri="{FF2B5EF4-FFF2-40B4-BE49-F238E27FC236}">
                <a16:creationId xmlns:a16="http://schemas.microsoft.com/office/drawing/2014/main" id="{4EF90A9C-46E1-4836-96D9-B273E7AEAF1E}"/>
              </a:ext>
            </a:extLst>
          </p:cNvPr>
          <p:cNvGrpSpPr/>
          <p:nvPr/>
        </p:nvGrpSpPr>
        <p:grpSpPr>
          <a:xfrm>
            <a:off x="4895849" y="5306417"/>
            <a:ext cx="2702984" cy="802324"/>
            <a:chOff x="4171949" y="3439477"/>
            <a:chExt cx="2702984" cy="802324"/>
          </a:xfrm>
        </p:grpSpPr>
        <p:sp>
          <p:nvSpPr>
            <p:cNvPr id="80" name="Rectangle 79">
              <a:extLst>
                <a:ext uri="{FF2B5EF4-FFF2-40B4-BE49-F238E27FC236}">
                  <a16:creationId xmlns:a16="http://schemas.microsoft.com/office/drawing/2014/main" id="{EF63EAEF-FCB9-41A0-86F6-B83FCB3C76AD}"/>
                </a:ext>
              </a:extLst>
            </p:cNvPr>
            <p:cNvSpPr/>
            <p:nvPr/>
          </p:nvSpPr>
          <p:spPr bwMode="auto">
            <a:xfrm>
              <a:off x="4171949" y="3439477"/>
              <a:ext cx="2702984" cy="802324"/>
            </a:xfrm>
            <a:prstGeom prst="rect">
              <a:avLst/>
            </a:prstGeom>
            <a:solidFill>
              <a:srgbClr val="FFFFFF"/>
            </a:solidFill>
            <a:ln w="10795" cap="flat" cmpd="sng" algn="ctr">
              <a:noFill/>
              <a:prstDash val="solid"/>
            </a:ln>
            <a:effectLst>
              <a:outerShdw blurRad="152400" sx="101000" sy="101000" algn="ctr" rotWithShape="0">
                <a:prstClr val="black">
                  <a:alpha val="30000"/>
                </a:prstClr>
              </a:outerShdw>
            </a:effectLst>
          </p:spPr>
          <p:txBody>
            <a:bodyPr rot="0" spcFirstLastPara="0" vert="horz" wrap="square" lIns="914400" tIns="91440" rIns="91440" bIns="9144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D2192"/>
                  </a:solidFill>
                  <a:effectLst/>
                  <a:uLnTx/>
                  <a:uFillTx/>
                  <a:latin typeface="Segoe UI Semibold" panose="020B0702040204020203" pitchFamily="34" charset="0"/>
                  <a:ea typeface="+mn-ea"/>
                  <a:cs typeface="Segoe UI Semibold" panose="020B0702040204020203" pitchFamily="34" charset="0"/>
                </a:rPr>
                <a:t>Name resolution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D2192"/>
                  </a:solidFill>
                  <a:effectLst/>
                  <a:uLnTx/>
                  <a:uFillTx/>
                  <a:latin typeface="Segoe UI Semibold" panose="020B0702040204020203" pitchFamily="34" charset="0"/>
                  <a:ea typeface="+mn-ea"/>
                  <a:cs typeface="Segoe UI Semibold" panose="020B0702040204020203" pitchFamily="34" charset="0"/>
                </a:rPr>
                <a:t>component (mDNS)</a:t>
              </a:r>
            </a:p>
          </p:txBody>
        </p:sp>
        <p:pic>
          <p:nvPicPr>
            <p:cNvPr id="81" name="Graphic 80">
              <a:extLst>
                <a:ext uri="{FF2B5EF4-FFF2-40B4-BE49-F238E27FC236}">
                  <a16:creationId xmlns:a16="http://schemas.microsoft.com/office/drawing/2014/main" id="{F3AF867D-111D-45B0-A1D6-17B2BD77DAB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4287347" y="3581339"/>
              <a:ext cx="665915" cy="518600"/>
            </a:xfrm>
            <a:prstGeom prst="rect">
              <a:avLst/>
            </a:prstGeom>
          </p:spPr>
        </p:pic>
      </p:grpSp>
      <p:grpSp>
        <p:nvGrpSpPr>
          <p:cNvPr id="82" name="Group 81">
            <a:extLst>
              <a:ext uri="{FF2B5EF4-FFF2-40B4-BE49-F238E27FC236}">
                <a16:creationId xmlns:a16="http://schemas.microsoft.com/office/drawing/2014/main" id="{63F3ABC9-59EC-4139-BFB6-4F292A7DE0B1}"/>
              </a:ext>
            </a:extLst>
          </p:cNvPr>
          <p:cNvGrpSpPr/>
          <p:nvPr/>
        </p:nvGrpSpPr>
        <p:grpSpPr>
          <a:xfrm>
            <a:off x="8442328" y="3523659"/>
            <a:ext cx="1183389" cy="523050"/>
            <a:chOff x="2606022" y="1791921"/>
            <a:chExt cx="1183389" cy="523050"/>
          </a:xfrm>
        </p:grpSpPr>
        <p:cxnSp>
          <p:nvCxnSpPr>
            <p:cNvPr id="83" name="Straight Arrow Connector 82">
              <a:extLst>
                <a:ext uri="{FF2B5EF4-FFF2-40B4-BE49-F238E27FC236}">
                  <a16:creationId xmlns:a16="http://schemas.microsoft.com/office/drawing/2014/main" id="{0D30055E-774A-4D17-A5FA-F191E9208CA3}"/>
                </a:ext>
              </a:extLst>
            </p:cNvPr>
            <p:cNvCxnSpPr>
              <a:cxnSpLocks/>
            </p:cNvCxnSpPr>
            <p:nvPr/>
          </p:nvCxnSpPr>
          <p:spPr>
            <a:xfrm>
              <a:off x="2606022" y="1791921"/>
              <a:ext cx="1183389" cy="0"/>
            </a:xfrm>
            <a:prstGeom prst="straightConnector1">
              <a:avLst/>
            </a:prstGeom>
            <a:noFill/>
            <a:ln w="19050" cap="flat" cmpd="sng" algn="ctr">
              <a:solidFill>
                <a:srgbClr val="0078D4"/>
              </a:solidFill>
              <a:prstDash val="solid"/>
              <a:headEnd type="none"/>
              <a:tailEnd type="arrow" w="lg" len="med"/>
            </a:ln>
            <a:effectLst/>
          </p:spPr>
        </p:cxnSp>
        <p:cxnSp>
          <p:nvCxnSpPr>
            <p:cNvPr id="84" name="Straight Arrow Connector 83">
              <a:extLst>
                <a:ext uri="{FF2B5EF4-FFF2-40B4-BE49-F238E27FC236}">
                  <a16:creationId xmlns:a16="http://schemas.microsoft.com/office/drawing/2014/main" id="{176AE949-2BB8-4407-B787-3B1ADB619454}"/>
                </a:ext>
              </a:extLst>
            </p:cNvPr>
            <p:cNvCxnSpPr>
              <a:cxnSpLocks/>
            </p:cNvCxnSpPr>
            <p:nvPr/>
          </p:nvCxnSpPr>
          <p:spPr>
            <a:xfrm>
              <a:off x="2606022" y="2314971"/>
              <a:ext cx="1183389" cy="0"/>
            </a:xfrm>
            <a:prstGeom prst="straightConnector1">
              <a:avLst/>
            </a:prstGeom>
            <a:noFill/>
            <a:ln w="19050" cap="flat" cmpd="sng" algn="ctr">
              <a:solidFill>
                <a:srgbClr val="737373"/>
              </a:solidFill>
              <a:prstDash val="solid"/>
              <a:headEnd type="arrow" w="lg" len="med"/>
              <a:tailEnd type="none"/>
            </a:ln>
            <a:effectLst/>
          </p:spPr>
        </p:cxnSp>
      </p:grpSp>
      <p:grpSp>
        <p:nvGrpSpPr>
          <p:cNvPr id="85" name="Group 84">
            <a:extLst>
              <a:ext uri="{FF2B5EF4-FFF2-40B4-BE49-F238E27FC236}">
                <a16:creationId xmlns:a16="http://schemas.microsoft.com/office/drawing/2014/main" id="{4F9473BD-1135-4145-A4B5-47B53507A652}"/>
              </a:ext>
            </a:extLst>
          </p:cNvPr>
          <p:cNvGrpSpPr/>
          <p:nvPr/>
        </p:nvGrpSpPr>
        <p:grpSpPr>
          <a:xfrm>
            <a:off x="5141153" y="3531932"/>
            <a:ext cx="1982614" cy="523050"/>
            <a:chOff x="2606022" y="1791921"/>
            <a:chExt cx="1183389" cy="523050"/>
          </a:xfrm>
        </p:grpSpPr>
        <p:cxnSp>
          <p:nvCxnSpPr>
            <p:cNvPr id="86" name="Straight Arrow Connector 85">
              <a:extLst>
                <a:ext uri="{FF2B5EF4-FFF2-40B4-BE49-F238E27FC236}">
                  <a16:creationId xmlns:a16="http://schemas.microsoft.com/office/drawing/2014/main" id="{E54C332A-DBE9-4DD8-8C77-9DA424767F3E}"/>
                </a:ext>
              </a:extLst>
            </p:cNvPr>
            <p:cNvCxnSpPr>
              <a:cxnSpLocks/>
            </p:cNvCxnSpPr>
            <p:nvPr/>
          </p:nvCxnSpPr>
          <p:spPr>
            <a:xfrm>
              <a:off x="2606022" y="1791921"/>
              <a:ext cx="1183389" cy="0"/>
            </a:xfrm>
            <a:prstGeom prst="straightConnector1">
              <a:avLst/>
            </a:prstGeom>
            <a:noFill/>
            <a:ln w="19050" cap="flat" cmpd="sng" algn="ctr">
              <a:solidFill>
                <a:srgbClr val="0078D4"/>
              </a:solidFill>
              <a:prstDash val="solid"/>
              <a:headEnd type="none"/>
              <a:tailEnd type="arrow" w="lg" len="med"/>
            </a:ln>
            <a:effectLst/>
          </p:spPr>
        </p:cxnSp>
        <p:cxnSp>
          <p:nvCxnSpPr>
            <p:cNvPr id="87" name="Straight Arrow Connector 86">
              <a:extLst>
                <a:ext uri="{FF2B5EF4-FFF2-40B4-BE49-F238E27FC236}">
                  <a16:creationId xmlns:a16="http://schemas.microsoft.com/office/drawing/2014/main" id="{3E2E06D3-EF80-4567-9219-00C55482BF65}"/>
                </a:ext>
              </a:extLst>
            </p:cNvPr>
            <p:cNvCxnSpPr>
              <a:cxnSpLocks/>
            </p:cNvCxnSpPr>
            <p:nvPr/>
          </p:nvCxnSpPr>
          <p:spPr>
            <a:xfrm>
              <a:off x="2606022" y="2314971"/>
              <a:ext cx="1183389" cy="0"/>
            </a:xfrm>
            <a:prstGeom prst="straightConnector1">
              <a:avLst/>
            </a:prstGeom>
            <a:noFill/>
            <a:ln w="19050" cap="flat" cmpd="sng" algn="ctr">
              <a:solidFill>
                <a:srgbClr val="737373"/>
              </a:solidFill>
              <a:prstDash val="solid"/>
              <a:headEnd type="arrow" w="lg" len="med"/>
              <a:tailEnd type="none"/>
            </a:ln>
            <a:effectLst/>
          </p:spPr>
        </p:cxnSp>
      </p:grpSp>
      <p:sp>
        <p:nvSpPr>
          <p:cNvPr id="88" name="Oval 87">
            <a:extLst>
              <a:ext uri="{FF2B5EF4-FFF2-40B4-BE49-F238E27FC236}">
                <a16:creationId xmlns:a16="http://schemas.microsoft.com/office/drawing/2014/main" id="{3339F136-302D-409A-AD50-A9DA0B5A1AD1}"/>
              </a:ext>
            </a:extLst>
          </p:cNvPr>
          <p:cNvSpPr/>
          <p:nvPr/>
        </p:nvSpPr>
        <p:spPr bwMode="auto">
          <a:xfrm>
            <a:off x="3072900" y="3002811"/>
            <a:ext cx="352088" cy="352088"/>
          </a:xfrm>
          <a:prstGeom prst="ellipse">
            <a:avLst/>
          </a:prstGeom>
          <a:solidFill>
            <a:srgbClr val="0D2192"/>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a:t>
            </a:r>
          </a:p>
        </p:txBody>
      </p:sp>
      <p:sp>
        <p:nvSpPr>
          <p:cNvPr id="89" name="Oval 88">
            <a:extLst>
              <a:ext uri="{FF2B5EF4-FFF2-40B4-BE49-F238E27FC236}">
                <a16:creationId xmlns:a16="http://schemas.microsoft.com/office/drawing/2014/main" id="{711D10AE-C528-41EA-BC70-A9D5E77EB1FF}"/>
              </a:ext>
            </a:extLst>
          </p:cNvPr>
          <p:cNvSpPr/>
          <p:nvPr/>
        </p:nvSpPr>
        <p:spPr bwMode="auto">
          <a:xfrm>
            <a:off x="3996335" y="5130373"/>
            <a:ext cx="352088" cy="352088"/>
          </a:xfrm>
          <a:prstGeom prst="ellipse">
            <a:avLst/>
          </a:prstGeom>
          <a:solidFill>
            <a:srgbClr val="0D2192"/>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a:t>
            </a:r>
          </a:p>
        </p:txBody>
      </p:sp>
      <p:sp>
        <p:nvSpPr>
          <p:cNvPr id="90" name="Oval 89">
            <a:extLst>
              <a:ext uri="{FF2B5EF4-FFF2-40B4-BE49-F238E27FC236}">
                <a16:creationId xmlns:a16="http://schemas.microsoft.com/office/drawing/2014/main" id="{499284C8-4411-4BC0-9500-C88E2A86EEAE}"/>
              </a:ext>
            </a:extLst>
          </p:cNvPr>
          <p:cNvSpPr/>
          <p:nvPr/>
        </p:nvSpPr>
        <p:spPr bwMode="auto">
          <a:xfrm>
            <a:off x="5961492" y="3002811"/>
            <a:ext cx="352088" cy="352088"/>
          </a:xfrm>
          <a:prstGeom prst="ellipse">
            <a:avLst/>
          </a:prstGeom>
          <a:solidFill>
            <a:srgbClr val="0D2192"/>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a:t>
            </a:r>
          </a:p>
        </p:txBody>
      </p:sp>
      <p:sp>
        <p:nvSpPr>
          <p:cNvPr id="91" name="Oval 90">
            <a:extLst>
              <a:ext uri="{FF2B5EF4-FFF2-40B4-BE49-F238E27FC236}">
                <a16:creationId xmlns:a16="http://schemas.microsoft.com/office/drawing/2014/main" id="{34F5B361-16E0-49DC-B197-0904425CE0B9}"/>
              </a:ext>
            </a:extLst>
          </p:cNvPr>
          <p:cNvSpPr/>
          <p:nvPr/>
        </p:nvSpPr>
        <p:spPr bwMode="auto">
          <a:xfrm>
            <a:off x="8843212" y="3000610"/>
            <a:ext cx="352088" cy="352088"/>
          </a:xfrm>
          <a:prstGeom prst="ellipse">
            <a:avLst/>
          </a:prstGeom>
          <a:solidFill>
            <a:srgbClr val="0D2192"/>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a:t>
            </a:r>
          </a:p>
        </p:txBody>
      </p:sp>
      <p:sp>
        <p:nvSpPr>
          <p:cNvPr id="92" name="Oval 91">
            <a:extLst>
              <a:ext uri="{FF2B5EF4-FFF2-40B4-BE49-F238E27FC236}">
                <a16:creationId xmlns:a16="http://schemas.microsoft.com/office/drawing/2014/main" id="{4679F3D2-0837-4BF0-8C26-B9837409EA13}"/>
              </a:ext>
            </a:extLst>
          </p:cNvPr>
          <p:cNvSpPr/>
          <p:nvPr/>
        </p:nvSpPr>
        <p:spPr bwMode="auto">
          <a:xfrm>
            <a:off x="8843212" y="4224377"/>
            <a:ext cx="352088" cy="352088"/>
          </a:xfrm>
          <a:prstGeom prst="ellipse">
            <a:avLst/>
          </a:prstGeom>
          <a:solidFill>
            <a:srgbClr val="0D2192"/>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a:t>
            </a:r>
          </a:p>
        </p:txBody>
      </p:sp>
      <p:sp>
        <p:nvSpPr>
          <p:cNvPr id="93" name="Oval 92">
            <a:extLst>
              <a:ext uri="{FF2B5EF4-FFF2-40B4-BE49-F238E27FC236}">
                <a16:creationId xmlns:a16="http://schemas.microsoft.com/office/drawing/2014/main" id="{9AF796A5-D793-4889-9A62-3B9E9563B512}"/>
              </a:ext>
            </a:extLst>
          </p:cNvPr>
          <p:cNvSpPr/>
          <p:nvPr/>
        </p:nvSpPr>
        <p:spPr bwMode="auto">
          <a:xfrm>
            <a:off x="5961492" y="4224377"/>
            <a:ext cx="352088" cy="352088"/>
          </a:xfrm>
          <a:prstGeom prst="ellipse">
            <a:avLst/>
          </a:prstGeom>
          <a:solidFill>
            <a:srgbClr val="0D2192"/>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6</a:t>
            </a:r>
          </a:p>
        </p:txBody>
      </p:sp>
      <p:sp>
        <p:nvSpPr>
          <p:cNvPr id="94" name="Oval 93">
            <a:extLst>
              <a:ext uri="{FF2B5EF4-FFF2-40B4-BE49-F238E27FC236}">
                <a16:creationId xmlns:a16="http://schemas.microsoft.com/office/drawing/2014/main" id="{F5CC9B05-38CD-4E5E-8F97-9B649B3CDF8E}"/>
              </a:ext>
            </a:extLst>
          </p:cNvPr>
          <p:cNvSpPr/>
          <p:nvPr/>
        </p:nvSpPr>
        <p:spPr bwMode="auto">
          <a:xfrm>
            <a:off x="3066897" y="4224377"/>
            <a:ext cx="352088" cy="352088"/>
          </a:xfrm>
          <a:prstGeom prst="ellipse">
            <a:avLst/>
          </a:prstGeom>
          <a:solidFill>
            <a:srgbClr val="0D2192"/>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a:t>
            </a:r>
          </a:p>
        </p:txBody>
      </p:sp>
      <p:grpSp>
        <p:nvGrpSpPr>
          <p:cNvPr id="95" name="Group 94">
            <a:extLst>
              <a:ext uri="{FF2B5EF4-FFF2-40B4-BE49-F238E27FC236}">
                <a16:creationId xmlns:a16="http://schemas.microsoft.com/office/drawing/2014/main" id="{0F12D36D-778D-4BDD-85AF-DF4FF0CE7D38}"/>
              </a:ext>
            </a:extLst>
          </p:cNvPr>
          <p:cNvGrpSpPr/>
          <p:nvPr/>
        </p:nvGrpSpPr>
        <p:grpSpPr>
          <a:xfrm>
            <a:off x="758319" y="1473642"/>
            <a:ext cx="4679988" cy="1084499"/>
            <a:chOff x="906764" y="957634"/>
            <a:chExt cx="4679988" cy="1084499"/>
          </a:xfrm>
        </p:grpSpPr>
        <p:sp>
          <p:nvSpPr>
            <p:cNvPr id="96" name="Rectangle 95">
              <a:extLst>
                <a:ext uri="{FF2B5EF4-FFF2-40B4-BE49-F238E27FC236}">
                  <a16:creationId xmlns:a16="http://schemas.microsoft.com/office/drawing/2014/main" id="{3E7AC782-D29D-41E8-9760-C3FAECA99D18}"/>
                </a:ext>
              </a:extLst>
            </p:cNvPr>
            <p:cNvSpPr/>
            <p:nvPr/>
          </p:nvSpPr>
          <p:spPr bwMode="auto">
            <a:xfrm>
              <a:off x="906764" y="957634"/>
              <a:ext cx="4679988" cy="1084499"/>
            </a:xfrm>
            <a:prstGeom prst="rect">
              <a:avLst/>
            </a:prstGeom>
            <a:solidFill>
              <a:srgbClr val="FFFFFF"/>
            </a:solidFill>
            <a:ln w="7710" cap="flat" cmpd="sng" algn="ctr">
              <a:noFill/>
              <a:prstDash val="solid"/>
              <a:miter/>
            </a:ln>
            <a:effectLst>
              <a:outerShdw blurRad="152400" sx="101000" sy="101000" algn="ctr" rotWithShape="0">
                <a:prstClr val="black">
                  <a:alpha val="25000"/>
                </a:prstClr>
              </a:outerShdw>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a typeface="Segoe UI Symbol"/>
                <a:cs typeface="+mn-cs"/>
              </a:endParaRPr>
            </a:p>
          </p:txBody>
        </p:sp>
        <p:sp>
          <p:nvSpPr>
            <p:cNvPr id="97" name="TextBox 96">
              <a:extLst>
                <a:ext uri="{FF2B5EF4-FFF2-40B4-BE49-F238E27FC236}">
                  <a16:creationId xmlns:a16="http://schemas.microsoft.com/office/drawing/2014/main" id="{03FD07F4-19A3-4539-8B3D-3B247D731566}"/>
                </a:ext>
              </a:extLst>
            </p:cNvPr>
            <p:cNvSpPr txBox="1"/>
            <p:nvPr/>
          </p:nvSpPr>
          <p:spPr>
            <a:xfrm>
              <a:off x="969569" y="1016719"/>
              <a:ext cx="4546744" cy="523220"/>
            </a:xfrm>
            <a:prstGeom prst="rect">
              <a:avLst/>
            </a:prstGeom>
            <a:noFill/>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POST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4"/>
                  </a:solidFill>
                  <a:effectLst/>
                  <a:uLnTx/>
                  <a:uFillTx/>
                </a:rPr>
                <a:t>http://localhost:3500/v1.0/invoke/nodeapp/method/</a:t>
              </a:r>
              <a:r>
                <a:rPr kumimoji="0" lang="en-US" sz="1200" b="0" i="0" u="none" strike="noStrike" kern="0" cap="none" spc="0" normalizeH="0" baseline="0" noProof="0" err="1">
                  <a:ln>
                    <a:noFill/>
                  </a:ln>
                  <a:solidFill>
                    <a:srgbClr val="0078D4"/>
                  </a:solidFill>
                  <a:effectLst/>
                  <a:uLnTx/>
                  <a:uFillTx/>
                </a:rPr>
                <a:t>neworder</a:t>
              </a:r>
              <a:endParaRPr kumimoji="0" lang="en-US" sz="1200" b="0" i="0" u="none" strike="noStrike" kern="0" cap="none" spc="0" normalizeH="0" baseline="0" noProof="0">
                <a:ln>
                  <a:noFill/>
                </a:ln>
                <a:solidFill>
                  <a:srgbClr val="0078D4"/>
                </a:solidFill>
                <a:effectLst/>
                <a:uLnTx/>
                <a:uFillTx/>
              </a:endParaRPr>
            </a:p>
          </p:txBody>
        </p:sp>
        <p:sp>
          <p:nvSpPr>
            <p:cNvPr id="98" name="TextBox 97">
              <a:extLst>
                <a:ext uri="{FF2B5EF4-FFF2-40B4-BE49-F238E27FC236}">
                  <a16:creationId xmlns:a16="http://schemas.microsoft.com/office/drawing/2014/main" id="{DA77612A-A028-45D9-A21A-C5D83396D54D}"/>
                </a:ext>
              </a:extLst>
            </p:cNvPr>
            <p:cNvSpPr txBox="1"/>
            <p:nvPr/>
          </p:nvSpPr>
          <p:spPr>
            <a:xfrm>
              <a:off x="1515657" y="1585157"/>
              <a:ext cx="3454566" cy="307777"/>
            </a:xfrm>
            <a:prstGeom prst="rect">
              <a:avLst/>
            </a:prstGeom>
            <a:noFill/>
          </p:spPr>
          <p:txBody>
            <a:bodyPr wrap="square">
              <a:spAutoFit/>
            </a:bodyPr>
            <a:lstStyle/>
            <a:p>
              <a:pPr marL="0" marR="0" lvl="0" indent="0" algn="ctr" defTabSz="932472" eaLnBrk="1" fontAlgn="base" latinLnBrk="0" hangingPunct="1">
                <a:lnSpc>
                  <a:spcPct val="100000"/>
                </a:lnSpc>
                <a:spcBef>
                  <a:spcPct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ea typeface="Segoe UI Symbol"/>
                </a:rPr>
                <a:t>{"orderid":"123","data":"item1"}</a:t>
              </a:r>
            </a:p>
          </p:txBody>
        </p:sp>
      </p:grpSp>
      <p:grpSp>
        <p:nvGrpSpPr>
          <p:cNvPr id="99" name="Group 98">
            <a:extLst>
              <a:ext uri="{FF2B5EF4-FFF2-40B4-BE49-F238E27FC236}">
                <a16:creationId xmlns:a16="http://schemas.microsoft.com/office/drawing/2014/main" id="{EA2D4DDC-001B-43D6-B737-C80E11F41AB0}"/>
              </a:ext>
            </a:extLst>
          </p:cNvPr>
          <p:cNvGrpSpPr/>
          <p:nvPr/>
        </p:nvGrpSpPr>
        <p:grpSpPr>
          <a:xfrm>
            <a:off x="7319390" y="1473641"/>
            <a:ext cx="3855250" cy="1084499"/>
            <a:chOff x="1319133" y="957634"/>
            <a:chExt cx="3855250" cy="1084499"/>
          </a:xfrm>
        </p:grpSpPr>
        <p:sp>
          <p:nvSpPr>
            <p:cNvPr id="100" name="Rectangle 99">
              <a:extLst>
                <a:ext uri="{FF2B5EF4-FFF2-40B4-BE49-F238E27FC236}">
                  <a16:creationId xmlns:a16="http://schemas.microsoft.com/office/drawing/2014/main" id="{1D4A1D02-50A5-416C-9B09-AA926914F6AD}"/>
                </a:ext>
              </a:extLst>
            </p:cNvPr>
            <p:cNvSpPr/>
            <p:nvPr/>
          </p:nvSpPr>
          <p:spPr bwMode="auto">
            <a:xfrm>
              <a:off x="1319133" y="957634"/>
              <a:ext cx="3855250" cy="1084499"/>
            </a:xfrm>
            <a:prstGeom prst="rect">
              <a:avLst/>
            </a:prstGeom>
            <a:solidFill>
              <a:srgbClr val="FFFFFF"/>
            </a:solidFill>
            <a:ln w="7710" cap="flat" cmpd="sng" algn="ctr">
              <a:noFill/>
              <a:prstDash val="solid"/>
              <a:miter/>
            </a:ln>
            <a:effectLst>
              <a:outerShdw blurRad="152400" sx="101000" sy="101000" algn="ctr" rotWithShape="0">
                <a:prstClr val="black">
                  <a:alpha val="25000"/>
                </a:prstClr>
              </a:outerShdw>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a typeface="Segoe UI Symbol"/>
                <a:cs typeface="+mn-cs"/>
              </a:endParaRPr>
            </a:p>
          </p:txBody>
        </p:sp>
        <p:sp>
          <p:nvSpPr>
            <p:cNvPr id="101" name="TextBox 100">
              <a:extLst>
                <a:ext uri="{FF2B5EF4-FFF2-40B4-BE49-F238E27FC236}">
                  <a16:creationId xmlns:a16="http://schemas.microsoft.com/office/drawing/2014/main" id="{B7B9AC58-73D3-4689-854A-88A0F3317CA7}"/>
                </a:ext>
              </a:extLst>
            </p:cNvPr>
            <p:cNvSpPr txBox="1"/>
            <p:nvPr/>
          </p:nvSpPr>
          <p:spPr>
            <a:xfrm>
              <a:off x="1809671" y="1016719"/>
              <a:ext cx="2866540"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POST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4"/>
                  </a:solidFill>
                  <a:effectLst/>
                  <a:uLnTx/>
                  <a:uFillTx/>
                </a:rPr>
                <a:t>http://10.0.0.2:8000/neworder</a:t>
              </a:r>
            </a:p>
          </p:txBody>
        </p:sp>
        <p:sp>
          <p:nvSpPr>
            <p:cNvPr id="102" name="TextBox 101">
              <a:extLst>
                <a:ext uri="{FF2B5EF4-FFF2-40B4-BE49-F238E27FC236}">
                  <a16:creationId xmlns:a16="http://schemas.microsoft.com/office/drawing/2014/main" id="{1F514C2A-1921-46A7-A397-FCA6E3231DBB}"/>
                </a:ext>
              </a:extLst>
            </p:cNvPr>
            <p:cNvSpPr txBox="1"/>
            <p:nvPr/>
          </p:nvSpPr>
          <p:spPr>
            <a:xfrm>
              <a:off x="1515657" y="1585157"/>
              <a:ext cx="3454566" cy="307777"/>
            </a:xfrm>
            <a:prstGeom prst="rect">
              <a:avLst/>
            </a:prstGeom>
            <a:noFill/>
          </p:spPr>
          <p:txBody>
            <a:bodyPr wrap="square">
              <a:spAutoFit/>
            </a:bodyPr>
            <a:lstStyle/>
            <a:p>
              <a:pPr marL="0" marR="0" lvl="0" indent="0" algn="ctr" defTabSz="932472" eaLnBrk="1" fontAlgn="base" latinLnBrk="0" hangingPunct="1">
                <a:lnSpc>
                  <a:spcPct val="100000"/>
                </a:lnSpc>
                <a:spcBef>
                  <a:spcPct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ea typeface="Segoe UI Symbol"/>
                </a:rPr>
                <a:t>{"orderid":"123","data":"item1"}</a:t>
              </a:r>
            </a:p>
          </p:txBody>
        </p:sp>
      </p:grpSp>
      <p:pic>
        <p:nvPicPr>
          <p:cNvPr id="103" name="Picture 102" descr="Icon&#10;&#10;Description automatically generated">
            <a:extLst>
              <a:ext uri="{FF2B5EF4-FFF2-40B4-BE49-F238E27FC236}">
                <a16:creationId xmlns:a16="http://schemas.microsoft.com/office/drawing/2014/main" id="{A0BA9C4C-A55B-4B99-818E-E7F62D46D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7655" y="3191310"/>
            <a:ext cx="775578" cy="772632"/>
          </a:xfrm>
          <a:prstGeom prst="rect">
            <a:avLst/>
          </a:prstGeom>
          <a:effectLst>
            <a:outerShdw blurRad="63500" sx="102000" sy="102000" algn="ctr" rotWithShape="0">
              <a:prstClr val="black">
                <a:alpha val="40000"/>
              </a:prstClr>
            </a:outerShdw>
          </a:effectLst>
        </p:spPr>
      </p:pic>
      <p:pic>
        <p:nvPicPr>
          <p:cNvPr id="104" name="Picture 2" descr="See the source image">
            <a:extLst>
              <a:ext uri="{FF2B5EF4-FFF2-40B4-BE49-F238E27FC236}">
                <a16:creationId xmlns:a16="http://schemas.microsoft.com/office/drawing/2014/main" id="{CFF27700-5575-43C3-BC8A-94BAA8A11C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6480" y="3022333"/>
            <a:ext cx="1514192" cy="113564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498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9337DB-FBDE-40F6-8F2D-7CAC7542050F}"/>
              </a:ext>
            </a:extLst>
          </p:cNvPr>
          <p:cNvSpPr>
            <a:spLocks noGrp="1"/>
          </p:cNvSpPr>
          <p:nvPr>
            <p:ph type="title"/>
          </p:nvPr>
        </p:nvSpPr>
        <p:spPr/>
        <p:txBody>
          <a:bodyPr/>
          <a:lstStyle/>
          <a:p>
            <a:r>
              <a:rPr lang="en-US" dirty="0"/>
              <a:t>State Management </a:t>
            </a:r>
            <a:r>
              <a:rPr lang="en-US" dirty="0">
                <a:cs typeface="Segoe UI"/>
              </a:rPr>
              <a:t>Building Block</a:t>
            </a:r>
            <a:endParaRPr lang="en-US" dirty="0"/>
          </a:p>
        </p:txBody>
      </p:sp>
    </p:spTree>
    <p:extLst>
      <p:ext uri="{BB962C8B-B14F-4D97-AF65-F5344CB8AC3E}">
        <p14:creationId xmlns:p14="http://schemas.microsoft.com/office/powerpoint/2010/main" val="344005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a:extLst>
              <a:ext uri="{FF2B5EF4-FFF2-40B4-BE49-F238E27FC236}">
                <a16:creationId xmlns:a16="http://schemas.microsoft.com/office/drawing/2014/main" id="{BA5C370F-9E9F-4D1C-B49B-33F4CC1BCB07}"/>
              </a:ext>
            </a:extLst>
          </p:cNvPr>
          <p:cNvGraphicFramePr>
            <a:graphicFrameLocks noGrp="1"/>
          </p:cNvGraphicFramePr>
          <p:nvPr>
            <p:extLst>
              <p:ext uri="{D42A27DB-BD31-4B8C-83A1-F6EECF244321}">
                <p14:modId xmlns:p14="http://schemas.microsoft.com/office/powerpoint/2010/main" val="3687479071"/>
              </p:ext>
            </p:extLst>
          </p:nvPr>
        </p:nvGraphicFramePr>
        <p:xfrm>
          <a:off x="7849225" y="549608"/>
          <a:ext cx="3528679" cy="1734145"/>
        </p:xfrm>
        <a:graphic>
          <a:graphicData uri="http://schemas.openxmlformats.org/drawingml/2006/table">
            <a:tbl>
              <a:tblPr firstRow="1" bandRow="1">
                <a:effectLst>
                  <a:outerShdw blurRad="152400" dist="25400" sx="102000" sy="102000" algn="l" rotWithShape="0">
                    <a:prstClr val="black">
                      <a:alpha val="50000"/>
                    </a:prstClr>
                  </a:outerShdw>
                </a:effectLst>
                <a:tableStyleId>{B301B821-A1FF-4177-AEE7-76D212191A09}</a:tableStyleId>
              </a:tblPr>
              <a:tblGrid>
                <a:gridCol w="1471279">
                  <a:extLst>
                    <a:ext uri="{9D8B030D-6E8A-4147-A177-3AD203B41FA5}">
                      <a16:colId xmlns:a16="http://schemas.microsoft.com/office/drawing/2014/main" val="3761039183"/>
                    </a:ext>
                  </a:extLst>
                </a:gridCol>
                <a:gridCol w="2057400">
                  <a:extLst>
                    <a:ext uri="{9D8B030D-6E8A-4147-A177-3AD203B41FA5}">
                      <a16:colId xmlns:a16="http://schemas.microsoft.com/office/drawing/2014/main" val="836788475"/>
                    </a:ext>
                  </a:extLst>
                </a:gridCol>
              </a:tblGrid>
              <a:tr h="374993">
                <a:tc>
                  <a:txBody>
                    <a:bodyPr/>
                    <a:lstStyle/>
                    <a:p>
                      <a:pPr marL="0" algn="l" defTabSz="914400" rtl="0" eaLnBrk="1" latinLnBrk="0" hangingPunct="1"/>
                      <a:r>
                        <a:rPr lang="en-US" sz="1400" b="0" kern="1200">
                          <a:solidFill>
                            <a:schemeClr val="bg1"/>
                          </a:solidFill>
                          <a:latin typeface="+mj-lt"/>
                        </a:rPr>
                        <a:t>Key</a:t>
                      </a:r>
                      <a:endParaRPr lang="en-US" sz="1400" b="0" kern="1200">
                        <a:solidFill>
                          <a:schemeClr val="bg1"/>
                        </a:solidFill>
                        <a:latin typeface="+mj-lt"/>
                        <a:ea typeface="+mn-ea"/>
                        <a:cs typeface="+mn-cs"/>
                      </a:endParaRPr>
                    </a:p>
                  </a:txBody>
                  <a:tcPr marR="0" marT="91440" marB="0">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l" defTabSz="914400" rtl="0" eaLnBrk="1" latinLnBrk="0" hangingPunct="1"/>
                      <a:r>
                        <a:rPr lang="en-US" sz="1400" b="0" kern="1200">
                          <a:solidFill>
                            <a:schemeClr val="bg1"/>
                          </a:solidFill>
                          <a:latin typeface="+mj-lt"/>
                        </a:rPr>
                        <a:t>Value</a:t>
                      </a:r>
                      <a:endParaRPr lang="en-US" sz="1400" b="0" kern="1200">
                        <a:solidFill>
                          <a:schemeClr val="bg1"/>
                        </a:solidFill>
                        <a:latin typeface="+mj-lt"/>
                        <a:ea typeface="+mn-ea"/>
                        <a:cs typeface="+mn-cs"/>
                      </a:endParaRPr>
                    </a:p>
                  </a:txBody>
                  <a:tcPr marR="0" marT="91440" marB="0">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60012255"/>
                  </a:ext>
                </a:extLst>
              </a:tr>
              <a:tr h="449992">
                <a:tc>
                  <a:txBody>
                    <a:bodyPr/>
                    <a:lstStyle/>
                    <a:p>
                      <a:r>
                        <a:rPr lang="en-US" sz="1300" b="0" kern="1200">
                          <a:latin typeface="Consolas" panose="020B0609020204030204" pitchFamily="49" charset="0"/>
                        </a:rPr>
                        <a:t>myApp-weapon</a:t>
                      </a:r>
                      <a:endParaRPr lang="en-US" sz="1300" b="0" kern="1200">
                        <a:solidFill>
                          <a:srgbClr val="1A1A1A"/>
                        </a:solidFill>
                        <a:latin typeface="Consolas" panose="020B0609020204030204" pitchFamily="49" charset="0"/>
                        <a:ea typeface="Segoe UI Symbol"/>
                        <a:cs typeface="+mn-cs"/>
                      </a:endParaRPr>
                    </a:p>
                  </a:txBody>
                  <a:tcPr marT="91440" marB="9144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300" b="0" kern="1200">
                          <a:latin typeface="Consolas" panose="020B0609020204030204" pitchFamily="49" charset="0"/>
                        </a:rPr>
                        <a:t>"Death Star"</a:t>
                      </a:r>
                      <a:endParaRPr lang="en-US" sz="1300" b="0" kern="1200">
                        <a:solidFill>
                          <a:srgbClr val="1A1A1A"/>
                        </a:solidFill>
                        <a:latin typeface="Consolas" panose="020B0609020204030204" pitchFamily="49" charset="0"/>
                        <a:ea typeface="Segoe UI Symbol"/>
                        <a:cs typeface="+mn-cs"/>
                      </a:endParaRPr>
                    </a:p>
                  </a:txBody>
                  <a:tcPr marT="91440" marB="9144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92882631"/>
                  </a:ext>
                </a:extLst>
              </a:tr>
              <a:tr h="909160">
                <a:tc>
                  <a:txBody>
                    <a:bodyPr/>
                    <a:lstStyle/>
                    <a:p>
                      <a:r>
                        <a:rPr lang="en-US" sz="1300" b="0" kern="1200" err="1">
                          <a:latin typeface="Consolas" panose="020B0609020204030204" pitchFamily="49" charset="0"/>
                        </a:rPr>
                        <a:t>myApp</a:t>
                      </a:r>
                      <a:r>
                        <a:rPr lang="en-US" sz="1300" b="0" kern="1200">
                          <a:latin typeface="Consolas" panose="020B0609020204030204" pitchFamily="49" charset="0"/>
                        </a:rPr>
                        <a:t>-planet</a:t>
                      </a:r>
                      <a:endParaRPr lang="en-US" sz="1300" b="0" kern="1200">
                        <a:solidFill>
                          <a:srgbClr val="1A1A1A"/>
                        </a:solidFill>
                        <a:latin typeface="Consolas" panose="020B0609020204030204" pitchFamily="49" charset="0"/>
                        <a:ea typeface="Segoe UI Symbol"/>
                        <a:cs typeface="+mn-cs"/>
                      </a:endParaRPr>
                    </a:p>
                  </a:txBody>
                  <a:tcPr marT="91440" marB="9144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300" b="0" kern="1200">
                          <a:latin typeface="Consolas" panose="020B0609020204030204" pitchFamily="49" charset="0"/>
                        </a:rPr>
                        <a:t>{        </a:t>
                      </a:r>
                    </a:p>
                    <a:p>
                      <a:r>
                        <a:rPr lang="en-US" sz="1300" b="0" kern="1200">
                          <a:latin typeface="Consolas" panose="020B0609020204030204" pitchFamily="49" charset="0"/>
                        </a:rPr>
                        <a:t>  "name": "Tatooine"</a:t>
                      </a:r>
                    </a:p>
                    <a:p>
                      <a:r>
                        <a:rPr lang="en-US" sz="1300" b="0" kern="1200">
                          <a:latin typeface="Consolas" panose="020B0609020204030204" pitchFamily="49" charset="0"/>
                        </a:rPr>
                        <a:t>}</a:t>
                      </a:r>
                      <a:endParaRPr lang="en-US" sz="1300" b="0" kern="1200">
                        <a:solidFill>
                          <a:srgbClr val="1A1A1A"/>
                        </a:solidFill>
                        <a:latin typeface="Consolas" panose="020B0609020204030204" pitchFamily="49" charset="0"/>
                        <a:ea typeface="Segoe UI Symbol"/>
                        <a:cs typeface="+mn-cs"/>
                      </a:endParaRPr>
                    </a:p>
                  </a:txBody>
                  <a:tcPr marT="91440" marB="9144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12526666"/>
                  </a:ext>
                </a:extLst>
              </a:tr>
            </a:tbl>
          </a:graphicData>
        </a:graphic>
      </p:graphicFrame>
      <p:cxnSp>
        <p:nvCxnSpPr>
          <p:cNvPr id="23" name="Straight Arrow Connector 22">
            <a:extLst>
              <a:ext uri="{FF2B5EF4-FFF2-40B4-BE49-F238E27FC236}">
                <a16:creationId xmlns:a16="http://schemas.microsoft.com/office/drawing/2014/main" id="{EBD55FA5-E80A-49C6-86AD-772D1BB6755B}"/>
              </a:ext>
            </a:extLst>
          </p:cNvPr>
          <p:cNvCxnSpPr>
            <a:cxnSpLocks/>
          </p:cNvCxnSpPr>
          <p:nvPr/>
        </p:nvCxnSpPr>
        <p:spPr>
          <a:xfrm>
            <a:off x="2625081" y="1418420"/>
            <a:ext cx="1317841" cy="3890"/>
          </a:xfrm>
          <a:prstGeom prst="straightConnector1">
            <a:avLst/>
          </a:prstGeom>
          <a:noFill/>
          <a:ln w="19050" cap="flat" cmpd="sng" algn="ctr">
            <a:solidFill>
              <a:srgbClr val="0078D4"/>
            </a:solidFill>
            <a:prstDash val="solid"/>
            <a:headEnd type="arrow" w="lg" len="lg"/>
            <a:tailEnd type="arrow" w="lg" len="lg"/>
          </a:ln>
          <a:effectLst/>
        </p:spPr>
      </p:cxnSp>
      <p:cxnSp>
        <p:nvCxnSpPr>
          <p:cNvPr id="69" name="Straight Arrow Connector 68">
            <a:extLst>
              <a:ext uri="{FF2B5EF4-FFF2-40B4-BE49-F238E27FC236}">
                <a16:creationId xmlns:a16="http://schemas.microsoft.com/office/drawing/2014/main" id="{20399BD2-F549-4AEF-BA83-DDB295C8B7DD}"/>
              </a:ext>
            </a:extLst>
          </p:cNvPr>
          <p:cNvCxnSpPr>
            <a:cxnSpLocks/>
          </p:cNvCxnSpPr>
          <p:nvPr/>
        </p:nvCxnSpPr>
        <p:spPr>
          <a:xfrm flipV="1">
            <a:off x="5253313" y="1418420"/>
            <a:ext cx="1246008" cy="3890"/>
          </a:xfrm>
          <a:prstGeom prst="straightConnector1">
            <a:avLst/>
          </a:prstGeom>
          <a:noFill/>
          <a:ln w="19050" cap="flat" cmpd="sng" algn="ctr">
            <a:solidFill>
              <a:srgbClr val="0078D4"/>
            </a:solidFill>
            <a:prstDash val="solid"/>
            <a:headEnd type="arrow" w="lg" len="lg"/>
            <a:tailEnd type="arrow" w="lg" len="lg"/>
          </a:ln>
          <a:effectLst/>
        </p:spPr>
      </p:cxnSp>
      <p:sp>
        <p:nvSpPr>
          <p:cNvPr id="87" name="Rounded Rectangle 5">
            <a:extLst>
              <a:ext uri="{FF2B5EF4-FFF2-40B4-BE49-F238E27FC236}">
                <a16:creationId xmlns:a16="http://schemas.microsoft.com/office/drawing/2014/main" id="{4EA3F26A-6EDF-43C2-A422-AFE060E1BF44}"/>
              </a:ext>
            </a:extLst>
          </p:cNvPr>
          <p:cNvSpPr/>
          <p:nvPr/>
        </p:nvSpPr>
        <p:spPr bwMode="auto">
          <a:xfrm>
            <a:off x="6538507" y="549740"/>
            <a:ext cx="1316922" cy="1737360"/>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82296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sz="1600" kern="0">
                <a:solidFill>
                  <a:srgbClr val="BA141A"/>
                </a:solidFill>
                <a:latin typeface="Segoe UI Semibold"/>
              </a:rPr>
              <a:t>s</a:t>
            </a:r>
            <a:r>
              <a:rPr kumimoji="0" lang="en-US" sz="1600" b="0" i="0" u="none" strike="noStrike" kern="0" cap="none" spc="0" normalizeH="0" baseline="0" noProof="0" err="1">
                <a:ln>
                  <a:noFill/>
                </a:ln>
                <a:solidFill>
                  <a:srgbClr val="BA141A"/>
                </a:solidFill>
                <a:effectLst/>
                <a:uLnTx/>
                <a:uFillTx/>
                <a:latin typeface="Segoe UI Semibold"/>
                <a:ea typeface="+mn-ea"/>
                <a:cs typeface="+mn-cs"/>
              </a:rPr>
              <a:t>tate</a:t>
            </a:r>
            <a:r>
              <a:rPr kumimoji="0" lang="en-US" sz="1600" b="0" i="0" u="none" strike="noStrike" kern="0" cap="none" spc="0" normalizeH="0" baseline="0" noProof="0">
                <a:ln>
                  <a:noFill/>
                </a:ln>
                <a:solidFill>
                  <a:srgbClr val="BA141A"/>
                </a:solidFill>
                <a:effectLst/>
                <a:uLnTx/>
                <a:uFillTx/>
                <a:latin typeface="Segoe UI Semibold"/>
                <a:ea typeface="+mn-ea"/>
                <a:cs typeface="+mn-cs"/>
              </a:rPr>
              <a:t> s</a:t>
            </a:r>
            <a:r>
              <a:rPr lang="en-US" sz="1600" kern="0">
                <a:solidFill>
                  <a:srgbClr val="BA141A"/>
                </a:solidFill>
                <a:latin typeface="Segoe UI Semibold"/>
              </a:rPr>
              <a:t>tore component</a:t>
            </a:r>
            <a:endParaRPr kumimoji="0" lang="en-US" sz="1600" b="0" i="0" u="none" strike="noStrike" kern="0" cap="none" spc="0" normalizeH="0" baseline="0" noProof="0">
              <a:ln>
                <a:noFill/>
              </a:ln>
              <a:solidFill>
                <a:srgbClr val="BA141A"/>
              </a:solidFill>
              <a:effectLst/>
              <a:uLnTx/>
              <a:uFillTx/>
              <a:latin typeface="Segoe UI Semibold"/>
              <a:ea typeface="+mn-ea"/>
              <a:cs typeface="+mn-cs"/>
            </a:endParaRPr>
          </a:p>
        </p:txBody>
      </p:sp>
      <p:pic>
        <p:nvPicPr>
          <p:cNvPr id="6" name="Graphic 5">
            <a:extLst>
              <a:ext uri="{FF2B5EF4-FFF2-40B4-BE49-F238E27FC236}">
                <a16:creationId xmlns:a16="http://schemas.microsoft.com/office/drawing/2014/main" id="{1A927D61-355D-40A1-94CE-A139621073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9935" y="627988"/>
            <a:ext cx="381153" cy="381153"/>
          </a:xfrm>
          <a:prstGeom prst="rect">
            <a:avLst/>
          </a:prstGeom>
        </p:spPr>
      </p:pic>
      <p:grpSp>
        <p:nvGrpSpPr>
          <p:cNvPr id="27" name="Group 26">
            <a:extLst>
              <a:ext uri="{FF2B5EF4-FFF2-40B4-BE49-F238E27FC236}">
                <a16:creationId xmlns:a16="http://schemas.microsoft.com/office/drawing/2014/main" id="{0E840CF3-1D7F-4F44-8C64-ABC610F11F80}"/>
              </a:ext>
            </a:extLst>
          </p:cNvPr>
          <p:cNvGrpSpPr/>
          <p:nvPr/>
        </p:nvGrpSpPr>
        <p:grpSpPr>
          <a:xfrm>
            <a:off x="7758400" y="2620082"/>
            <a:ext cx="4433600" cy="3922959"/>
            <a:chOff x="1216515" y="962065"/>
            <a:chExt cx="3918098" cy="3417408"/>
          </a:xfrm>
        </p:grpSpPr>
        <p:sp>
          <p:nvSpPr>
            <p:cNvPr id="28" name="Rectangle 27">
              <a:extLst>
                <a:ext uri="{FF2B5EF4-FFF2-40B4-BE49-F238E27FC236}">
                  <a16:creationId xmlns:a16="http://schemas.microsoft.com/office/drawing/2014/main" id="{9778460C-C466-4E61-BEAC-02E47A4AA161}"/>
                </a:ext>
              </a:extLst>
            </p:cNvPr>
            <p:cNvSpPr/>
            <p:nvPr/>
          </p:nvSpPr>
          <p:spPr bwMode="auto">
            <a:xfrm>
              <a:off x="1292872" y="962065"/>
              <a:ext cx="3760527" cy="3417408"/>
            </a:xfrm>
            <a:prstGeom prst="rect">
              <a:avLst/>
            </a:prstGeom>
            <a:solidFill>
              <a:srgbClr val="FFFFFF"/>
            </a:solidFill>
            <a:ln w="7710" cap="flat" cmpd="sng" algn="ctr">
              <a:noFill/>
              <a:prstDash val="solid"/>
              <a:miter/>
            </a:ln>
            <a:effectLst>
              <a:outerShdw blurRad="152400" sx="101000" sy="101000" algn="ctr" rotWithShape="0">
                <a:prstClr val="black">
                  <a:alpha val="25000"/>
                </a:prstClr>
              </a:outerShdw>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a typeface="Segoe UI Symbol"/>
                <a:cs typeface="+mn-cs"/>
              </a:endParaRPr>
            </a:p>
          </p:txBody>
        </p:sp>
        <p:sp>
          <p:nvSpPr>
            <p:cNvPr id="29" name="TextBox 28">
              <a:extLst>
                <a:ext uri="{FF2B5EF4-FFF2-40B4-BE49-F238E27FC236}">
                  <a16:creationId xmlns:a16="http://schemas.microsoft.com/office/drawing/2014/main" id="{BEA4EACF-E6C6-4B62-8CB1-72570159B2CD}"/>
                </a:ext>
              </a:extLst>
            </p:cNvPr>
            <p:cNvSpPr txBox="1"/>
            <p:nvPr/>
          </p:nvSpPr>
          <p:spPr>
            <a:xfrm>
              <a:off x="1216515" y="1032595"/>
              <a:ext cx="3918098" cy="456384"/>
            </a:xfrm>
            <a:prstGeom prst="rect">
              <a:avLst/>
            </a:prstGeom>
            <a:noFill/>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POST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4"/>
                  </a:solidFill>
                  <a:effectLst/>
                  <a:uLnTx/>
                  <a:uFillTx/>
                </a:rPr>
                <a:t>http://localhost:3500/v1.0-alpha1/state/myStateStore/query</a:t>
              </a:r>
            </a:p>
          </p:txBody>
        </p:sp>
        <p:sp>
          <p:nvSpPr>
            <p:cNvPr id="30" name="TextBox 29">
              <a:extLst>
                <a:ext uri="{FF2B5EF4-FFF2-40B4-BE49-F238E27FC236}">
                  <a16:creationId xmlns:a16="http://schemas.microsoft.com/office/drawing/2014/main" id="{E12A1F7B-AB81-42F7-BF0D-A319085EE129}"/>
                </a:ext>
              </a:extLst>
            </p:cNvPr>
            <p:cNvSpPr txBox="1"/>
            <p:nvPr/>
          </p:nvSpPr>
          <p:spPr>
            <a:xfrm>
              <a:off x="1430935" y="1502742"/>
              <a:ext cx="3555496" cy="1206511"/>
            </a:xfrm>
            <a:prstGeom prst="rect">
              <a:avLst/>
            </a:prstGeom>
            <a:noFill/>
          </p:spPr>
          <p:txBody>
            <a:bodyPr wrap="square">
              <a:sp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"query": {</a:t>
              </a:r>
            </a:p>
            <a:p>
              <a:pPr lvl="0" defTabSz="932472" fontAlgn="base">
                <a:spcBef>
                  <a:spcPct val="0"/>
                </a:spcBef>
              </a:pPr>
              <a:r>
                <a:rPr lang="en-US" sz="1200">
                  <a:solidFill>
                    <a:schemeClr val="tx1"/>
                  </a:solidFill>
                  <a:latin typeface="Consolas" panose="020B0609020204030204" pitchFamily="49" charset="0"/>
                  <a:ea typeface="Segoe UI Symbol"/>
                </a:rPr>
                <a:t>      "filter": {</a:t>
              </a:r>
            </a:p>
            <a:p>
              <a:pPr lvl="0" defTabSz="932472" fontAlgn="base">
                <a:spcBef>
                  <a:spcPct val="0"/>
                </a:spcBef>
              </a:pPr>
              <a:r>
                <a:rPr lang="en-US" sz="1200">
                  <a:solidFill>
                    <a:schemeClr val="tx1"/>
                  </a:solidFill>
                  <a:latin typeface="Consolas" panose="020B0609020204030204" pitchFamily="49" charset="0"/>
                  <a:ea typeface="Segoe UI Symbol"/>
                </a:rPr>
                <a:t>         "EQ": {"value.name": "Tatooine" }</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latin typeface="Consolas" panose="020B0609020204030204" pitchFamily="49" charset="0"/>
                  <a:ea typeface="Segoe UI Symbol"/>
                </a:rPr>
                <a:t>   }</a:t>
              </a:r>
              <a:endParaRPr lang="en-US" sz="1200">
                <a:solidFill>
                  <a:schemeClr val="tx1"/>
                </a:solidFill>
                <a:latin typeface="Consolas" panose="020B0609020204030204" pitchFamily="49" charset="0"/>
                <a:ea typeface="Segoe UI Symbol"/>
              </a:endParaRP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grpSp>
        <p:nvGrpSpPr>
          <p:cNvPr id="31" name="!!Sidecar">
            <a:extLst>
              <a:ext uri="{FF2B5EF4-FFF2-40B4-BE49-F238E27FC236}">
                <a16:creationId xmlns:a16="http://schemas.microsoft.com/office/drawing/2014/main" id="{9782D92A-0E77-4298-A1B3-05084E766502}"/>
              </a:ext>
            </a:extLst>
          </p:cNvPr>
          <p:cNvGrpSpPr/>
          <p:nvPr/>
        </p:nvGrpSpPr>
        <p:grpSpPr>
          <a:xfrm>
            <a:off x="4033836" y="733883"/>
            <a:ext cx="1186830" cy="1389573"/>
            <a:chOff x="8298598" y="2543027"/>
            <a:chExt cx="1186830" cy="1389573"/>
          </a:xfrm>
        </p:grpSpPr>
        <p:sp>
          <p:nvSpPr>
            <p:cNvPr id="32" name="Freeform: Shape 31">
              <a:extLst>
                <a:ext uri="{FF2B5EF4-FFF2-40B4-BE49-F238E27FC236}">
                  <a16:creationId xmlns:a16="http://schemas.microsoft.com/office/drawing/2014/main" id="{6519D10E-5478-4FE3-9DA1-0F00254E9B41}"/>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C6F92BBA-834F-4A47-91F0-3C85D169C010}"/>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5" name="Graphic 11">
              <a:extLst>
                <a:ext uri="{FF2B5EF4-FFF2-40B4-BE49-F238E27FC236}">
                  <a16:creationId xmlns:a16="http://schemas.microsoft.com/office/drawing/2014/main" id="{C371B3B5-DA7C-47A8-82E6-0F1C6C6F4B11}"/>
                </a:ext>
              </a:extLst>
            </p:cNvPr>
            <p:cNvGrpSpPr/>
            <p:nvPr/>
          </p:nvGrpSpPr>
          <p:grpSpPr>
            <a:xfrm>
              <a:off x="8386477" y="2846026"/>
              <a:ext cx="952402" cy="699902"/>
              <a:chOff x="8386477" y="2846026"/>
              <a:chExt cx="952402" cy="699902"/>
            </a:xfrm>
          </p:grpSpPr>
          <p:sp>
            <p:nvSpPr>
              <p:cNvPr id="36" name="Freeform: Shape 35">
                <a:extLst>
                  <a:ext uri="{FF2B5EF4-FFF2-40B4-BE49-F238E27FC236}">
                    <a16:creationId xmlns:a16="http://schemas.microsoft.com/office/drawing/2014/main" id="{916A53E1-24CA-4D09-88B0-8378C9CE817D}"/>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822CE426-BBD4-4B0E-91FD-45BAFB4484D2}"/>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967F7C01-8812-47FB-A24F-4F2D4A5F5D0A}"/>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9B882B31-4BBE-4C39-BB7B-F3615B5B4C3C}"/>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89A47361-004C-497E-AAC3-E7E9F426FA72}"/>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340B15B8-B5AC-47B4-B12F-6CB65E09ECBC}"/>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5" name="Graphic 4">
            <a:extLst>
              <a:ext uri="{FF2B5EF4-FFF2-40B4-BE49-F238E27FC236}">
                <a16:creationId xmlns:a16="http://schemas.microsoft.com/office/drawing/2014/main" id="{527596DA-116F-4CD9-A197-C6996E86DD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9879" y="468155"/>
            <a:ext cx="1666465" cy="1944207"/>
          </a:xfrm>
          <a:prstGeom prst="rect">
            <a:avLst/>
          </a:prstGeom>
        </p:spPr>
      </p:pic>
      <p:sp>
        <p:nvSpPr>
          <p:cNvPr id="7" name="TextBox 6">
            <a:extLst>
              <a:ext uri="{FF2B5EF4-FFF2-40B4-BE49-F238E27FC236}">
                <a16:creationId xmlns:a16="http://schemas.microsoft.com/office/drawing/2014/main" id="{74DC470E-B06B-4BB4-B746-0E5D09A99C18}"/>
              </a:ext>
            </a:extLst>
          </p:cNvPr>
          <p:cNvSpPr txBox="1"/>
          <p:nvPr/>
        </p:nvSpPr>
        <p:spPr>
          <a:xfrm>
            <a:off x="1293463" y="1241638"/>
            <a:ext cx="836768" cy="307777"/>
          </a:xfrm>
          <a:prstGeom prst="rect">
            <a:avLst/>
          </a:prstGeom>
          <a:noFill/>
        </p:spPr>
        <p:txBody>
          <a:bodyPr wrap="none" lIns="0" tIns="0" rIns="0" bIns="0" rtlCol="0">
            <a:spAutoFit/>
          </a:bodyPr>
          <a:lstStyle/>
          <a:p>
            <a:pPr algn="ctr"/>
            <a:r>
              <a:rPr lang="en-US" sz="2000" err="1">
                <a:solidFill>
                  <a:schemeClr val="bg1"/>
                </a:solidFill>
                <a:latin typeface="+mj-lt"/>
              </a:rPr>
              <a:t>myApp</a:t>
            </a:r>
            <a:endParaRPr lang="en-US" sz="2000">
              <a:solidFill>
                <a:schemeClr val="bg1"/>
              </a:solidFill>
              <a:latin typeface="+mj-lt"/>
            </a:endParaRPr>
          </a:p>
        </p:txBody>
      </p:sp>
      <p:pic>
        <p:nvPicPr>
          <p:cNvPr id="8" name="Picture 4">
            <a:extLst>
              <a:ext uri="{FF2B5EF4-FFF2-40B4-BE49-F238E27FC236}">
                <a16:creationId xmlns:a16="http://schemas.microsoft.com/office/drawing/2014/main" id="{E0FD2A2A-B9FC-478E-86DE-9DCCF7904A3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148" r="6148"/>
          <a:stretch/>
        </p:blipFill>
        <p:spPr bwMode="auto">
          <a:xfrm>
            <a:off x="6739898" y="1080558"/>
            <a:ext cx="317304" cy="3617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Cassandra Logo">
            <a:extLst>
              <a:ext uri="{FF2B5EF4-FFF2-40B4-BE49-F238E27FC236}">
                <a16:creationId xmlns:a16="http://schemas.microsoft.com/office/drawing/2014/main" id="{52F2C254-B6B4-4195-A2CB-F683E4FDC6E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3122"/>
          <a:stretch/>
        </p:blipFill>
        <p:spPr bwMode="auto">
          <a:xfrm>
            <a:off x="7249663" y="1164882"/>
            <a:ext cx="351824" cy="247873"/>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B7C60043-0225-4E88-A4B2-0E06C52CE3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02516" y="678951"/>
            <a:ext cx="330190" cy="330190"/>
          </a:xfrm>
          <a:prstGeom prst="rect">
            <a:avLst/>
          </a:prstGeom>
        </p:spPr>
      </p:pic>
      <p:sp>
        <p:nvSpPr>
          <p:cNvPr id="42" name="TextBox 41">
            <a:extLst>
              <a:ext uri="{FF2B5EF4-FFF2-40B4-BE49-F238E27FC236}">
                <a16:creationId xmlns:a16="http://schemas.microsoft.com/office/drawing/2014/main" id="{4F3ABC1F-54D7-1440-A6F7-7B0027235E1A}"/>
              </a:ext>
            </a:extLst>
          </p:cNvPr>
          <p:cNvSpPr txBox="1"/>
          <p:nvPr/>
        </p:nvSpPr>
        <p:spPr>
          <a:xfrm>
            <a:off x="7998313" y="4811695"/>
            <a:ext cx="4023291" cy="1569660"/>
          </a:xfrm>
          <a:prstGeom prst="rect">
            <a:avLst/>
          </a:prstGeom>
          <a:noFill/>
        </p:spPr>
        <p:txBody>
          <a:bodyPr wrap="square">
            <a:spAutoFit/>
          </a:bodyPr>
          <a:lstStyle/>
          <a:p>
            <a:r>
              <a:rPr lang="en-US" sz="1200">
                <a:latin typeface="Consolas" panose="020B0609020204030204" pitchFamily="49" charset="0"/>
                <a:cs typeface="Consolas" panose="020B0609020204030204" pitchFamily="49" charset="0"/>
              </a:rPr>
              <a:t>{</a:t>
            </a:r>
          </a:p>
          <a:p>
            <a:r>
              <a:rPr lang="en-US" sz="1200">
                <a:latin typeface="Consolas" panose="020B0609020204030204" pitchFamily="49" charset="0"/>
                <a:cs typeface="Consolas" panose="020B0609020204030204" pitchFamily="49" charset="0"/>
              </a:rPr>
              <a:t>   "results": [{</a:t>
            </a:r>
          </a:p>
          <a:p>
            <a:r>
              <a:rPr lang="en-US" sz="1200">
                <a:latin typeface="Consolas" panose="020B0609020204030204" pitchFamily="49" charset="0"/>
                <a:cs typeface="Consolas" panose="020B0609020204030204" pitchFamily="49" charset="0"/>
              </a:rPr>
              <a:t>      "key": "planet",</a:t>
            </a:r>
          </a:p>
          <a:p>
            <a:r>
              <a:rPr lang="en-US" sz="1200">
                <a:latin typeface="Consolas" panose="020B0609020204030204" pitchFamily="49" charset="0"/>
                <a:cs typeface="Consolas" panose="020B0609020204030204" pitchFamily="49" charset="0"/>
              </a:rPr>
              <a:t>      "value": {</a:t>
            </a:r>
          </a:p>
          <a:p>
            <a:r>
              <a:rPr lang="en-US" sz="1200">
                <a:latin typeface="Consolas" panose="020B0609020204030204" pitchFamily="49" charset="0"/>
                <a:cs typeface="Consolas" panose="020B0609020204030204" pitchFamily="49" charset="0"/>
              </a:rPr>
              <a:t>         "name": "Tatooine"</a:t>
            </a:r>
          </a:p>
          <a:p>
            <a:r>
              <a:rPr lang="en-US" sz="1200">
                <a:latin typeface="Consolas" panose="020B0609020204030204" pitchFamily="49" charset="0"/>
                <a:cs typeface="Consolas" panose="020B0609020204030204" pitchFamily="49" charset="0"/>
              </a:rPr>
              <a:t>      }</a:t>
            </a:r>
          </a:p>
          <a:p>
            <a:r>
              <a:rPr lang="en-US" sz="1200">
                <a:latin typeface="Consolas" panose="020B0609020204030204" pitchFamily="49" charset="0"/>
                <a:cs typeface="Consolas" panose="020B0609020204030204" pitchFamily="49" charset="0"/>
              </a:rPr>
              <a:t>   }]</a:t>
            </a:r>
          </a:p>
          <a:p>
            <a:r>
              <a:rPr lang="en-US" sz="1200">
                <a:latin typeface="Consolas" panose="020B0609020204030204" pitchFamily="49" charset="0"/>
                <a:cs typeface="Consolas" panose="020B0609020204030204" pitchFamily="49" charset="0"/>
              </a:rPr>
              <a:t>}</a:t>
            </a:r>
          </a:p>
        </p:txBody>
      </p:sp>
      <p:cxnSp>
        <p:nvCxnSpPr>
          <p:cNvPr id="13" name="Straight Connector 12">
            <a:extLst>
              <a:ext uri="{FF2B5EF4-FFF2-40B4-BE49-F238E27FC236}">
                <a16:creationId xmlns:a16="http://schemas.microsoft.com/office/drawing/2014/main" id="{72C5B668-0F88-6344-8333-9EEC81592677}"/>
              </a:ext>
            </a:extLst>
          </p:cNvPr>
          <p:cNvCxnSpPr/>
          <p:nvPr/>
        </p:nvCxnSpPr>
        <p:spPr>
          <a:xfrm>
            <a:off x="7855429" y="4723800"/>
            <a:ext cx="4244671" cy="0"/>
          </a:xfrm>
          <a:prstGeom prst="line">
            <a:avLst/>
          </a:prstGeom>
          <a:ln w="1905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B86E0D4-11D8-49C9-87CF-F056E6E1A8D3}"/>
              </a:ext>
            </a:extLst>
          </p:cNvPr>
          <p:cNvGrpSpPr/>
          <p:nvPr/>
        </p:nvGrpSpPr>
        <p:grpSpPr>
          <a:xfrm>
            <a:off x="3729190" y="2620082"/>
            <a:ext cx="3966924" cy="3924219"/>
            <a:chOff x="3729190" y="2620082"/>
            <a:chExt cx="3966924" cy="3924219"/>
          </a:xfrm>
        </p:grpSpPr>
        <p:grpSp>
          <p:nvGrpSpPr>
            <p:cNvPr id="78" name="Group 77">
              <a:extLst>
                <a:ext uri="{FF2B5EF4-FFF2-40B4-BE49-F238E27FC236}">
                  <a16:creationId xmlns:a16="http://schemas.microsoft.com/office/drawing/2014/main" id="{49206E5A-46FC-4128-89C4-5CBAF2061A8A}"/>
                </a:ext>
              </a:extLst>
            </p:cNvPr>
            <p:cNvGrpSpPr/>
            <p:nvPr/>
          </p:nvGrpSpPr>
          <p:grpSpPr>
            <a:xfrm>
              <a:off x="3735845" y="2620082"/>
              <a:ext cx="3960269" cy="3924219"/>
              <a:chOff x="1222153" y="964247"/>
              <a:chExt cx="4062864" cy="1585210"/>
            </a:xfrm>
          </p:grpSpPr>
          <p:sp>
            <p:nvSpPr>
              <p:cNvPr id="79" name="Rectangle 78">
                <a:extLst>
                  <a:ext uri="{FF2B5EF4-FFF2-40B4-BE49-F238E27FC236}">
                    <a16:creationId xmlns:a16="http://schemas.microsoft.com/office/drawing/2014/main" id="{44548D41-DA8F-40A4-BADD-1CF34733ED76}"/>
                  </a:ext>
                </a:extLst>
              </p:cNvPr>
              <p:cNvSpPr/>
              <p:nvPr/>
            </p:nvSpPr>
            <p:spPr bwMode="auto">
              <a:xfrm>
                <a:off x="1222153" y="964247"/>
                <a:ext cx="4062864" cy="1585210"/>
              </a:xfrm>
              <a:prstGeom prst="rect">
                <a:avLst/>
              </a:prstGeom>
              <a:solidFill>
                <a:srgbClr val="FFFFFF"/>
              </a:solidFill>
              <a:ln w="7710" cap="flat" cmpd="sng" algn="ctr">
                <a:noFill/>
                <a:prstDash val="solid"/>
                <a:miter/>
              </a:ln>
              <a:effectLst>
                <a:outerShdw blurRad="152400" sx="101000" sy="101000" algn="ctr" rotWithShape="0">
                  <a:prstClr val="black">
                    <a:alpha val="25000"/>
                  </a:prstClr>
                </a:outerShdw>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a typeface="Segoe UI Symbol"/>
                  <a:cs typeface="+mn-cs"/>
                </a:endParaRPr>
              </a:p>
            </p:txBody>
          </p:sp>
          <p:sp>
            <p:nvSpPr>
              <p:cNvPr id="81" name="TextBox 80">
                <a:extLst>
                  <a:ext uri="{FF2B5EF4-FFF2-40B4-BE49-F238E27FC236}">
                    <a16:creationId xmlns:a16="http://schemas.microsoft.com/office/drawing/2014/main" id="{0375685D-C3DE-4D31-9E4F-AF1178018C07}"/>
                  </a:ext>
                </a:extLst>
              </p:cNvPr>
              <p:cNvSpPr txBox="1"/>
              <p:nvPr/>
            </p:nvSpPr>
            <p:spPr>
              <a:xfrm>
                <a:off x="1515657" y="1742868"/>
                <a:ext cx="3454566" cy="124328"/>
              </a:xfrm>
              <a:prstGeom prst="rect">
                <a:avLst/>
              </a:prstGeom>
              <a:noFill/>
            </p:spPr>
            <p:txBody>
              <a:bodyPr wrap="square">
                <a:spAutoFit/>
              </a:bodyPr>
              <a:lstStyle/>
              <a:p>
                <a:pPr marL="0" marR="0" lvl="0" indent="0" algn="ctr" defTabSz="932472" eaLnBrk="1" fontAlgn="base" latinLnBrk="0" hangingPunct="1">
                  <a:lnSpc>
                    <a:spcPct val="100000"/>
                  </a:lnSpc>
                  <a:spcBef>
                    <a:spcPct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ea typeface="Segoe UI Symbol"/>
                  </a:rPr>
                  <a:t>{"name":"</a:t>
                </a:r>
                <a:r>
                  <a:rPr lang="en-US" sz="1400">
                    <a:solidFill>
                      <a:schemeClr val="tx1"/>
                    </a:solidFill>
                    <a:latin typeface="Consolas" panose="020B0609020204030204" pitchFamily="49" charset="0"/>
                    <a:ea typeface="Segoe UI Symbol"/>
                  </a:rPr>
                  <a:t>Tatooine</a:t>
                </a:r>
                <a:r>
                  <a:rPr kumimoji="0" lang="en-US" sz="1400" b="0" i="0" u="none" strike="noStrike" kern="0" cap="none" spc="0" normalizeH="0" baseline="0" noProof="0">
                    <a:ln>
                      <a:noFill/>
                    </a:ln>
                    <a:solidFill>
                      <a:srgbClr val="000000"/>
                    </a:solidFill>
                    <a:effectLst/>
                    <a:uLnTx/>
                    <a:uFillTx/>
                    <a:latin typeface="Consolas" panose="020B0609020204030204" pitchFamily="49" charset="0"/>
                    <a:ea typeface="Segoe UI Symbol"/>
                  </a:rPr>
                  <a:t>"}</a:t>
                </a:r>
              </a:p>
            </p:txBody>
          </p:sp>
        </p:grpSp>
        <p:sp>
          <p:nvSpPr>
            <p:cNvPr id="2" name="TextBox 1">
              <a:extLst>
                <a:ext uri="{FF2B5EF4-FFF2-40B4-BE49-F238E27FC236}">
                  <a16:creationId xmlns:a16="http://schemas.microsoft.com/office/drawing/2014/main" id="{7C105063-6363-4CA8-BCB8-B511151F5308}"/>
                </a:ext>
              </a:extLst>
            </p:cNvPr>
            <p:cNvSpPr txBox="1"/>
            <p:nvPr/>
          </p:nvSpPr>
          <p:spPr>
            <a:xfrm>
              <a:off x="3732296" y="2708894"/>
              <a:ext cx="3963818" cy="523220"/>
            </a:xfrm>
            <a:prstGeom prst="rect">
              <a:avLst/>
            </a:prstGeom>
            <a:noFill/>
            <a:effectLst/>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srgbClr val="000000"/>
                  </a:solidFill>
                  <a:latin typeface="Segoe UI Semibold"/>
                </a:rPr>
                <a:t>GET</a:t>
              </a:r>
              <a:endParaRPr kumimoji="0" lang="en-US" sz="1600" b="0" i="0" u="none" strike="noStrike" kern="0" cap="none" spc="0" normalizeH="0" baseline="0" noProof="0">
                <a:ln>
                  <a:noFill/>
                </a:ln>
                <a:solidFill>
                  <a:srgbClr val="000000"/>
                </a:solidFill>
                <a:effectLst/>
                <a:uLnTx/>
                <a:uFillTx/>
                <a:latin typeface="Segoe UI Semibold"/>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4"/>
                  </a:solidFill>
                  <a:effectLst/>
                  <a:uLnTx/>
                  <a:uFillTx/>
                </a:rPr>
                <a:t>http://localhost:3500/v1.0/state/myStateStore</a:t>
              </a:r>
              <a:r>
                <a:rPr lang="en-US" sz="1200" kern="0">
                  <a:solidFill>
                    <a:srgbClr val="0078D4"/>
                  </a:solidFill>
                </a:rPr>
                <a:t>/planet</a:t>
              </a:r>
              <a:endParaRPr lang="en-US" sz="1200" b="0" i="0" u="none" strike="noStrike" kern="0" cap="none" spc="0" normalizeH="0" baseline="0" noProof="0">
                <a:ln>
                  <a:noFill/>
                </a:ln>
                <a:solidFill>
                  <a:srgbClr val="0078D4"/>
                </a:solidFill>
                <a:effectLst/>
                <a:uLnTx/>
                <a:uFillTx/>
                <a:cs typeface="Segoe UI"/>
              </a:endParaRPr>
            </a:p>
          </p:txBody>
        </p:sp>
        <p:cxnSp>
          <p:nvCxnSpPr>
            <p:cNvPr id="43" name="Straight Connector 42">
              <a:extLst>
                <a:ext uri="{FF2B5EF4-FFF2-40B4-BE49-F238E27FC236}">
                  <a16:creationId xmlns:a16="http://schemas.microsoft.com/office/drawing/2014/main" id="{77E1884D-8E9A-A244-BD81-4EEAA4002B2F}"/>
                </a:ext>
              </a:extLst>
            </p:cNvPr>
            <p:cNvCxnSpPr>
              <a:cxnSpLocks/>
            </p:cNvCxnSpPr>
            <p:nvPr/>
          </p:nvCxnSpPr>
          <p:spPr>
            <a:xfrm>
              <a:off x="3729190" y="3890419"/>
              <a:ext cx="3960269" cy="0"/>
            </a:xfrm>
            <a:prstGeom prst="line">
              <a:avLst/>
            </a:prstGeom>
            <a:ln w="1905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65FB408-906D-3246-A70A-04FB6FBF1694}"/>
                </a:ext>
              </a:extLst>
            </p:cNvPr>
            <p:cNvSpPr txBox="1"/>
            <p:nvPr/>
          </p:nvSpPr>
          <p:spPr>
            <a:xfrm>
              <a:off x="5352436" y="3807944"/>
              <a:ext cx="706333" cy="215444"/>
            </a:xfrm>
            <a:prstGeom prst="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200 OK</a:t>
              </a:r>
            </a:p>
          </p:txBody>
        </p:sp>
      </p:grpSp>
      <p:sp>
        <p:nvSpPr>
          <p:cNvPr id="48" name="TextBox 47">
            <a:extLst>
              <a:ext uri="{FF2B5EF4-FFF2-40B4-BE49-F238E27FC236}">
                <a16:creationId xmlns:a16="http://schemas.microsoft.com/office/drawing/2014/main" id="{F0759742-2284-B74C-9CF5-97CA83BF694F}"/>
              </a:ext>
            </a:extLst>
          </p:cNvPr>
          <p:cNvSpPr txBox="1"/>
          <p:nvPr/>
        </p:nvSpPr>
        <p:spPr>
          <a:xfrm>
            <a:off x="9656791" y="4614249"/>
            <a:ext cx="706333" cy="215444"/>
          </a:xfrm>
          <a:prstGeom prst="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200 OK</a:t>
            </a:r>
          </a:p>
        </p:txBody>
      </p:sp>
      <p:grpSp>
        <p:nvGrpSpPr>
          <p:cNvPr id="11" name="Group 10">
            <a:extLst>
              <a:ext uri="{FF2B5EF4-FFF2-40B4-BE49-F238E27FC236}">
                <a16:creationId xmlns:a16="http://schemas.microsoft.com/office/drawing/2014/main" id="{42F59245-049D-4222-8C4D-A0D3E396DC90}"/>
              </a:ext>
            </a:extLst>
          </p:cNvPr>
          <p:cNvGrpSpPr/>
          <p:nvPr/>
        </p:nvGrpSpPr>
        <p:grpSpPr>
          <a:xfrm>
            <a:off x="120416" y="2620102"/>
            <a:ext cx="3491378" cy="3920842"/>
            <a:chOff x="120416" y="2620102"/>
            <a:chExt cx="3491378" cy="3920842"/>
          </a:xfrm>
        </p:grpSpPr>
        <p:grpSp>
          <p:nvGrpSpPr>
            <p:cNvPr id="82" name="Group 81">
              <a:extLst>
                <a:ext uri="{FF2B5EF4-FFF2-40B4-BE49-F238E27FC236}">
                  <a16:creationId xmlns:a16="http://schemas.microsoft.com/office/drawing/2014/main" id="{1FADCC44-ECCB-4A46-A940-781068601386}"/>
                </a:ext>
              </a:extLst>
            </p:cNvPr>
            <p:cNvGrpSpPr/>
            <p:nvPr/>
          </p:nvGrpSpPr>
          <p:grpSpPr>
            <a:xfrm>
              <a:off x="120416" y="2620102"/>
              <a:ext cx="3491378" cy="3920842"/>
              <a:chOff x="1497252" y="957634"/>
              <a:chExt cx="3491378" cy="2609053"/>
            </a:xfrm>
          </p:grpSpPr>
          <p:sp>
            <p:nvSpPr>
              <p:cNvPr id="83" name="Rectangle 82">
                <a:extLst>
                  <a:ext uri="{FF2B5EF4-FFF2-40B4-BE49-F238E27FC236}">
                    <a16:creationId xmlns:a16="http://schemas.microsoft.com/office/drawing/2014/main" id="{E5FEF9A2-8757-42DE-9FCB-61B09E32E42C}"/>
                  </a:ext>
                </a:extLst>
              </p:cNvPr>
              <p:cNvSpPr/>
              <p:nvPr/>
            </p:nvSpPr>
            <p:spPr bwMode="auto">
              <a:xfrm>
                <a:off x="1512353" y="957634"/>
                <a:ext cx="3468810" cy="2609053"/>
              </a:xfrm>
              <a:prstGeom prst="rect">
                <a:avLst/>
              </a:prstGeom>
              <a:solidFill>
                <a:srgbClr val="FFFFFF"/>
              </a:solidFill>
              <a:ln w="7710" cap="flat" cmpd="sng" algn="ctr">
                <a:noFill/>
                <a:prstDash val="solid"/>
                <a:miter/>
              </a:ln>
              <a:effectLst>
                <a:outerShdw blurRad="152400" sx="101000" sy="101000" algn="ctr" rotWithShape="0">
                  <a:prstClr val="black">
                    <a:alpha val="25000"/>
                  </a:prstClr>
                </a:outerShdw>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a typeface="Segoe UI Symbol"/>
                  <a:cs typeface="+mn-cs"/>
                </a:endParaRPr>
              </a:p>
            </p:txBody>
          </p:sp>
          <p:sp>
            <p:nvSpPr>
              <p:cNvPr id="84" name="TextBox 83">
                <a:extLst>
                  <a:ext uri="{FF2B5EF4-FFF2-40B4-BE49-F238E27FC236}">
                    <a16:creationId xmlns:a16="http://schemas.microsoft.com/office/drawing/2014/main" id="{3AC94695-A89A-4D86-AC52-2FA4A9880F67}"/>
                  </a:ext>
                </a:extLst>
              </p:cNvPr>
              <p:cNvSpPr txBox="1"/>
              <p:nvPr/>
            </p:nvSpPr>
            <p:spPr>
              <a:xfrm>
                <a:off x="1497252" y="1016719"/>
                <a:ext cx="3491378" cy="348167"/>
              </a:xfrm>
              <a:prstGeom prst="rect">
                <a:avLst/>
              </a:prstGeom>
              <a:noFill/>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POST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4"/>
                    </a:solidFill>
                    <a:effectLst/>
                    <a:uLnTx/>
                    <a:uFillTx/>
                  </a:rPr>
                  <a:t>http://localhost:3500/v1.0/state/myStateStore</a:t>
                </a:r>
              </a:p>
            </p:txBody>
          </p:sp>
          <p:sp>
            <p:nvSpPr>
              <p:cNvPr id="85" name="TextBox 84">
                <a:extLst>
                  <a:ext uri="{FF2B5EF4-FFF2-40B4-BE49-F238E27FC236}">
                    <a16:creationId xmlns:a16="http://schemas.microsoft.com/office/drawing/2014/main" id="{4EB9AA3D-2750-4F94-9DC2-3C2CF3E38F31}"/>
                  </a:ext>
                </a:extLst>
              </p:cNvPr>
              <p:cNvSpPr txBox="1"/>
              <p:nvPr/>
            </p:nvSpPr>
            <p:spPr>
              <a:xfrm>
                <a:off x="1768722" y="1364886"/>
                <a:ext cx="2755466" cy="1495072"/>
              </a:xfrm>
              <a:prstGeom prst="rect">
                <a:avLst/>
              </a:prstGeom>
              <a:noFill/>
            </p:spPr>
            <p:txBody>
              <a:bodyPr wrap="square">
                <a:spAutoFit/>
              </a:bodyPr>
              <a:lstStyle/>
              <a:p>
                <a:pPr lvl="0" defTabSz="932472" fontAlgn="base">
                  <a:spcBef>
                    <a:spcPct val="0"/>
                  </a:spcBef>
                </a:pPr>
                <a:r>
                  <a:rPr lang="en-US" sz="1400">
                    <a:solidFill>
                      <a:schemeClr val="tx1"/>
                    </a:solidFill>
                    <a:latin typeface="Consolas" panose="020B0609020204030204" pitchFamily="49" charset="0"/>
                    <a:ea typeface="Segoe UI Symbol"/>
                  </a:rPr>
                  <a:t>[{</a:t>
                </a:r>
              </a:p>
              <a:p>
                <a:pPr lvl="0" defTabSz="932472" fontAlgn="base">
                  <a:spcBef>
                    <a:spcPct val="0"/>
                  </a:spcBef>
                </a:pPr>
                <a:r>
                  <a:rPr lang="en-US" sz="1400">
                    <a:solidFill>
                      <a:schemeClr val="tx1"/>
                    </a:solidFill>
                    <a:latin typeface="Consolas" panose="020B0609020204030204" pitchFamily="49" charset="0"/>
                    <a:ea typeface="Segoe UI Symbol"/>
                  </a:rPr>
                  <a:t>   "key": "weapon",</a:t>
                </a:r>
              </a:p>
              <a:p>
                <a:pPr lvl="0" defTabSz="932472" fontAlgn="base">
                  <a:spcBef>
                    <a:spcPct val="0"/>
                  </a:spcBef>
                </a:pPr>
                <a:r>
                  <a:rPr lang="en-US" sz="1400">
                    <a:solidFill>
                      <a:schemeClr val="tx1"/>
                    </a:solidFill>
                    <a:latin typeface="Consolas" panose="020B0609020204030204" pitchFamily="49" charset="0"/>
                    <a:ea typeface="Segoe UI Symbol"/>
                  </a:rPr>
                  <a:t>   "value": "Death Star"</a:t>
                </a:r>
              </a:p>
              <a:p>
                <a:pPr lvl="0" defTabSz="932472" fontAlgn="base">
                  <a:spcBef>
                    <a:spcPct val="0"/>
                  </a:spcBef>
                </a:pPr>
                <a:r>
                  <a:rPr lang="en-US" sz="1400">
                    <a:solidFill>
                      <a:schemeClr val="tx1"/>
                    </a:solidFill>
                    <a:latin typeface="Consolas" panose="020B0609020204030204" pitchFamily="49" charset="0"/>
                    <a:ea typeface="Segoe UI Symbol"/>
                  </a:rPr>
                  <a:t> },</a:t>
                </a:r>
              </a:p>
              <a:p>
                <a:pPr lvl="0" defTabSz="932472" fontAlgn="base">
                  <a:spcBef>
                    <a:spcPct val="0"/>
                  </a:spcBef>
                </a:pPr>
                <a:r>
                  <a:rPr lang="en-US" sz="1400">
                    <a:latin typeface="Consolas" panose="020B0609020204030204" pitchFamily="49" charset="0"/>
                    <a:ea typeface="Segoe UI Symbol"/>
                  </a:rPr>
                  <a:t> </a:t>
                </a:r>
                <a:r>
                  <a:rPr lang="en-US" sz="1400">
                    <a:solidFill>
                      <a:schemeClr val="tx1"/>
                    </a:solidFill>
                    <a:latin typeface="Consolas" panose="020B0609020204030204" pitchFamily="49" charset="0"/>
                    <a:ea typeface="Segoe UI Symbol"/>
                  </a:rPr>
                  <a:t>{</a:t>
                </a:r>
              </a:p>
              <a:p>
                <a:pPr lvl="0" defTabSz="932472" fontAlgn="base">
                  <a:spcBef>
                    <a:spcPct val="0"/>
                  </a:spcBef>
                </a:pPr>
                <a:r>
                  <a:rPr lang="en-US" sz="1400">
                    <a:solidFill>
                      <a:schemeClr val="tx1"/>
                    </a:solidFill>
                    <a:latin typeface="Consolas" panose="020B0609020204030204" pitchFamily="49" charset="0"/>
                    <a:ea typeface="Segoe UI Symbol"/>
                  </a:rPr>
                  <a:t>   "key": "planet",</a:t>
                </a:r>
              </a:p>
              <a:p>
                <a:pPr lvl="0" defTabSz="932472" fontAlgn="base">
                  <a:spcBef>
                    <a:spcPct val="0"/>
                  </a:spcBef>
                </a:pPr>
                <a:r>
                  <a:rPr lang="en-US" sz="1400">
                    <a:solidFill>
                      <a:schemeClr val="tx1"/>
                    </a:solidFill>
                    <a:latin typeface="Consolas" panose="020B0609020204030204" pitchFamily="49" charset="0"/>
                    <a:ea typeface="Segoe UI Symbol"/>
                  </a:rPr>
                  <a:t>   "value": {</a:t>
                </a:r>
              </a:p>
              <a:p>
                <a:pPr lvl="0" defTabSz="932472" fontAlgn="base">
                  <a:spcBef>
                    <a:spcPct val="0"/>
                  </a:spcBef>
                </a:pPr>
                <a:r>
                  <a:rPr lang="en-US" sz="1400">
                    <a:solidFill>
                      <a:schemeClr val="tx1"/>
                    </a:solidFill>
                    <a:latin typeface="Consolas" panose="020B0609020204030204" pitchFamily="49" charset="0"/>
                    <a:ea typeface="Segoe UI Symbol"/>
                  </a:rPr>
                  <a:t>      "name": "Tatooine"</a:t>
                </a:r>
              </a:p>
              <a:p>
                <a:pPr lvl="0" defTabSz="932472" fontAlgn="base">
                  <a:spcBef>
                    <a:spcPct val="0"/>
                  </a:spcBef>
                </a:pPr>
                <a:r>
                  <a:rPr lang="en-US" sz="1400">
                    <a:solidFill>
                      <a:schemeClr val="tx1"/>
                    </a:solidFill>
                    <a:latin typeface="Consolas" panose="020B0609020204030204" pitchFamily="49" charset="0"/>
                    <a:ea typeface="Segoe UI Symbol"/>
                  </a:rPr>
                  <a:t>    }</a:t>
                </a:r>
              </a:p>
              <a:p>
                <a:pPr lvl="0" defTabSz="932472" fontAlgn="base">
                  <a:spcBef>
                    <a:spcPct val="0"/>
                  </a:spcBef>
                </a:pPr>
                <a:r>
                  <a:rPr lang="en-US" sz="1400">
                    <a:solidFill>
                      <a:schemeClr val="tx1"/>
                    </a:solidFill>
                    <a:latin typeface="Consolas" panose="020B0609020204030204" pitchFamily="49" charset="0"/>
                    <a:ea typeface="Segoe UI Symbol"/>
                  </a:rPr>
                  <a:t> }]</a:t>
                </a:r>
              </a:p>
            </p:txBody>
          </p:sp>
        </p:grpSp>
        <p:cxnSp>
          <p:nvCxnSpPr>
            <p:cNvPr id="44" name="Straight Connector 43">
              <a:extLst>
                <a:ext uri="{FF2B5EF4-FFF2-40B4-BE49-F238E27FC236}">
                  <a16:creationId xmlns:a16="http://schemas.microsoft.com/office/drawing/2014/main" id="{DF1E177E-8DA8-874A-9525-6A63CFDEB200}"/>
                </a:ext>
              </a:extLst>
            </p:cNvPr>
            <p:cNvCxnSpPr>
              <a:cxnSpLocks/>
            </p:cNvCxnSpPr>
            <p:nvPr/>
          </p:nvCxnSpPr>
          <p:spPr>
            <a:xfrm>
              <a:off x="142349" y="5651184"/>
              <a:ext cx="3469445" cy="0"/>
            </a:xfrm>
            <a:prstGeom prst="line">
              <a:avLst/>
            </a:prstGeom>
            <a:ln w="1905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554614A-6AE8-BC48-BA20-0D60322236A9}"/>
                </a:ext>
              </a:extLst>
            </p:cNvPr>
            <p:cNvSpPr txBox="1"/>
            <p:nvPr/>
          </p:nvSpPr>
          <p:spPr>
            <a:xfrm>
              <a:off x="1512938" y="5549579"/>
              <a:ext cx="706333" cy="215444"/>
            </a:xfrm>
            <a:prstGeom prst="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200</a:t>
              </a:r>
              <a:r>
                <a:rPr lang="en-US" sz="120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 OK</a:t>
              </a:r>
            </a:p>
          </p:txBody>
        </p:sp>
      </p:grpSp>
    </p:spTree>
    <p:extLst>
      <p:ext uri="{BB962C8B-B14F-4D97-AF65-F5344CB8AC3E}">
        <p14:creationId xmlns:p14="http://schemas.microsoft.com/office/powerpoint/2010/main" val="2581656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2E6E4890-BA0D-4B24-90EC-DFB001B805A9}"/>
              </a:ext>
            </a:extLst>
          </p:cNvPr>
          <p:cNvGrpSpPr/>
          <p:nvPr/>
        </p:nvGrpSpPr>
        <p:grpSpPr>
          <a:xfrm>
            <a:off x="588263" y="2372175"/>
            <a:ext cx="1737360" cy="1734143"/>
            <a:chOff x="588263" y="2372175"/>
            <a:chExt cx="1737360" cy="1734143"/>
          </a:xfrm>
        </p:grpSpPr>
        <p:sp>
          <p:nvSpPr>
            <p:cNvPr id="20" name="Rounded Rectangle 5">
              <a:extLst>
                <a:ext uri="{FF2B5EF4-FFF2-40B4-BE49-F238E27FC236}">
                  <a16:creationId xmlns:a16="http://schemas.microsoft.com/office/drawing/2014/main" id="{1B77EA7E-EC73-4586-B7A6-87CE169E87DB}"/>
                </a:ext>
              </a:extLst>
            </p:cNvPr>
            <p:cNvSpPr/>
            <p:nvPr/>
          </p:nvSpPr>
          <p:spPr bwMode="auto">
            <a:xfrm>
              <a:off x="588263" y="2372175"/>
              <a:ext cx="1737360" cy="173414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46" name="app development" descr="application development">
              <a:extLst>
                <a:ext uri="{FF2B5EF4-FFF2-40B4-BE49-F238E27FC236}">
                  <a16:creationId xmlns:a16="http://schemas.microsoft.com/office/drawing/2014/main" id="{7D1F30BD-DD38-4976-8EA1-52992E96BBB5}"/>
                </a:ext>
              </a:extLst>
            </p:cNvPr>
            <p:cNvGrpSpPr/>
            <p:nvPr/>
          </p:nvGrpSpPr>
          <p:grpSpPr>
            <a:xfrm>
              <a:off x="1203300" y="2913319"/>
              <a:ext cx="500421" cy="301755"/>
              <a:chOff x="1619314" y="4920550"/>
              <a:chExt cx="500421" cy="301755"/>
            </a:xfrm>
          </p:grpSpPr>
          <p:sp>
            <p:nvSpPr>
              <p:cNvPr id="47" name="Freeform: Shape 46">
                <a:extLst>
                  <a:ext uri="{FF2B5EF4-FFF2-40B4-BE49-F238E27FC236}">
                    <a16:creationId xmlns:a16="http://schemas.microsoft.com/office/drawing/2014/main" id="{E633E0F9-CCC9-4F49-AA4A-B09409A5D103}"/>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D31D4B6-C6CD-429F-94A0-03EBD5F5FD94}"/>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DE0D1A7-4E15-4121-993A-BEF40ED4ADBA}"/>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21BC99C-803B-4BAE-8992-B4A21B56691E}"/>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sp>
        <p:nvSpPr>
          <p:cNvPr id="18" name="Rectangle 17">
            <a:extLst>
              <a:ext uri="{FF2B5EF4-FFF2-40B4-BE49-F238E27FC236}">
                <a16:creationId xmlns:a16="http://schemas.microsoft.com/office/drawing/2014/main" id="{D8361DEB-321F-42DF-9437-9DC67E158AA0}"/>
              </a:ext>
            </a:extLst>
          </p:cNvPr>
          <p:cNvSpPr/>
          <p:nvPr/>
        </p:nvSpPr>
        <p:spPr bwMode="auto">
          <a:xfrm>
            <a:off x="2815223" y="2062149"/>
            <a:ext cx="3461603"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"name": "Tatooine"</a:t>
            </a:r>
          </a:p>
          <a:p>
            <a:pPr lvl="0" defTabSz="932472" fontAlgn="base">
              <a:spcBef>
                <a:spcPct val="0"/>
              </a:spcBef>
            </a:pPr>
            <a:r>
              <a:rPr lang="en-US" sz="1200">
                <a:solidFill>
                  <a:schemeClr val="tx1"/>
                </a:solidFill>
                <a:latin typeface="Consolas" panose="020B0609020204030204" pitchFamily="49" charset="0"/>
                <a:ea typeface="Segoe UI Symbol"/>
              </a:rPr>
              <a:t>}</a:t>
            </a:r>
          </a:p>
        </p:txBody>
      </p:sp>
      <p:sp>
        <p:nvSpPr>
          <p:cNvPr id="28" name="Rounded Rectangle 5">
            <a:extLst>
              <a:ext uri="{FF2B5EF4-FFF2-40B4-BE49-F238E27FC236}">
                <a16:creationId xmlns:a16="http://schemas.microsoft.com/office/drawing/2014/main" id="{D24C0232-61D5-4162-918A-7FFA632DEF01}"/>
              </a:ext>
            </a:extLst>
          </p:cNvPr>
          <p:cNvSpPr/>
          <p:nvPr/>
        </p:nvSpPr>
        <p:spPr bwMode="auto">
          <a:xfrm>
            <a:off x="6781937" y="2370099"/>
            <a:ext cx="1737360" cy="1734143"/>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a:p>
            <a:pPr lvl="0" algn="ctr" defTabSz="932472" fontAlgn="base">
              <a:spcBef>
                <a:spcPct val="0"/>
              </a:spcBef>
              <a:spcAft>
                <a:spcPct val="0"/>
              </a:spcAft>
              <a:defRPr/>
            </a:pPr>
            <a:r>
              <a:rPr lang="en-US" sz="1600">
                <a:solidFill>
                  <a:schemeClr val="bg1"/>
                </a:solidFill>
              </a:rPr>
              <a:t>ID: dapr1</a:t>
            </a:r>
            <a:endParaRPr kumimoji="0" lang="en-US" sz="2400" b="0" i="0" u="none" strike="noStrike" kern="1200" cap="none" spc="0" normalizeH="0" baseline="0" noProof="0">
              <a:ln>
                <a:noFill/>
              </a:ln>
              <a:solidFill>
                <a:schemeClr val="bg1"/>
              </a:solidFill>
              <a:effectLst/>
              <a:uLnTx/>
              <a:uFillTx/>
            </a:endParaRPr>
          </a:p>
        </p:txBody>
      </p:sp>
      <p:grpSp>
        <p:nvGrpSpPr>
          <p:cNvPr id="39" name="Group 38">
            <a:extLst>
              <a:ext uri="{FF2B5EF4-FFF2-40B4-BE49-F238E27FC236}">
                <a16:creationId xmlns:a16="http://schemas.microsoft.com/office/drawing/2014/main" id="{2B1232FC-6C33-416B-ACE5-86B3408E88A3}"/>
              </a:ext>
            </a:extLst>
          </p:cNvPr>
          <p:cNvGrpSpPr/>
          <p:nvPr/>
        </p:nvGrpSpPr>
        <p:grpSpPr>
          <a:xfrm>
            <a:off x="2482930" y="3093336"/>
            <a:ext cx="4126188" cy="291820"/>
            <a:chOff x="1702805" y="3093336"/>
            <a:chExt cx="4603021" cy="291820"/>
          </a:xfrm>
        </p:grpSpPr>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1702805" y="3093336"/>
              <a:ext cx="4603021" cy="0"/>
            </a:xfrm>
            <a:prstGeom prst="straightConnector1">
              <a:avLst/>
            </a:prstGeom>
            <a:ln w="31750">
              <a:solidFill>
                <a:schemeClr val="bg1">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2B61ECC-5A40-48F4-A5FE-E2EAEF5F61CB}"/>
                </a:ext>
              </a:extLst>
            </p:cNvPr>
            <p:cNvCxnSpPr>
              <a:cxnSpLocks/>
            </p:cNvCxnSpPr>
            <p:nvPr/>
          </p:nvCxnSpPr>
          <p:spPr>
            <a:xfrm>
              <a:off x="1702805" y="3385156"/>
              <a:ext cx="4603021" cy="0"/>
            </a:xfrm>
            <a:prstGeom prst="straightConnector1">
              <a:avLst/>
            </a:prstGeom>
            <a:ln w="31750">
              <a:solidFill>
                <a:schemeClr val="bg1">
                  <a:lumMod val="75000"/>
                </a:schemeClr>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66998EDC-9855-403F-85FF-CC836883C759}"/>
              </a:ext>
            </a:extLst>
          </p:cNvPr>
          <p:cNvSpPr txBox="1"/>
          <p:nvPr/>
        </p:nvSpPr>
        <p:spPr>
          <a:xfrm>
            <a:off x="2690837" y="3556349"/>
            <a:ext cx="3710376" cy="584775"/>
          </a:xfrm>
          <a:prstGeom prst="rect">
            <a:avLst/>
          </a:prstGeom>
          <a:noFill/>
        </p:spPr>
        <p:txBody>
          <a:bodyPr wrap="none" rtlCol="0" anchor="t">
            <a:spAutoFit/>
          </a:bodyPr>
          <a:lstStyle/>
          <a:p>
            <a:pPr algn="ctr"/>
            <a:r>
              <a:rPr lang="en-US">
                <a:solidFill>
                  <a:schemeClr val="accent1"/>
                </a:solidFill>
                <a:latin typeface="+mj-lt"/>
              </a:rPr>
              <a:t>POST</a:t>
            </a:r>
          </a:p>
          <a:p>
            <a:pPr algn="ctr"/>
            <a:r>
              <a:rPr lang="en-US" sz="1400"/>
              <a:t>http://localhost:3500/v1.0/state/&lt;</a:t>
            </a:r>
            <a:r>
              <a:rPr lang="en-US" sz="1400">
                <a:ea typeface="+mn-lt"/>
                <a:cs typeface="+mn-lt"/>
              </a:rPr>
              <a:t>store-name&gt;</a:t>
            </a:r>
          </a:p>
        </p:txBody>
      </p:sp>
      <p:sp>
        <p:nvSpPr>
          <p:cNvPr id="31" name="TextBox 30">
            <a:extLst>
              <a:ext uri="{FF2B5EF4-FFF2-40B4-BE49-F238E27FC236}">
                <a16:creationId xmlns:a16="http://schemas.microsoft.com/office/drawing/2014/main" id="{0E871662-D4C1-4D10-ADBC-50F245B2C231}"/>
              </a:ext>
            </a:extLst>
          </p:cNvPr>
          <p:cNvSpPr txBox="1"/>
          <p:nvPr/>
        </p:nvSpPr>
        <p:spPr>
          <a:xfrm>
            <a:off x="1811517" y="1388265"/>
            <a:ext cx="5469014" cy="584775"/>
          </a:xfrm>
          <a:prstGeom prst="rect">
            <a:avLst/>
          </a:prstGeom>
          <a:noFill/>
        </p:spPr>
        <p:txBody>
          <a:bodyPr wrap="square" rtlCol="0" anchor="t">
            <a:spAutoFit/>
          </a:bodyPr>
          <a:lstStyle/>
          <a:p>
            <a:pPr algn="ctr"/>
            <a:r>
              <a:rPr lang="en-US" b="1">
                <a:solidFill>
                  <a:schemeClr val="accent1"/>
                </a:solidFill>
                <a:latin typeface="+mj-lt"/>
              </a:rPr>
              <a:t>GET</a:t>
            </a:r>
            <a:r>
              <a:rPr lang="en-US">
                <a:solidFill>
                  <a:schemeClr val="accent1"/>
                </a:solidFill>
                <a:latin typeface="+mj-lt"/>
              </a:rPr>
              <a:t> </a:t>
            </a:r>
          </a:p>
          <a:p>
            <a:pPr algn="ctr"/>
            <a:r>
              <a:rPr lang="en-US" sz="1400"/>
              <a:t>http://localhost:3500/v1.0/state/&lt;store-name&gt;/planet</a:t>
            </a:r>
            <a:endParaRPr lang="en-US" sz="1400">
              <a:cs typeface="Calibri"/>
            </a:endParaRPr>
          </a:p>
        </p:txBody>
      </p:sp>
      <p:sp>
        <p:nvSpPr>
          <p:cNvPr id="32" name="Rectangle 31">
            <a:extLst>
              <a:ext uri="{FF2B5EF4-FFF2-40B4-BE49-F238E27FC236}">
                <a16:creationId xmlns:a16="http://schemas.microsoft.com/office/drawing/2014/main" id="{F302C2A3-ADF8-47E2-B6E0-26C6A5A5EAF2}"/>
              </a:ext>
            </a:extLst>
          </p:cNvPr>
          <p:cNvSpPr/>
          <p:nvPr/>
        </p:nvSpPr>
        <p:spPr bwMode="auto">
          <a:xfrm>
            <a:off x="2815223" y="4213633"/>
            <a:ext cx="3461603" cy="1889515"/>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"key": "weapon",</a:t>
            </a:r>
          </a:p>
          <a:p>
            <a:pPr lvl="0" defTabSz="932472" fontAlgn="base">
              <a:spcBef>
                <a:spcPct val="0"/>
              </a:spcBef>
            </a:pPr>
            <a:r>
              <a:rPr lang="en-US" sz="1200">
                <a:solidFill>
                  <a:schemeClr val="tx1"/>
                </a:solidFill>
                <a:latin typeface="Consolas" panose="020B0609020204030204" pitchFamily="49" charset="0"/>
                <a:ea typeface="Segoe UI Symbol"/>
              </a:rPr>
              <a:t>    "value": "</a:t>
            </a:r>
            <a:r>
              <a:rPr lang="en-US" sz="1200" err="1">
                <a:solidFill>
                  <a:schemeClr val="tx1"/>
                </a:solidFill>
                <a:latin typeface="Consolas" panose="020B0609020204030204" pitchFamily="49" charset="0"/>
                <a:ea typeface="Segoe UI Symbol"/>
              </a:rPr>
              <a:t>DeathStar</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    "key": "planet",</a:t>
            </a:r>
          </a:p>
          <a:p>
            <a:pPr lvl="0" defTabSz="932472" fontAlgn="base">
              <a:spcBef>
                <a:spcPct val="0"/>
              </a:spcBef>
            </a:pPr>
            <a:r>
              <a:rPr lang="en-US" sz="1200">
                <a:solidFill>
                  <a:schemeClr val="tx1"/>
                </a:solidFill>
                <a:latin typeface="Consolas" panose="020B0609020204030204" pitchFamily="49" charset="0"/>
                <a:ea typeface="Segoe UI Symbol"/>
              </a:rPr>
              <a:t>    "value": {</a:t>
            </a:r>
          </a:p>
          <a:p>
            <a:pPr lvl="0" defTabSz="932472" fontAlgn="base">
              <a:spcBef>
                <a:spcPct val="0"/>
              </a:spcBef>
            </a:pPr>
            <a:r>
              <a:rPr lang="en-US" sz="1200">
                <a:solidFill>
                  <a:schemeClr val="tx1"/>
                </a:solidFill>
                <a:latin typeface="Consolas" panose="020B0609020204030204" pitchFamily="49" charset="0"/>
                <a:ea typeface="Segoe UI Symbol"/>
              </a:rPr>
              <a:t>        "name": "Tatooine"</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a:t>
            </a:r>
          </a:p>
        </p:txBody>
      </p:sp>
      <p:cxnSp>
        <p:nvCxnSpPr>
          <p:cNvPr id="34" name="Straight Arrow Connector 33">
            <a:extLst>
              <a:ext uri="{FF2B5EF4-FFF2-40B4-BE49-F238E27FC236}">
                <a16:creationId xmlns:a16="http://schemas.microsoft.com/office/drawing/2014/main" id="{63717933-5E2E-4067-9EBD-5470C4CC073E}"/>
              </a:ext>
            </a:extLst>
          </p:cNvPr>
          <p:cNvCxnSpPr>
            <a:cxnSpLocks/>
            <a:stCxn id="28" idx="3"/>
            <a:endCxn id="36" idx="1"/>
          </p:cNvCxnSpPr>
          <p:nvPr/>
        </p:nvCxnSpPr>
        <p:spPr>
          <a:xfrm flipV="1">
            <a:off x="8519297" y="3237167"/>
            <a:ext cx="297042" cy="4"/>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aphicFrame>
        <p:nvGraphicFramePr>
          <p:cNvPr id="36" name="Table 12">
            <a:extLst>
              <a:ext uri="{FF2B5EF4-FFF2-40B4-BE49-F238E27FC236}">
                <a16:creationId xmlns:a16="http://schemas.microsoft.com/office/drawing/2014/main" id="{F2B30C2D-72D1-4D17-9BC5-604AA104DBD6}"/>
              </a:ext>
            </a:extLst>
          </p:cNvPr>
          <p:cNvGraphicFramePr>
            <a:graphicFrameLocks noGrp="1"/>
          </p:cNvGraphicFramePr>
          <p:nvPr>
            <p:extLst>
              <p:ext uri="{D42A27DB-BD31-4B8C-83A1-F6EECF244321}">
                <p14:modId xmlns:p14="http://schemas.microsoft.com/office/powerpoint/2010/main" val="1712457369"/>
              </p:ext>
            </p:extLst>
          </p:nvPr>
        </p:nvGraphicFramePr>
        <p:xfrm>
          <a:off x="8816339" y="2370099"/>
          <a:ext cx="2787397" cy="1734137"/>
        </p:xfrm>
        <a:graphic>
          <a:graphicData uri="http://schemas.openxmlformats.org/drawingml/2006/table">
            <a:tbl>
              <a:tblPr firstRow="1" bandRow="1">
                <a:tableStyleId>{3B4B98B0-60AC-42C2-AFA5-B58CD77FA1E5}</a:tableStyleId>
              </a:tblPr>
              <a:tblGrid>
                <a:gridCol w="1196341">
                  <a:extLst>
                    <a:ext uri="{9D8B030D-6E8A-4147-A177-3AD203B41FA5}">
                      <a16:colId xmlns:a16="http://schemas.microsoft.com/office/drawing/2014/main" val="3761039183"/>
                    </a:ext>
                  </a:extLst>
                </a:gridCol>
                <a:gridCol w="1591056">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60012255"/>
                  </a:ext>
                </a:extLst>
              </a:tr>
              <a:tr h="452384">
                <a:tc>
                  <a:txBody>
                    <a:bodyPr/>
                    <a:lstStyle/>
                    <a:p>
                      <a:r>
                        <a:rPr lang="en-US" sz="1200" kern="1200"/>
                        <a:t>dapr1-weapon</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a:t>"</a:t>
                      </a:r>
                      <a:r>
                        <a:rPr lang="en-US" sz="1200" kern="1200" err="1"/>
                        <a:t>DeathStar</a:t>
                      </a:r>
                      <a:r>
                        <a:rPr lang="en-US" sz="1200" kern="1200"/>
                        <a: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r h="904767">
                <a:tc>
                  <a:txBody>
                    <a:bodyPr/>
                    <a:lstStyle/>
                    <a:p>
                      <a:r>
                        <a:rPr lang="en-US" sz="1200" kern="1200"/>
                        <a:t>dapr1-planet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a:t>{        </a:t>
                      </a:r>
                    </a:p>
                    <a:p>
                      <a:r>
                        <a:rPr lang="en-US" sz="1200" kern="1200"/>
                        <a:t>  "name": "Tatooine"</a:t>
                      </a:r>
                    </a:p>
                    <a:p>
                      <a:r>
                        <a:rPr lang="en-US" sz="1200" kern="1200"/>
                        <a: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12526666"/>
                  </a:ext>
                </a:extLst>
              </a:tr>
            </a:tbl>
          </a:graphicData>
        </a:graphic>
      </p:graphicFrame>
      <p:sp>
        <p:nvSpPr>
          <p:cNvPr id="38" name="TextBox 37">
            <a:extLst>
              <a:ext uri="{FF2B5EF4-FFF2-40B4-BE49-F238E27FC236}">
                <a16:creationId xmlns:a16="http://schemas.microsoft.com/office/drawing/2014/main" id="{065E21A3-AB15-4A77-B096-A14BC9E3438D}"/>
              </a:ext>
            </a:extLst>
          </p:cNvPr>
          <p:cNvSpPr txBox="1"/>
          <p:nvPr/>
        </p:nvSpPr>
        <p:spPr>
          <a:xfrm>
            <a:off x="8816339" y="4141124"/>
            <a:ext cx="2787396" cy="307777"/>
          </a:xfrm>
          <a:prstGeom prst="rect">
            <a:avLst/>
          </a:prstGeom>
          <a:noFill/>
        </p:spPr>
        <p:txBody>
          <a:bodyPr wrap="square" rtlCol="0">
            <a:spAutoFit/>
          </a:bodyPr>
          <a:lstStyle/>
          <a:p>
            <a:pPr algn="ctr"/>
            <a:r>
              <a:rPr lang="en-US" sz="1400"/>
              <a:t>State store of your choice</a:t>
            </a: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58819" y="2451230"/>
            <a:ext cx="983596" cy="983596"/>
          </a:xfrm>
          <a:prstGeom prst="rect">
            <a:avLst/>
          </a:prstGeom>
        </p:spPr>
      </p:pic>
    </p:spTree>
    <p:extLst>
      <p:ext uri="{BB962C8B-B14F-4D97-AF65-F5344CB8AC3E}">
        <p14:creationId xmlns:p14="http://schemas.microsoft.com/office/powerpoint/2010/main" val="344733950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9337DB-FBDE-40F6-8F2D-7CAC7542050F}"/>
              </a:ext>
            </a:extLst>
          </p:cNvPr>
          <p:cNvSpPr>
            <a:spLocks noGrp="1"/>
          </p:cNvSpPr>
          <p:nvPr>
            <p:ph type="title"/>
          </p:nvPr>
        </p:nvSpPr>
        <p:spPr/>
        <p:txBody>
          <a:bodyPr/>
          <a:lstStyle/>
          <a:p>
            <a:r>
              <a:rPr lang="en-US" dirty="0"/>
              <a:t>Application Configuration</a:t>
            </a:r>
          </a:p>
        </p:txBody>
      </p:sp>
    </p:spTree>
    <p:extLst>
      <p:ext uri="{BB962C8B-B14F-4D97-AF65-F5344CB8AC3E}">
        <p14:creationId xmlns:p14="http://schemas.microsoft.com/office/powerpoint/2010/main" val="67980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2">
            <a:extLst>
              <a:ext uri="{FF2B5EF4-FFF2-40B4-BE49-F238E27FC236}">
                <a16:creationId xmlns:a16="http://schemas.microsoft.com/office/drawing/2014/main" id="{BA5C370F-9E9F-4D1C-B49B-33F4CC1BCB07}"/>
              </a:ext>
            </a:extLst>
          </p:cNvPr>
          <p:cNvGraphicFramePr>
            <a:graphicFrameLocks noGrp="1"/>
          </p:cNvGraphicFramePr>
          <p:nvPr>
            <p:extLst>
              <p:ext uri="{D42A27DB-BD31-4B8C-83A1-F6EECF244321}">
                <p14:modId xmlns:p14="http://schemas.microsoft.com/office/powerpoint/2010/main" val="2058201077"/>
              </p:ext>
            </p:extLst>
          </p:nvPr>
        </p:nvGraphicFramePr>
        <p:xfrm>
          <a:off x="7849225" y="549608"/>
          <a:ext cx="4207792" cy="1734145"/>
        </p:xfrm>
        <a:graphic>
          <a:graphicData uri="http://schemas.openxmlformats.org/drawingml/2006/table">
            <a:tbl>
              <a:tblPr firstRow="1" bandRow="1">
                <a:effectLst>
                  <a:outerShdw blurRad="152400" dist="25400" sx="102000" sy="102000" algn="l" rotWithShape="0">
                    <a:prstClr val="black">
                      <a:alpha val="50000"/>
                    </a:prstClr>
                  </a:outerShdw>
                </a:effectLst>
                <a:tableStyleId>{B301B821-A1FF-4177-AEE7-76D212191A09}</a:tableStyleId>
              </a:tblPr>
              <a:tblGrid>
                <a:gridCol w="1948165">
                  <a:extLst>
                    <a:ext uri="{9D8B030D-6E8A-4147-A177-3AD203B41FA5}">
                      <a16:colId xmlns:a16="http://schemas.microsoft.com/office/drawing/2014/main" val="3761039183"/>
                    </a:ext>
                  </a:extLst>
                </a:gridCol>
                <a:gridCol w="2259627">
                  <a:extLst>
                    <a:ext uri="{9D8B030D-6E8A-4147-A177-3AD203B41FA5}">
                      <a16:colId xmlns:a16="http://schemas.microsoft.com/office/drawing/2014/main" val="836788475"/>
                    </a:ext>
                  </a:extLst>
                </a:gridCol>
              </a:tblGrid>
              <a:tr h="374993">
                <a:tc>
                  <a:txBody>
                    <a:bodyPr/>
                    <a:lstStyle/>
                    <a:p>
                      <a:pPr marL="0" algn="l" defTabSz="914400" rtl="0" eaLnBrk="1" latinLnBrk="0" hangingPunct="1"/>
                      <a:r>
                        <a:rPr lang="en-US" sz="1400" b="0" kern="1200">
                          <a:solidFill>
                            <a:schemeClr val="bg1"/>
                          </a:solidFill>
                          <a:latin typeface="+mj-lt"/>
                        </a:rPr>
                        <a:t>Key</a:t>
                      </a:r>
                      <a:endParaRPr lang="en-US" sz="1400" b="0" kern="1200">
                        <a:solidFill>
                          <a:schemeClr val="bg1"/>
                        </a:solidFill>
                        <a:latin typeface="+mj-lt"/>
                        <a:ea typeface="+mn-ea"/>
                        <a:cs typeface="+mn-cs"/>
                      </a:endParaRPr>
                    </a:p>
                  </a:txBody>
                  <a:tcPr marR="0" marT="91440" marB="0">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l" defTabSz="914400" rtl="0" eaLnBrk="1" latinLnBrk="0" hangingPunct="1"/>
                      <a:r>
                        <a:rPr lang="en-US" sz="1400" b="0" kern="1200">
                          <a:solidFill>
                            <a:schemeClr val="bg1"/>
                          </a:solidFill>
                          <a:latin typeface="+mj-lt"/>
                        </a:rPr>
                        <a:t>Value</a:t>
                      </a:r>
                      <a:endParaRPr lang="en-US" sz="1400" b="0" kern="1200">
                        <a:solidFill>
                          <a:schemeClr val="bg1"/>
                        </a:solidFill>
                        <a:latin typeface="+mj-lt"/>
                        <a:ea typeface="+mn-ea"/>
                        <a:cs typeface="+mn-cs"/>
                      </a:endParaRPr>
                    </a:p>
                  </a:txBody>
                  <a:tcPr marR="0" marT="91440" marB="0">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60012255"/>
                  </a:ext>
                </a:extLst>
              </a:tr>
              <a:tr h="449992">
                <a:tc>
                  <a:txBody>
                    <a:bodyPr/>
                    <a:lstStyle/>
                    <a:p>
                      <a:r>
                        <a:rPr lang="en-US" sz="1300" b="0" kern="1200" err="1">
                          <a:latin typeface="Consolas" panose="020B0609020204030204" pitchFamily="49" charset="0"/>
                        </a:rPr>
                        <a:t>myApp-dbname</a:t>
                      </a:r>
                      <a:endParaRPr lang="en-US" sz="1300" b="0" kern="1200">
                        <a:solidFill>
                          <a:srgbClr val="1A1A1A"/>
                        </a:solidFill>
                        <a:latin typeface="Consolas" panose="020B0609020204030204" pitchFamily="49" charset="0"/>
                        <a:ea typeface="Segoe UI Symbol"/>
                        <a:cs typeface="+mn-cs"/>
                      </a:endParaRPr>
                    </a:p>
                  </a:txBody>
                  <a:tcPr marT="91440" marB="9144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300" b="0" kern="1200">
                          <a:latin typeface="Consolas" panose="020B0609020204030204" pitchFamily="49" charset="0"/>
                        </a:rPr>
                        <a:t>"</a:t>
                      </a:r>
                      <a:r>
                        <a:rPr lang="en-US" sz="1300" b="0" kern="1200" err="1">
                          <a:latin typeface="Consolas" panose="020B0609020204030204" pitchFamily="49" charset="0"/>
                        </a:rPr>
                        <a:t>database:connection</a:t>
                      </a:r>
                      <a:r>
                        <a:rPr lang="en-US" sz="1300" b="0" kern="1200">
                          <a:latin typeface="Consolas" panose="020B0609020204030204" pitchFamily="49" charset="0"/>
                        </a:rPr>
                        <a:t>"</a:t>
                      </a:r>
                      <a:endParaRPr lang="en-US" sz="1300" b="0" kern="1200">
                        <a:solidFill>
                          <a:srgbClr val="1A1A1A"/>
                        </a:solidFill>
                        <a:latin typeface="Consolas" panose="020B0609020204030204" pitchFamily="49" charset="0"/>
                        <a:ea typeface="Segoe UI Symbol"/>
                        <a:cs typeface="+mn-cs"/>
                      </a:endParaRPr>
                    </a:p>
                  </a:txBody>
                  <a:tcPr marT="91440" marB="9144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92882631"/>
                  </a:ext>
                </a:extLst>
              </a:tr>
              <a:tr h="909160">
                <a:tc>
                  <a:txBody>
                    <a:bodyPr/>
                    <a:lstStyle/>
                    <a:p>
                      <a:r>
                        <a:rPr lang="en-US" sz="1300" b="0" kern="1200" err="1">
                          <a:latin typeface="Consolas" panose="020B0609020204030204" pitchFamily="49" charset="0"/>
                        </a:rPr>
                        <a:t>myApp-dbpartitionId</a:t>
                      </a:r>
                      <a:endParaRPr lang="en-US" sz="1300" b="0" kern="1200">
                        <a:solidFill>
                          <a:srgbClr val="1A1A1A"/>
                        </a:solidFill>
                        <a:latin typeface="Consolas" panose="020B0609020204030204" pitchFamily="49" charset="0"/>
                        <a:ea typeface="Segoe UI Symbol"/>
                        <a:cs typeface="+mn-cs"/>
                      </a:endParaRPr>
                    </a:p>
                  </a:txBody>
                  <a:tcPr marT="91440" marB="9144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300" b="0" kern="1200">
                          <a:latin typeface="Consolas" panose="020B0609020204030204" pitchFamily="49" charset="0"/>
                        </a:rPr>
                        <a:t>"10"</a:t>
                      </a:r>
                      <a:endParaRPr lang="en-US" sz="1300" b="0" kern="1200">
                        <a:solidFill>
                          <a:srgbClr val="1A1A1A"/>
                        </a:solidFill>
                        <a:latin typeface="Consolas" panose="020B0609020204030204" pitchFamily="49" charset="0"/>
                        <a:ea typeface="Segoe UI Symbol"/>
                        <a:cs typeface="+mn-cs"/>
                      </a:endParaRPr>
                    </a:p>
                  </a:txBody>
                  <a:tcPr marT="91440" marB="9144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12526666"/>
                  </a:ext>
                </a:extLst>
              </a:tr>
            </a:tbl>
          </a:graphicData>
        </a:graphic>
      </p:graphicFrame>
      <p:cxnSp>
        <p:nvCxnSpPr>
          <p:cNvPr id="23" name="Straight Arrow Connector 22">
            <a:extLst>
              <a:ext uri="{FF2B5EF4-FFF2-40B4-BE49-F238E27FC236}">
                <a16:creationId xmlns:a16="http://schemas.microsoft.com/office/drawing/2014/main" id="{EBD55FA5-E80A-49C6-86AD-772D1BB6755B}"/>
              </a:ext>
            </a:extLst>
          </p:cNvPr>
          <p:cNvCxnSpPr>
            <a:cxnSpLocks/>
          </p:cNvCxnSpPr>
          <p:nvPr/>
        </p:nvCxnSpPr>
        <p:spPr>
          <a:xfrm>
            <a:off x="2625081" y="1418420"/>
            <a:ext cx="1317841" cy="3890"/>
          </a:xfrm>
          <a:prstGeom prst="straightConnector1">
            <a:avLst/>
          </a:prstGeom>
          <a:noFill/>
          <a:ln w="19050" cap="flat" cmpd="sng" algn="ctr">
            <a:solidFill>
              <a:srgbClr val="0078D4"/>
            </a:solidFill>
            <a:prstDash val="solid"/>
            <a:headEnd type="arrow" w="lg" len="lg"/>
            <a:tailEnd type="arrow" w="lg" len="lg"/>
          </a:ln>
          <a:effectLst/>
        </p:spPr>
      </p:cxnSp>
      <p:cxnSp>
        <p:nvCxnSpPr>
          <p:cNvPr id="69" name="Straight Arrow Connector 68">
            <a:extLst>
              <a:ext uri="{FF2B5EF4-FFF2-40B4-BE49-F238E27FC236}">
                <a16:creationId xmlns:a16="http://schemas.microsoft.com/office/drawing/2014/main" id="{20399BD2-F549-4AEF-BA83-DDB295C8B7DD}"/>
              </a:ext>
            </a:extLst>
          </p:cNvPr>
          <p:cNvCxnSpPr>
            <a:cxnSpLocks/>
          </p:cNvCxnSpPr>
          <p:nvPr/>
        </p:nvCxnSpPr>
        <p:spPr>
          <a:xfrm flipV="1">
            <a:off x="5253313" y="1418420"/>
            <a:ext cx="1246008" cy="3890"/>
          </a:xfrm>
          <a:prstGeom prst="straightConnector1">
            <a:avLst/>
          </a:prstGeom>
          <a:noFill/>
          <a:ln w="19050" cap="flat" cmpd="sng" algn="ctr">
            <a:solidFill>
              <a:srgbClr val="0078D4"/>
            </a:solidFill>
            <a:prstDash val="solid"/>
            <a:headEnd type="arrow" w="lg" len="lg"/>
            <a:tailEnd type="arrow" w="lg" len="lg"/>
          </a:ln>
          <a:effectLst/>
        </p:spPr>
      </p:cxnSp>
      <p:sp>
        <p:nvSpPr>
          <p:cNvPr id="87" name="Rounded Rectangle 5">
            <a:extLst>
              <a:ext uri="{FF2B5EF4-FFF2-40B4-BE49-F238E27FC236}">
                <a16:creationId xmlns:a16="http://schemas.microsoft.com/office/drawing/2014/main" id="{4EA3F26A-6EDF-43C2-A422-AFE060E1BF44}"/>
              </a:ext>
            </a:extLst>
          </p:cNvPr>
          <p:cNvSpPr/>
          <p:nvPr/>
        </p:nvSpPr>
        <p:spPr bwMode="auto">
          <a:xfrm>
            <a:off x="6538507" y="549740"/>
            <a:ext cx="1316922" cy="1737360"/>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82296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sz="1600" kern="0" err="1">
                <a:solidFill>
                  <a:srgbClr val="BA141A"/>
                </a:solidFill>
                <a:latin typeface="Segoe UI Semibold"/>
              </a:rPr>
              <a:t>Configurationcomponent</a:t>
            </a:r>
            <a:endParaRPr lang="en-US" sz="1600" kern="0">
              <a:solidFill>
                <a:srgbClr val="BA141A"/>
              </a:solidFill>
              <a:latin typeface="Segoe UI Semibold"/>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BA141A"/>
              </a:solidFill>
              <a:effectLst/>
              <a:uLnTx/>
              <a:uFillTx/>
              <a:latin typeface="Segoe UI Semibold"/>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BA141A"/>
              </a:solidFill>
              <a:effectLst/>
              <a:uLnTx/>
              <a:uFillTx/>
              <a:latin typeface="Segoe UI Semibold"/>
              <a:ea typeface="+mn-ea"/>
              <a:cs typeface="+mn-cs"/>
            </a:endParaRPr>
          </a:p>
        </p:txBody>
      </p:sp>
      <p:pic>
        <p:nvPicPr>
          <p:cNvPr id="6" name="Graphic 5">
            <a:extLst>
              <a:ext uri="{FF2B5EF4-FFF2-40B4-BE49-F238E27FC236}">
                <a16:creationId xmlns:a16="http://schemas.microsoft.com/office/drawing/2014/main" id="{1A927D61-355D-40A1-94CE-A139621073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9728" y="760569"/>
            <a:ext cx="381153" cy="381153"/>
          </a:xfrm>
          <a:prstGeom prst="rect">
            <a:avLst/>
          </a:prstGeom>
        </p:spPr>
      </p:pic>
      <p:grpSp>
        <p:nvGrpSpPr>
          <p:cNvPr id="31" name="!!Sidecar">
            <a:extLst>
              <a:ext uri="{FF2B5EF4-FFF2-40B4-BE49-F238E27FC236}">
                <a16:creationId xmlns:a16="http://schemas.microsoft.com/office/drawing/2014/main" id="{9782D92A-0E77-4298-A1B3-05084E766502}"/>
              </a:ext>
            </a:extLst>
          </p:cNvPr>
          <p:cNvGrpSpPr/>
          <p:nvPr/>
        </p:nvGrpSpPr>
        <p:grpSpPr>
          <a:xfrm>
            <a:off x="4033836" y="733883"/>
            <a:ext cx="1186830" cy="1389573"/>
            <a:chOff x="8298598" y="2543027"/>
            <a:chExt cx="1186830" cy="1389573"/>
          </a:xfrm>
        </p:grpSpPr>
        <p:sp>
          <p:nvSpPr>
            <p:cNvPr id="32" name="Freeform: Shape 31">
              <a:extLst>
                <a:ext uri="{FF2B5EF4-FFF2-40B4-BE49-F238E27FC236}">
                  <a16:creationId xmlns:a16="http://schemas.microsoft.com/office/drawing/2014/main" id="{6519D10E-5478-4FE3-9DA1-0F00254E9B41}"/>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C6F92BBA-834F-4A47-91F0-3C85D169C010}"/>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5" name="Graphic 11">
              <a:extLst>
                <a:ext uri="{FF2B5EF4-FFF2-40B4-BE49-F238E27FC236}">
                  <a16:creationId xmlns:a16="http://schemas.microsoft.com/office/drawing/2014/main" id="{C371B3B5-DA7C-47A8-82E6-0F1C6C6F4B11}"/>
                </a:ext>
              </a:extLst>
            </p:cNvPr>
            <p:cNvGrpSpPr/>
            <p:nvPr/>
          </p:nvGrpSpPr>
          <p:grpSpPr>
            <a:xfrm>
              <a:off x="8386477" y="2846026"/>
              <a:ext cx="952402" cy="699902"/>
              <a:chOff x="8386477" y="2846026"/>
              <a:chExt cx="952402" cy="699902"/>
            </a:xfrm>
          </p:grpSpPr>
          <p:sp>
            <p:nvSpPr>
              <p:cNvPr id="36" name="Freeform: Shape 35">
                <a:extLst>
                  <a:ext uri="{FF2B5EF4-FFF2-40B4-BE49-F238E27FC236}">
                    <a16:creationId xmlns:a16="http://schemas.microsoft.com/office/drawing/2014/main" id="{916A53E1-24CA-4D09-88B0-8378C9CE817D}"/>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822CE426-BBD4-4B0E-91FD-45BAFB4484D2}"/>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967F7C01-8812-47FB-A24F-4F2D4A5F5D0A}"/>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9B882B31-4BBE-4C39-BB7B-F3615B5B4C3C}"/>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89A47361-004C-497E-AAC3-E7E9F426FA72}"/>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340B15B8-B5AC-47B4-B12F-6CB65E09ECBC}"/>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5" name="Graphic 4">
            <a:extLst>
              <a:ext uri="{FF2B5EF4-FFF2-40B4-BE49-F238E27FC236}">
                <a16:creationId xmlns:a16="http://schemas.microsoft.com/office/drawing/2014/main" id="{527596DA-116F-4CD9-A197-C6996E86DD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9879" y="468155"/>
            <a:ext cx="1666465" cy="1944207"/>
          </a:xfrm>
          <a:prstGeom prst="rect">
            <a:avLst/>
          </a:prstGeom>
        </p:spPr>
      </p:pic>
      <p:sp>
        <p:nvSpPr>
          <p:cNvPr id="7" name="TextBox 6">
            <a:extLst>
              <a:ext uri="{FF2B5EF4-FFF2-40B4-BE49-F238E27FC236}">
                <a16:creationId xmlns:a16="http://schemas.microsoft.com/office/drawing/2014/main" id="{74DC470E-B06B-4BB4-B746-0E5D09A99C18}"/>
              </a:ext>
            </a:extLst>
          </p:cNvPr>
          <p:cNvSpPr txBox="1"/>
          <p:nvPr/>
        </p:nvSpPr>
        <p:spPr>
          <a:xfrm>
            <a:off x="1173717" y="1241638"/>
            <a:ext cx="1040437" cy="307777"/>
          </a:xfrm>
          <a:prstGeom prst="rect">
            <a:avLst/>
          </a:prstGeom>
          <a:noFill/>
        </p:spPr>
        <p:txBody>
          <a:bodyPr wrap="square" lIns="0" tIns="0" rIns="0" bIns="0" rtlCol="0">
            <a:spAutoFit/>
          </a:bodyPr>
          <a:lstStyle/>
          <a:p>
            <a:pPr algn="ctr"/>
            <a:r>
              <a:rPr lang="en-US" sz="2000" err="1">
                <a:solidFill>
                  <a:schemeClr val="bg1"/>
                </a:solidFill>
                <a:latin typeface="+mj-lt"/>
              </a:rPr>
              <a:t>myApp</a:t>
            </a:r>
            <a:endParaRPr lang="en-US" sz="2000">
              <a:solidFill>
                <a:schemeClr val="bg1"/>
              </a:solidFill>
              <a:latin typeface="+mj-lt"/>
            </a:endParaRPr>
          </a:p>
        </p:txBody>
      </p:sp>
      <p:grpSp>
        <p:nvGrpSpPr>
          <p:cNvPr id="54" name="Group 53">
            <a:extLst>
              <a:ext uri="{FF2B5EF4-FFF2-40B4-BE49-F238E27FC236}">
                <a16:creationId xmlns:a16="http://schemas.microsoft.com/office/drawing/2014/main" id="{1D5D9A80-7F74-4E16-8AD6-8BF615574C08}"/>
              </a:ext>
            </a:extLst>
          </p:cNvPr>
          <p:cNvGrpSpPr/>
          <p:nvPr/>
        </p:nvGrpSpPr>
        <p:grpSpPr>
          <a:xfrm>
            <a:off x="3180805" y="2625322"/>
            <a:ext cx="5538651" cy="2504068"/>
            <a:chOff x="1215326" y="959686"/>
            <a:chExt cx="4062864" cy="1585210"/>
          </a:xfrm>
        </p:grpSpPr>
        <p:sp>
          <p:nvSpPr>
            <p:cNvPr id="55" name="Rectangle 54">
              <a:extLst>
                <a:ext uri="{FF2B5EF4-FFF2-40B4-BE49-F238E27FC236}">
                  <a16:creationId xmlns:a16="http://schemas.microsoft.com/office/drawing/2014/main" id="{7E016B3C-BF33-4E1E-B900-A61B27C52CE9}"/>
                </a:ext>
              </a:extLst>
            </p:cNvPr>
            <p:cNvSpPr/>
            <p:nvPr/>
          </p:nvSpPr>
          <p:spPr bwMode="auto">
            <a:xfrm>
              <a:off x="1215326" y="959686"/>
              <a:ext cx="4062864" cy="1585210"/>
            </a:xfrm>
            <a:prstGeom prst="rect">
              <a:avLst/>
            </a:prstGeom>
            <a:solidFill>
              <a:srgbClr val="FFFFFF"/>
            </a:solidFill>
            <a:ln w="7710" cap="flat" cmpd="sng" algn="ctr">
              <a:noFill/>
              <a:prstDash val="solid"/>
              <a:miter/>
            </a:ln>
            <a:effectLst>
              <a:outerShdw blurRad="152400" sx="101000" sy="101000" algn="ctr" rotWithShape="0">
                <a:prstClr val="black">
                  <a:alpha val="25000"/>
                </a:prstClr>
              </a:outerShdw>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Consolas" panose="020B0609020204030204" pitchFamily="49" charset="0"/>
                <a:ea typeface="Segoe UI Symbol"/>
                <a:cs typeface="+mn-cs"/>
              </a:endParaRPr>
            </a:p>
          </p:txBody>
        </p:sp>
        <p:sp>
          <p:nvSpPr>
            <p:cNvPr id="56" name="TextBox 55">
              <a:extLst>
                <a:ext uri="{FF2B5EF4-FFF2-40B4-BE49-F238E27FC236}">
                  <a16:creationId xmlns:a16="http://schemas.microsoft.com/office/drawing/2014/main" id="{FC2192C2-C3D4-4124-AB11-6D6F6274BBF7}"/>
                </a:ext>
              </a:extLst>
            </p:cNvPr>
            <p:cNvSpPr txBox="1"/>
            <p:nvPr/>
          </p:nvSpPr>
          <p:spPr>
            <a:xfrm>
              <a:off x="1536585" y="1989452"/>
              <a:ext cx="3454566" cy="136761"/>
            </a:xfrm>
            <a:prstGeom prst="rect">
              <a:avLst/>
            </a:prstGeom>
            <a:noFill/>
          </p:spPr>
          <p:txBody>
            <a:bodyPr wrap="square">
              <a:spAutoFit/>
            </a:bodyPr>
            <a:lstStyle/>
            <a:p>
              <a:pPr marL="0" marR="0" lvl="0" indent="0" algn="ctr" defTabSz="932472" eaLnBrk="1" fontAlgn="base" latinLnBrk="0" hangingPunct="1">
                <a:lnSpc>
                  <a:spcPct val="100000"/>
                </a:lnSpc>
                <a:spcBef>
                  <a:spcPct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onsolas" panose="020B0609020204030204" pitchFamily="49" charset="0"/>
                  <a:ea typeface="Segoe UI Symbol"/>
                </a:rPr>
                <a:t>"</a:t>
              </a:r>
              <a:r>
                <a:rPr lang="en-US" sz="1600" b="0" kern="1200" err="1">
                  <a:latin typeface="Consolas" panose="020B0609020204030204" pitchFamily="49" charset="0"/>
                </a:rPr>
                <a:t>database:connection</a:t>
              </a:r>
              <a:r>
                <a:rPr kumimoji="0" lang="en-US" sz="1600" b="0" i="0" u="none" strike="noStrike" kern="0" cap="none" spc="0" normalizeH="0" baseline="0" noProof="0">
                  <a:ln>
                    <a:noFill/>
                  </a:ln>
                  <a:solidFill>
                    <a:srgbClr val="000000"/>
                  </a:solidFill>
                  <a:effectLst/>
                  <a:uLnTx/>
                  <a:uFillTx/>
                  <a:latin typeface="Consolas" panose="020B0609020204030204" pitchFamily="49" charset="0"/>
                  <a:ea typeface="Segoe UI Symbol"/>
                </a:rPr>
                <a:t>"</a:t>
              </a:r>
              <a:endParaRPr kumimoji="0" lang="en-US" sz="1400" b="0" i="0" u="none" strike="noStrike" kern="0" cap="none" spc="0" normalizeH="0" baseline="0" noProof="0">
                <a:ln>
                  <a:noFill/>
                </a:ln>
                <a:solidFill>
                  <a:srgbClr val="000000"/>
                </a:solidFill>
                <a:effectLst/>
                <a:uLnTx/>
                <a:uFillTx/>
                <a:latin typeface="Consolas" panose="020B0609020204030204" pitchFamily="49" charset="0"/>
                <a:ea typeface="Segoe UI Symbol"/>
              </a:endParaRPr>
            </a:p>
          </p:txBody>
        </p:sp>
      </p:grpSp>
      <p:sp>
        <p:nvSpPr>
          <p:cNvPr id="57" name="TextBox 56">
            <a:extLst>
              <a:ext uri="{FF2B5EF4-FFF2-40B4-BE49-F238E27FC236}">
                <a16:creationId xmlns:a16="http://schemas.microsoft.com/office/drawing/2014/main" id="{030A367B-FDCA-45ED-B5E3-8FE9C9A34FB6}"/>
              </a:ext>
            </a:extLst>
          </p:cNvPr>
          <p:cNvSpPr txBox="1"/>
          <p:nvPr/>
        </p:nvSpPr>
        <p:spPr>
          <a:xfrm>
            <a:off x="3278777" y="2710045"/>
            <a:ext cx="5245050" cy="523220"/>
          </a:xfrm>
          <a:prstGeom prst="rect">
            <a:avLst/>
          </a:prstGeom>
          <a:noFill/>
          <a:effectLst/>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a:solidFill>
                  <a:srgbClr val="000000"/>
                </a:solidFill>
                <a:latin typeface="Segoe UI Semibold"/>
              </a:rPr>
              <a:t>GET</a:t>
            </a:r>
            <a:endParaRPr kumimoji="0" lang="en-US" sz="1600" b="0" i="0" u="none" strike="noStrike" kern="0" cap="none" spc="0" normalizeH="0" baseline="0" noProof="0">
              <a:ln>
                <a:noFill/>
              </a:ln>
              <a:solidFill>
                <a:srgbClr val="000000"/>
              </a:solidFill>
              <a:effectLst/>
              <a:uLnTx/>
              <a:uFillTx/>
              <a:latin typeface="Segoe UI Semibold"/>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4"/>
                </a:solidFill>
                <a:effectLst/>
                <a:uLnTx/>
                <a:uFillTx/>
              </a:rPr>
              <a:t>http://localhost:3500/v1.0/configuration/myconfigstore</a:t>
            </a:r>
            <a:r>
              <a:rPr lang="en-US" sz="1200" kern="0">
                <a:solidFill>
                  <a:srgbClr val="0078D4"/>
                </a:solidFill>
              </a:rPr>
              <a:t>/</a:t>
            </a:r>
            <a:r>
              <a:rPr lang="en-US" sz="1200" kern="0" err="1">
                <a:solidFill>
                  <a:srgbClr val="0078D4"/>
                </a:solidFill>
              </a:rPr>
              <a:t>dbname</a:t>
            </a:r>
            <a:endParaRPr lang="en-US" sz="1200" b="0" i="0" u="none" strike="noStrike" kern="0" cap="none" spc="0" normalizeH="0" baseline="0" noProof="0">
              <a:ln>
                <a:noFill/>
              </a:ln>
              <a:solidFill>
                <a:srgbClr val="0078D4"/>
              </a:solidFill>
              <a:effectLst/>
              <a:uLnTx/>
              <a:uFillTx/>
              <a:cs typeface="Segoe UI"/>
            </a:endParaRPr>
          </a:p>
        </p:txBody>
      </p:sp>
      <p:cxnSp>
        <p:nvCxnSpPr>
          <p:cNvPr id="58" name="Straight Connector 57">
            <a:extLst>
              <a:ext uri="{FF2B5EF4-FFF2-40B4-BE49-F238E27FC236}">
                <a16:creationId xmlns:a16="http://schemas.microsoft.com/office/drawing/2014/main" id="{FA82AC47-99D7-4360-8873-A4B7112481A1}"/>
              </a:ext>
            </a:extLst>
          </p:cNvPr>
          <p:cNvCxnSpPr>
            <a:cxnSpLocks/>
          </p:cNvCxnSpPr>
          <p:nvPr/>
        </p:nvCxnSpPr>
        <p:spPr>
          <a:xfrm>
            <a:off x="3239882" y="3694476"/>
            <a:ext cx="5401198" cy="0"/>
          </a:xfrm>
          <a:prstGeom prst="line">
            <a:avLst/>
          </a:prstGeom>
          <a:ln w="1905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07F89D5-21D6-4053-AF98-E4BE06A57E42}"/>
              </a:ext>
            </a:extLst>
          </p:cNvPr>
          <p:cNvSpPr txBox="1"/>
          <p:nvPr/>
        </p:nvSpPr>
        <p:spPr>
          <a:xfrm>
            <a:off x="5523150" y="3602142"/>
            <a:ext cx="779679" cy="215444"/>
          </a:xfrm>
          <a:prstGeom prst="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200 OK</a:t>
            </a:r>
          </a:p>
        </p:txBody>
      </p:sp>
    </p:spTree>
    <p:extLst>
      <p:ext uri="{BB962C8B-B14F-4D97-AF65-F5344CB8AC3E}">
        <p14:creationId xmlns:p14="http://schemas.microsoft.com/office/powerpoint/2010/main" val="3190804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9337DB-FBDE-40F6-8F2D-7CAC7542050F}"/>
              </a:ext>
            </a:extLst>
          </p:cNvPr>
          <p:cNvSpPr>
            <a:spLocks noGrp="1"/>
          </p:cNvSpPr>
          <p:nvPr>
            <p:ph type="title"/>
          </p:nvPr>
        </p:nvSpPr>
        <p:spPr/>
        <p:txBody>
          <a:bodyPr/>
          <a:lstStyle/>
          <a:p>
            <a:r>
              <a:rPr lang="en-US" dirty="0"/>
              <a:t>Pub/Sub </a:t>
            </a:r>
            <a:r>
              <a:rPr lang="en-US" dirty="0">
                <a:cs typeface="Segoe UI"/>
              </a:rPr>
              <a:t>Building Block</a:t>
            </a:r>
            <a:endParaRPr lang="en-US" dirty="0"/>
          </a:p>
        </p:txBody>
      </p:sp>
    </p:spTree>
    <p:extLst>
      <p:ext uri="{BB962C8B-B14F-4D97-AF65-F5344CB8AC3E}">
        <p14:creationId xmlns:p14="http://schemas.microsoft.com/office/powerpoint/2010/main" val="405523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18CD-9304-4CEB-AC0E-EB65178E29D7}"/>
              </a:ext>
            </a:extLst>
          </p:cNvPr>
          <p:cNvSpPr>
            <a:spLocks noGrp="1"/>
          </p:cNvSpPr>
          <p:nvPr>
            <p:ph type="title"/>
          </p:nvPr>
        </p:nvSpPr>
        <p:spPr/>
        <p:txBody>
          <a:bodyPr/>
          <a:lstStyle/>
          <a:p>
            <a:r>
              <a:rPr lang="en-US"/>
              <a:t>How to save a diagram – Approach 1</a:t>
            </a:r>
          </a:p>
        </p:txBody>
      </p:sp>
      <p:sp>
        <p:nvSpPr>
          <p:cNvPr id="3" name="Text Placeholder 2">
            <a:extLst>
              <a:ext uri="{FF2B5EF4-FFF2-40B4-BE49-F238E27FC236}">
                <a16:creationId xmlns:a16="http://schemas.microsoft.com/office/drawing/2014/main" id="{4EFD0018-52AD-418C-9EC7-786C4B474AEB}"/>
              </a:ext>
            </a:extLst>
          </p:cNvPr>
          <p:cNvSpPr>
            <a:spLocks noGrp="1"/>
          </p:cNvSpPr>
          <p:nvPr>
            <p:ph type="body" sz="quarter" idx="10"/>
          </p:nvPr>
        </p:nvSpPr>
        <p:spPr>
          <a:xfrm>
            <a:off x="586390" y="1434370"/>
            <a:ext cx="11018520" cy="1982081"/>
          </a:xfrm>
        </p:spPr>
        <p:txBody>
          <a:bodyPr/>
          <a:lstStyle/>
          <a:p>
            <a:pPr marL="514350" indent="-514350">
              <a:buFont typeface="+mj-lt"/>
              <a:buAutoNum type="arabicPeriod"/>
            </a:pPr>
            <a:r>
              <a:rPr lang="en-US"/>
              <a:t>Select/drag over the entire diagram, not including the slide title</a:t>
            </a:r>
          </a:p>
          <a:p>
            <a:pPr marL="514350" indent="-514350">
              <a:buFont typeface="+mj-lt"/>
              <a:buAutoNum type="arabicPeriod"/>
            </a:pPr>
            <a:r>
              <a:rPr lang="en-US"/>
              <a:t>Right click (or use the right click key on your keyboard)</a:t>
            </a:r>
          </a:p>
          <a:p>
            <a:pPr marL="514350" indent="-514350">
              <a:buFont typeface="+mj-lt"/>
              <a:buAutoNum type="arabicPeriod"/>
            </a:pPr>
            <a:r>
              <a:rPr lang="en-US"/>
              <a:t>Select “Save as Picture”</a:t>
            </a:r>
          </a:p>
          <a:p>
            <a:pPr marL="514350" indent="-514350">
              <a:buFont typeface="+mj-lt"/>
              <a:buAutoNum type="arabicPeriod"/>
            </a:pPr>
            <a:r>
              <a:rPr lang="en-US"/>
              <a:t>Save as a PNG</a:t>
            </a:r>
          </a:p>
        </p:txBody>
      </p:sp>
      <p:pic>
        <p:nvPicPr>
          <p:cNvPr id="5" name="Picture 4">
            <a:extLst>
              <a:ext uri="{FF2B5EF4-FFF2-40B4-BE49-F238E27FC236}">
                <a16:creationId xmlns:a16="http://schemas.microsoft.com/office/drawing/2014/main" id="{7BD8E484-BC19-489C-8FC2-5EFFC2FD23B8}"/>
              </a:ext>
            </a:extLst>
          </p:cNvPr>
          <p:cNvPicPr>
            <a:picLocks noChangeAspect="1"/>
          </p:cNvPicPr>
          <p:nvPr/>
        </p:nvPicPr>
        <p:blipFill>
          <a:blip r:embed="rId2"/>
          <a:stretch>
            <a:fillRect/>
          </a:stretch>
        </p:blipFill>
        <p:spPr>
          <a:xfrm>
            <a:off x="5333636" y="2725658"/>
            <a:ext cx="5353414" cy="37220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3938646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Publish-subscribe pattern using a message broker">
            <a:extLst>
              <a:ext uri="{FF2B5EF4-FFF2-40B4-BE49-F238E27FC236}">
                <a16:creationId xmlns:a16="http://schemas.microsoft.com/office/drawing/2014/main" id="{3A69B118-E7DC-4DA0-91D0-122304DEE1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5C58374C-A971-43BE-A279-25013C326AF5}"/>
              </a:ext>
            </a:extLst>
          </p:cNvPr>
          <p:cNvPicPr>
            <a:picLocks noChangeAspect="1"/>
          </p:cNvPicPr>
          <p:nvPr/>
        </p:nvPicPr>
        <p:blipFill>
          <a:blip r:embed="rId2"/>
          <a:stretch>
            <a:fillRect/>
          </a:stretch>
        </p:blipFill>
        <p:spPr>
          <a:xfrm>
            <a:off x="0" y="1266931"/>
            <a:ext cx="12192000" cy="4324138"/>
          </a:xfrm>
          <a:prstGeom prst="rect">
            <a:avLst/>
          </a:prstGeom>
        </p:spPr>
      </p:pic>
    </p:spTree>
    <p:extLst>
      <p:ext uri="{BB962C8B-B14F-4D97-AF65-F5344CB8AC3E}">
        <p14:creationId xmlns:p14="http://schemas.microsoft.com/office/powerpoint/2010/main" val="790678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F4847C5-EEC0-443F-9B7F-344975FA95A8}"/>
              </a:ext>
            </a:extLst>
          </p:cNvPr>
          <p:cNvGrpSpPr/>
          <p:nvPr/>
        </p:nvGrpSpPr>
        <p:grpSpPr>
          <a:xfrm>
            <a:off x="7146893" y="184950"/>
            <a:ext cx="3719420" cy="6218015"/>
            <a:chOff x="6115050" y="1436688"/>
            <a:chExt cx="6086475" cy="5421312"/>
          </a:xfrm>
        </p:grpSpPr>
        <p:sp>
          <p:nvSpPr>
            <p:cNvPr id="68" name="Rounded Rectangle 5">
              <a:extLst>
                <a:ext uri="{FF2B5EF4-FFF2-40B4-BE49-F238E27FC236}">
                  <a16:creationId xmlns:a16="http://schemas.microsoft.com/office/drawing/2014/main" id="{35849611-3444-4D7E-BEC7-B2FDBB5AF42B}"/>
                </a:ext>
              </a:extLst>
            </p:cNvPr>
            <p:cNvSpPr/>
            <p:nvPr/>
          </p:nvSpPr>
          <p:spPr bwMode="auto">
            <a:xfrm>
              <a:off x="6115050"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51" name="Rectangle 50">
              <a:extLst>
                <a:ext uri="{FF2B5EF4-FFF2-40B4-BE49-F238E27FC236}">
                  <a16:creationId xmlns:a16="http://schemas.microsoft.com/office/drawing/2014/main" id="{B34D8A61-E092-4985-8225-0E02FDDF7062}"/>
                </a:ext>
              </a:extLst>
            </p:cNvPr>
            <p:cNvSpPr/>
            <p:nvPr/>
          </p:nvSpPr>
          <p:spPr>
            <a:xfrm>
              <a:off x="8548277" y="1556048"/>
              <a:ext cx="1200970" cy="369332"/>
            </a:xfrm>
            <a:prstGeom prst="rect">
              <a:avLst/>
            </a:prstGeom>
          </p:spPr>
          <p:txBody>
            <a:bodyPr wrap="none">
              <a:spAutoFit/>
            </a:bodyPr>
            <a:lstStyle/>
            <a:p>
              <a:pPr algn="ctr"/>
              <a:r>
                <a:rPr lang="en-US" sz="1800">
                  <a:solidFill>
                    <a:schemeClr val="accent1"/>
                  </a:solidFill>
                  <a:latin typeface="+mj-lt"/>
                </a:rPr>
                <a:t>Subscribe</a:t>
              </a:r>
            </a:p>
          </p:txBody>
        </p:sp>
      </p:grpSp>
      <p:grpSp>
        <p:nvGrpSpPr>
          <p:cNvPr id="4" name="Group 3">
            <a:extLst>
              <a:ext uri="{FF2B5EF4-FFF2-40B4-BE49-F238E27FC236}">
                <a16:creationId xmlns:a16="http://schemas.microsoft.com/office/drawing/2014/main" id="{4CA53D38-9775-4C58-91B4-9ED6E64CE1AD}"/>
              </a:ext>
            </a:extLst>
          </p:cNvPr>
          <p:cNvGrpSpPr/>
          <p:nvPr/>
        </p:nvGrpSpPr>
        <p:grpSpPr>
          <a:xfrm>
            <a:off x="1077868" y="259061"/>
            <a:ext cx="3828623" cy="5281755"/>
            <a:chOff x="-9526" y="1436688"/>
            <a:chExt cx="6086475" cy="5421312"/>
          </a:xfrm>
        </p:grpSpPr>
        <p:sp>
          <p:nvSpPr>
            <p:cNvPr id="67" name="Rounded Rectangle 5">
              <a:extLst>
                <a:ext uri="{FF2B5EF4-FFF2-40B4-BE49-F238E27FC236}">
                  <a16:creationId xmlns:a16="http://schemas.microsoft.com/office/drawing/2014/main" id="{473BC14C-6CBB-4D76-B2E1-B2DF94B8C6DF}"/>
                </a:ext>
              </a:extLst>
            </p:cNvPr>
            <p:cNvSpPr/>
            <p:nvPr/>
          </p:nvSpPr>
          <p:spPr bwMode="auto">
            <a:xfrm>
              <a:off x="-9526"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39" name="Rectangle 38">
              <a:extLst>
                <a:ext uri="{FF2B5EF4-FFF2-40B4-BE49-F238E27FC236}">
                  <a16:creationId xmlns:a16="http://schemas.microsoft.com/office/drawing/2014/main" id="{9628F566-5D22-42A9-A365-7CB72ABD3186}"/>
                </a:ext>
              </a:extLst>
            </p:cNvPr>
            <p:cNvSpPr/>
            <p:nvPr/>
          </p:nvSpPr>
          <p:spPr>
            <a:xfrm>
              <a:off x="2568586" y="1556048"/>
              <a:ext cx="949299" cy="369332"/>
            </a:xfrm>
            <a:prstGeom prst="rect">
              <a:avLst/>
            </a:prstGeom>
          </p:spPr>
          <p:txBody>
            <a:bodyPr wrap="none">
              <a:spAutoFit/>
            </a:bodyPr>
            <a:lstStyle/>
            <a:p>
              <a:pPr algn="ctr"/>
              <a:r>
                <a:rPr lang="en-US" sz="1800">
                  <a:solidFill>
                    <a:schemeClr val="accent1"/>
                  </a:solidFill>
                  <a:latin typeface="+mj-lt"/>
                </a:rPr>
                <a:t>Publish</a:t>
              </a:r>
            </a:p>
          </p:txBody>
        </p:sp>
      </p:grpSp>
      <p:grpSp>
        <p:nvGrpSpPr>
          <p:cNvPr id="7" name="Group 6">
            <a:extLst>
              <a:ext uri="{FF2B5EF4-FFF2-40B4-BE49-F238E27FC236}">
                <a16:creationId xmlns:a16="http://schemas.microsoft.com/office/drawing/2014/main" id="{4EC1F4A2-0F9C-4F80-BFFB-F2FB09D4E8F2}"/>
              </a:ext>
            </a:extLst>
          </p:cNvPr>
          <p:cNvGrpSpPr/>
          <p:nvPr/>
        </p:nvGrpSpPr>
        <p:grpSpPr>
          <a:xfrm>
            <a:off x="5417746" y="923043"/>
            <a:ext cx="1102066" cy="1102066"/>
            <a:chOff x="2582420" y="7762875"/>
            <a:chExt cx="1333500" cy="1333500"/>
          </a:xfrm>
        </p:grpSpPr>
        <p:sp>
          <p:nvSpPr>
            <p:cNvPr id="6" name="Oval 5">
              <a:extLst>
                <a:ext uri="{FF2B5EF4-FFF2-40B4-BE49-F238E27FC236}">
                  <a16:creationId xmlns:a16="http://schemas.microsoft.com/office/drawing/2014/main" id="{F0CC9043-0C7E-4999-8951-35EBC76B79F1}"/>
                </a:ext>
              </a:extLst>
            </p:cNvPr>
            <p:cNvSpPr/>
            <p:nvPr/>
          </p:nvSpPr>
          <p:spPr bwMode="auto">
            <a:xfrm>
              <a:off x="2582420" y="7762875"/>
              <a:ext cx="1333500" cy="1333500"/>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9" name="Picture 18">
              <a:extLst>
                <a:ext uri="{FF2B5EF4-FFF2-40B4-BE49-F238E27FC236}">
                  <a16:creationId xmlns:a16="http://schemas.microsoft.com/office/drawing/2014/main" id="{D2374289-8A06-40A7-8483-F6E947DC6100}"/>
                </a:ext>
              </a:extLst>
            </p:cNvPr>
            <p:cNvPicPr>
              <a:picLocks noChangeAspect="1"/>
            </p:cNvPicPr>
            <p:nvPr/>
          </p:nvPicPr>
          <p:blipFill>
            <a:blip r:embed="rId3"/>
            <a:stretch>
              <a:fillRect/>
            </a:stretch>
          </p:blipFill>
          <p:spPr>
            <a:xfrm>
              <a:off x="2768290" y="8022206"/>
              <a:ext cx="961760" cy="814838"/>
            </a:xfrm>
            <a:prstGeom prst="rect">
              <a:avLst/>
            </a:prstGeom>
          </p:spPr>
        </p:pic>
      </p:grpSp>
      <p:cxnSp>
        <p:nvCxnSpPr>
          <p:cNvPr id="80" name="Straight Arrow Connector 79">
            <a:extLst>
              <a:ext uri="{FF2B5EF4-FFF2-40B4-BE49-F238E27FC236}">
                <a16:creationId xmlns:a16="http://schemas.microsoft.com/office/drawing/2014/main" id="{33B53C8C-4A54-4197-B3F9-E9A54E96D8BB}"/>
              </a:ext>
            </a:extLst>
          </p:cNvPr>
          <p:cNvCxnSpPr>
            <a:cxnSpLocks/>
          </p:cNvCxnSpPr>
          <p:nvPr/>
        </p:nvCxnSpPr>
        <p:spPr>
          <a:xfrm flipV="1">
            <a:off x="8786197" y="1452112"/>
            <a:ext cx="593514" cy="3694"/>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ADED46D-278D-4296-8FC1-5D12BDB5C072}"/>
              </a:ext>
            </a:extLst>
          </p:cNvPr>
          <p:cNvCxnSpPr>
            <a:cxnSpLocks/>
          </p:cNvCxnSpPr>
          <p:nvPr/>
        </p:nvCxnSpPr>
        <p:spPr>
          <a:xfrm flipV="1">
            <a:off x="8828801" y="4592090"/>
            <a:ext cx="593514" cy="3694"/>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97C78255-84CD-45A6-94DC-9CA86E62AC40}"/>
              </a:ext>
            </a:extLst>
          </p:cNvPr>
          <p:cNvCxnSpPr>
            <a:cxnSpLocks/>
          </p:cNvCxnSpPr>
          <p:nvPr/>
        </p:nvCxnSpPr>
        <p:spPr>
          <a:xfrm rot="16200000" flipH="1">
            <a:off x="5725734" y="2742436"/>
            <a:ext cx="3122063" cy="588096"/>
          </a:xfrm>
          <a:prstGeom prst="bentConnector2">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259A2E-5805-4DDA-A481-54C7D752D1D1}"/>
              </a:ext>
            </a:extLst>
          </p:cNvPr>
          <p:cNvGrpSpPr/>
          <p:nvPr/>
        </p:nvGrpSpPr>
        <p:grpSpPr>
          <a:xfrm>
            <a:off x="5425216" y="2088770"/>
            <a:ext cx="1102066" cy="1102066"/>
            <a:chOff x="5547478" y="3386473"/>
            <a:chExt cx="1102066" cy="1102066"/>
          </a:xfrm>
        </p:grpSpPr>
        <p:sp>
          <p:nvSpPr>
            <p:cNvPr id="62" name="Oval 61">
              <a:extLst>
                <a:ext uri="{FF2B5EF4-FFF2-40B4-BE49-F238E27FC236}">
                  <a16:creationId xmlns:a16="http://schemas.microsoft.com/office/drawing/2014/main" id="{172C1EF7-7CB9-491A-879F-CBD7713CB2E8}"/>
                </a:ext>
              </a:extLst>
            </p:cNvPr>
            <p:cNvSpPr/>
            <p:nvPr/>
          </p:nvSpPr>
          <p:spPr bwMode="auto">
            <a:xfrm>
              <a:off x="5547478" y="3386473"/>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bg1"/>
                </a:solidFill>
                <a:latin typeface="+mj-lt"/>
              </a:endParaRPr>
            </a:p>
          </p:txBody>
        </p:sp>
        <p:pic>
          <p:nvPicPr>
            <p:cNvPr id="64" name="Picture 4" descr="See the source image">
              <a:extLst>
                <a:ext uri="{FF2B5EF4-FFF2-40B4-BE49-F238E27FC236}">
                  <a16:creationId xmlns:a16="http://schemas.microsoft.com/office/drawing/2014/main" id="{08434AA7-2149-4500-98D4-5BA6CF6BC7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5180" y="3697028"/>
              <a:ext cx="526736" cy="5267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397967D-F475-4C7F-A5C5-0EF5FCE2C526}"/>
              </a:ext>
            </a:extLst>
          </p:cNvPr>
          <p:cNvGrpSpPr/>
          <p:nvPr/>
        </p:nvGrpSpPr>
        <p:grpSpPr>
          <a:xfrm>
            <a:off x="5425216" y="3254497"/>
            <a:ext cx="1102066" cy="1102066"/>
            <a:chOff x="5529718" y="4710152"/>
            <a:chExt cx="1102066" cy="1102066"/>
          </a:xfrm>
        </p:grpSpPr>
        <p:sp>
          <p:nvSpPr>
            <p:cNvPr id="70" name="Oval 69">
              <a:extLst>
                <a:ext uri="{FF2B5EF4-FFF2-40B4-BE49-F238E27FC236}">
                  <a16:creationId xmlns:a16="http://schemas.microsoft.com/office/drawing/2014/main" id="{2556DB00-3629-4154-9F58-9BC01C0FDFE2}"/>
                </a:ext>
              </a:extLst>
            </p:cNvPr>
            <p:cNvSpPr/>
            <p:nvPr/>
          </p:nvSpPr>
          <p:spPr bwMode="auto">
            <a:xfrm>
              <a:off x="5529718" y="4710152"/>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72" name="Picture 6" descr="Image result for Service Bus Logo">
              <a:extLst>
                <a:ext uri="{FF2B5EF4-FFF2-40B4-BE49-F238E27FC236}">
                  <a16:creationId xmlns:a16="http://schemas.microsoft.com/office/drawing/2014/main" id="{775BC6EB-5F15-43B5-B84B-8B98605A37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9388" y="4972073"/>
              <a:ext cx="608165" cy="6185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178A795D-43D0-41CF-A1DC-B31C183CD35F}"/>
              </a:ext>
            </a:extLst>
          </p:cNvPr>
          <p:cNvGrpSpPr/>
          <p:nvPr/>
        </p:nvGrpSpPr>
        <p:grpSpPr>
          <a:xfrm>
            <a:off x="5398696" y="4438750"/>
            <a:ext cx="1102066" cy="1102066"/>
            <a:chOff x="5525917" y="5655300"/>
            <a:chExt cx="1102066" cy="1102066"/>
          </a:xfrm>
        </p:grpSpPr>
        <p:sp>
          <p:nvSpPr>
            <p:cNvPr id="11" name="Oval 10">
              <a:extLst>
                <a:ext uri="{FF2B5EF4-FFF2-40B4-BE49-F238E27FC236}">
                  <a16:creationId xmlns:a16="http://schemas.microsoft.com/office/drawing/2014/main" id="{F8ABD54A-525B-4625-993C-922CAF6F7C2C}"/>
                </a:ext>
              </a:extLst>
            </p:cNvPr>
            <p:cNvSpPr/>
            <p:nvPr/>
          </p:nvSpPr>
          <p:spPr bwMode="auto">
            <a:xfrm>
              <a:off x="5525917" y="5655300"/>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6" name="Picture 15">
              <a:extLst>
                <a:ext uri="{FF2B5EF4-FFF2-40B4-BE49-F238E27FC236}">
                  <a16:creationId xmlns:a16="http://schemas.microsoft.com/office/drawing/2014/main" id="{40B1E5A9-647F-4CFF-9252-BBAFD8858191}"/>
                </a:ext>
              </a:extLst>
            </p:cNvPr>
            <p:cNvPicPr>
              <a:picLocks noChangeAspect="1"/>
            </p:cNvPicPr>
            <p:nvPr/>
          </p:nvPicPr>
          <p:blipFill>
            <a:blip r:embed="rId6"/>
            <a:stretch>
              <a:fillRect/>
            </a:stretch>
          </p:blipFill>
          <p:spPr>
            <a:xfrm>
              <a:off x="5664446" y="5860862"/>
              <a:ext cx="792054" cy="690941"/>
            </a:xfrm>
            <a:prstGeom prst="rect">
              <a:avLst/>
            </a:prstGeom>
          </p:spPr>
        </p:pic>
      </p:grpSp>
      <p:grpSp>
        <p:nvGrpSpPr>
          <p:cNvPr id="28" name="Group 27">
            <a:extLst>
              <a:ext uri="{FF2B5EF4-FFF2-40B4-BE49-F238E27FC236}">
                <a16:creationId xmlns:a16="http://schemas.microsoft.com/office/drawing/2014/main" id="{8E2D6437-3865-493C-8D16-101D50BE963C}"/>
              </a:ext>
            </a:extLst>
          </p:cNvPr>
          <p:cNvGrpSpPr/>
          <p:nvPr/>
        </p:nvGrpSpPr>
        <p:grpSpPr>
          <a:xfrm>
            <a:off x="1511216" y="2410023"/>
            <a:ext cx="2465507" cy="914400"/>
            <a:chOff x="1654772" y="3588922"/>
            <a:chExt cx="2465507" cy="914400"/>
          </a:xfrm>
        </p:grpSpPr>
        <p:pic>
          <p:nvPicPr>
            <p:cNvPr id="13" name="Graphic 12" descr="Open folder outline">
              <a:extLst>
                <a:ext uri="{FF2B5EF4-FFF2-40B4-BE49-F238E27FC236}">
                  <a16:creationId xmlns:a16="http://schemas.microsoft.com/office/drawing/2014/main" id="{23F00FA4-AB96-42FA-832F-F73BAC03ED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54772" y="3588922"/>
              <a:ext cx="914400" cy="914400"/>
            </a:xfrm>
            <a:prstGeom prst="rect">
              <a:avLst/>
            </a:prstGeom>
          </p:spPr>
        </p:pic>
        <p:sp>
          <p:nvSpPr>
            <p:cNvPr id="25" name="TextBox 24">
              <a:extLst>
                <a:ext uri="{FF2B5EF4-FFF2-40B4-BE49-F238E27FC236}">
                  <a16:creationId xmlns:a16="http://schemas.microsoft.com/office/drawing/2014/main" id="{86D13746-19F8-4907-A7D6-DAE2DC6095AA}"/>
                </a:ext>
              </a:extLst>
            </p:cNvPr>
            <p:cNvSpPr txBox="1"/>
            <p:nvPr/>
          </p:nvSpPr>
          <p:spPr>
            <a:xfrm>
              <a:off x="2579147" y="3860194"/>
              <a:ext cx="1541132"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component</a:t>
              </a:r>
            </a:p>
            <a:p>
              <a:pPr algn="l"/>
              <a:r>
                <a:rPr lang="en-US" sz="1400">
                  <a:gradFill>
                    <a:gsLst>
                      <a:gs pos="2917">
                        <a:schemeClr val="tx1"/>
                      </a:gs>
                      <a:gs pos="30000">
                        <a:schemeClr val="tx1"/>
                      </a:gs>
                    </a:gsLst>
                    <a:lin ang="5400000" scaled="0"/>
                  </a:gradFill>
                </a:rPr>
                <a:t>configuration</a:t>
              </a:r>
            </a:p>
          </p:txBody>
        </p:sp>
      </p:grpSp>
      <p:grpSp>
        <p:nvGrpSpPr>
          <p:cNvPr id="102" name="Group 101">
            <a:extLst>
              <a:ext uri="{FF2B5EF4-FFF2-40B4-BE49-F238E27FC236}">
                <a16:creationId xmlns:a16="http://schemas.microsoft.com/office/drawing/2014/main" id="{22B72314-8AA9-4FF3-B08F-0F2D7D3C0B9E}"/>
              </a:ext>
            </a:extLst>
          </p:cNvPr>
          <p:cNvGrpSpPr/>
          <p:nvPr/>
        </p:nvGrpSpPr>
        <p:grpSpPr>
          <a:xfrm>
            <a:off x="7612340" y="2471528"/>
            <a:ext cx="2465507" cy="914400"/>
            <a:chOff x="1654772" y="3588922"/>
            <a:chExt cx="2465507" cy="914400"/>
          </a:xfrm>
        </p:grpSpPr>
        <p:pic>
          <p:nvPicPr>
            <p:cNvPr id="103" name="Graphic 102" descr="Open folder outline">
              <a:extLst>
                <a:ext uri="{FF2B5EF4-FFF2-40B4-BE49-F238E27FC236}">
                  <a16:creationId xmlns:a16="http://schemas.microsoft.com/office/drawing/2014/main" id="{96560920-8146-4832-A42C-EC45BEE105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54772" y="3588922"/>
              <a:ext cx="914400" cy="914400"/>
            </a:xfrm>
            <a:prstGeom prst="rect">
              <a:avLst/>
            </a:prstGeom>
          </p:spPr>
        </p:pic>
        <p:sp>
          <p:nvSpPr>
            <p:cNvPr id="105" name="TextBox 104">
              <a:extLst>
                <a:ext uri="{FF2B5EF4-FFF2-40B4-BE49-F238E27FC236}">
                  <a16:creationId xmlns:a16="http://schemas.microsoft.com/office/drawing/2014/main" id="{04425172-C4EB-47B9-A0BE-1AA9CA7824A3}"/>
                </a:ext>
              </a:extLst>
            </p:cNvPr>
            <p:cNvSpPr txBox="1"/>
            <p:nvPr/>
          </p:nvSpPr>
          <p:spPr>
            <a:xfrm>
              <a:off x="2579147" y="3860194"/>
              <a:ext cx="1541132"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component</a:t>
              </a:r>
            </a:p>
            <a:p>
              <a:pPr algn="l"/>
              <a:r>
                <a:rPr lang="en-US" sz="1400">
                  <a:gradFill>
                    <a:gsLst>
                      <a:gs pos="2917">
                        <a:schemeClr val="tx1"/>
                      </a:gs>
                      <a:gs pos="30000">
                        <a:schemeClr val="tx1"/>
                      </a:gs>
                    </a:gsLst>
                    <a:lin ang="5400000" scaled="0"/>
                  </a:gradFill>
                </a:rPr>
                <a:t>configuration</a:t>
              </a:r>
            </a:p>
          </p:txBody>
        </p:sp>
      </p:grpSp>
      <p:grpSp>
        <p:nvGrpSpPr>
          <p:cNvPr id="107" name="Group 106">
            <a:extLst>
              <a:ext uri="{FF2B5EF4-FFF2-40B4-BE49-F238E27FC236}">
                <a16:creationId xmlns:a16="http://schemas.microsoft.com/office/drawing/2014/main" id="{64207440-136C-487A-A540-7F390F9680A5}"/>
              </a:ext>
            </a:extLst>
          </p:cNvPr>
          <p:cNvGrpSpPr/>
          <p:nvPr/>
        </p:nvGrpSpPr>
        <p:grpSpPr>
          <a:xfrm>
            <a:off x="7727374" y="5542578"/>
            <a:ext cx="2465507" cy="914400"/>
            <a:chOff x="1654772" y="3588922"/>
            <a:chExt cx="2465507" cy="914400"/>
          </a:xfrm>
        </p:grpSpPr>
        <p:pic>
          <p:nvPicPr>
            <p:cNvPr id="108" name="Graphic 107" descr="Open folder outline">
              <a:extLst>
                <a:ext uri="{FF2B5EF4-FFF2-40B4-BE49-F238E27FC236}">
                  <a16:creationId xmlns:a16="http://schemas.microsoft.com/office/drawing/2014/main" id="{AB03DB5A-4C57-470A-9D9C-6F9205776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54772" y="3588922"/>
              <a:ext cx="914400" cy="914400"/>
            </a:xfrm>
            <a:prstGeom prst="rect">
              <a:avLst/>
            </a:prstGeom>
          </p:spPr>
        </p:pic>
        <p:sp>
          <p:nvSpPr>
            <p:cNvPr id="110" name="TextBox 109">
              <a:extLst>
                <a:ext uri="{FF2B5EF4-FFF2-40B4-BE49-F238E27FC236}">
                  <a16:creationId xmlns:a16="http://schemas.microsoft.com/office/drawing/2014/main" id="{70D50941-E918-4C65-AB64-7630ADF070A4}"/>
                </a:ext>
              </a:extLst>
            </p:cNvPr>
            <p:cNvSpPr txBox="1"/>
            <p:nvPr/>
          </p:nvSpPr>
          <p:spPr>
            <a:xfrm>
              <a:off x="2579147" y="3860194"/>
              <a:ext cx="1541132"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component</a:t>
              </a:r>
            </a:p>
            <a:p>
              <a:pPr algn="l"/>
              <a:r>
                <a:rPr lang="en-US" sz="1400">
                  <a:gradFill>
                    <a:gsLst>
                      <a:gs pos="2917">
                        <a:schemeClr val="tx1"/>
                      </a:gs>
                      <a:gs pos="30000">
                        <a:schemeClr val="tx1"/>
                      </a:gs>
                    </a:gsLst>
                    <a:lin ang="5400000" scaled="0"/>
                  </a:gradFill>
                </a:rPr>
                <a:t>configuration</a:t>
              </a:r>
            </a:p>
          </p:txBody>
        </p:sp>
      </p:grpSp>
      <p:sp>
        <p:nvSpPr>
          <p:cNvPr id="30" name="TextBox 29">
            <a:extLst>
              <a:ext uri="{FF2B5EF4-FFF2-40B4-BE49-F238E27FC236}">
                <a16:creationId xmlns:a16="http://schemas.microsoft.com/office/drawing/2014/main" id="{CE3B9E03-F2DA-4D74-A034-3C28B497A825}"/>
              </a:ext>
            </a:extLst>
          </p:cNvPr>
          <p:cNvSpPr txBox="1"/>
          <p:nvPr/>
        </p:nvSpPr>
        <p:spPr>
          <a:xfrm>
            <a:off x="5451585" y="297208"/>
            <a:ext cx="1541132" cy="553998"/>
          </a:xfrm>
          <a:prstGeom prst="rect">
            <a:avLst/>
          </a:prstGeom>
          <a:noFill/>
        </p:spPr>
        <p:txBody>
          <a:bodyPr wrap="square" lIns="0" tIns="0" rIns="0" bIns="0" rtlCol="0">
            <a:spAutoFit/>
          </a:bodyPr>
          <a:lstStyle/>
          <a:p>
            <a:pPr algn="l"/>
            <a:r>
              <a:rPr lang="en-US" sz="1800">
                <a:solidFill>
                  <a:schemeClr val="accent1"/>
                </a:solidFill>
                <a:latin typeface="+mj-lt"/>
              </a:rPr>
              <a:t>Pub/Sub </a:t>
            </a:r>
          </a:p>
          <a:p>
            <a:pPr algn="l"/>
            <a:r>
              <a:rPr lang="en-US" sz="1800">
                <a:solidFill>
                  <a:schemeClr val="accent1"/>
                </a:solidFill>
                <a:latin typeface="+mj-lt"/>
              </a:rPr>
              <a:t>Components</a:t>
            </a:r>
          </a:p>
        </p:txBody>
      </p:sp>
      <p:pic>
        <p:nvPicPr>
          <p:cNvPr id="85" name="Graphic 84">
            <a:extLst>
              <a:ext uri="{FF2B5EF4-FFF2-40B4-BE49-F238E27FC236}">
                <a16:creationId xmlns:a16="http://schemas.microsoft.com/office/drawing/2014/main" id="{3319CE81-EE34-614F-A93D-00C2B4465CE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39547" y="851206"/>
            <a:ext cx="1118745" cy="1305203"/>
          </a:xfrm>
          <a:prstGeom prst="rect">
            <a:avLst/>
          </a:prstGeom>
          <a:effectLst>
            <a:outerShdw blurRad="50800" dist="25400" dir="13500000" algn="br" rotWithShape="0">
              <a:prstClr val="black">
                <a:alpha val="40000"/>
              </a:prstClr>
            </a:outerShdw>
          </a:effectLst>
        </p:spPr>
      </p:pic>
      <p:pic>
        <p:nvPicPr>
          <p:cNvPr id="86" name="Graphic 85">
            <a:extLst>
              <a:ext uri="{FF2B5EF4-FFF2-40B4-BE49-F238E27FC236}">
                <a16:creationId xmlns:a16="http://schemas.microsoft.com/office/drawing/2014/main" id="{36786DE9-2CE2-E240-98C2-E9EA8F1BED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97525" y="844266"/>
            <a:ext cx="1118745" cy="1305203"/>
          </a:xfrm>
          <a:prstGeom prst="rect">
            <a:avLst/>
          </a:prstGeom>
          <a:effectLst>
            <a:outerShdw blurRad="50800" dist="25400" dir="13500000" algn="br" rotWithShape="0">
              <a:prstClr val="black">
                <a:alpha val="40000"/>
              </a:prstClr>
            </a:outerShdw>
          </a:effectLst>
        </p:spPr>
      </p:pic>
      <p:pic>
        <p:nvPicPr>
          <p:cNvPr id="87" name="Graphic 86">
            <a:extLst>
              <a:ext uri="{FF2B5EF4-FFF2-40B4-BE49-F238E27FC236}">
                <a16:creationId xmlns:a16="http://schemas.microsoft.com/office/drawing/2014/main" id="{CD38FF24-EAF4-9948-885E-2F540B6B5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12340" y="3897613"/>
            <a:ext cx="1118745" cy="1305203"/>
          </a:xfrm>
          <a:prstGeom prst="rect">
            <a:avLst/>
          </a:prstGeom>
          <a:effectLst>
            <a:outerShdw blurRad="50800" dist="25400" dir="13500000" algn="br" rotWithShape="0">
              <a:prstClr val="black">
                <a:alpha val="40000"/>
              </a:prstClr>
            </a:outerShdw>
          </a:effectLst>
        </p:spPr>
      </p:pic>
      <p:grpSp>
        <p:nvGrpSpPr>
          <p:cNvPr id="100" name="Group 99">
            <a:extLst>
              <a:ext uri="{FF2B5EF4-FFF2-40B4-BE49-F238E27FC236}">
                <a16:creationId xmlns:a16="http://schemas.microsoft.com/office/drawing/2014/main" id="{FFEF4FE6-0967-A64B-AE68-A2E11AEC4214}"/>
              </a:ext>
            </a:extLst>
          </p:cNvPr>
          <p:cNvGrpSpPr/>
          <p:nvPr/>
        </p:nvGrpSpPr>
        <p:grpSpPr>
          <a:xfrm>
            <a:off x="1352751" y="688135"/>
            <a:ext cx="1248042" cy="1396322"/>
            <a:chOff x="9798962" y="424666"/>
            <a:chExt cx="1452722" cy="1694840"/>
          </a:xfrm>
        </p:grpSpPr>
        <p:pic>
          <p:nvPicPr>
            <p:cNvPr id="101" name="Graphic 100">
              <a:extLst>
                <a:ext uri="{FF2B5EF4-FFF2-40B4-BE49-F238E27FC236}">
                  <a16:creationId xmlns:a16="http://schemas.microsoft.com/office/drawing/2014/main" id="{8A39A25B-F72B-9F4A-8C3B-C49C3E79AEB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98962" y="424666"/>
              <a:ext cx="1452722" cy="1694840"/>
            </a:xfrm>
            <a:prstGeom prst="rect">
              <a:avLst/>
            </a:prstGeom>
          </p:spPr>
        </p:pic>
        <p:sp>
          <p:nvSpPr>
            <p:cNvPr id="111" name="TextBox 110">
              <a:extLst>
                <a:ext uri="{FF2B5EF4-FFF2-40B4-BE49-F238E27FC236}">
                  <a16:creationId xmlns:a16="http://schemas.microsoft.com/office/drawing/2014/main" id="{CF7CC856-CBBE-1643-B282-88C245FEB013}"/>
                </a:ext>
              </a:extLst>
            </p:cNvPr>
            <p:cNvSpPr txBox="1"/>
            <p:nvPr/>
          </p:nvSpPr>
          <p:spPr>
            <a:xfrm>
              <a:off x="10208267" y="1056675"/>
              <a:ext cx="488275" cy="307777"/>
            </a:xfrm>
            <a:prstGeom prst="rect">
              <a:avLst/>
            </a:prstGeom>
            <a:noFill/>
          </p:spPr>
          <p:txBody>
            <a:bodyPr wrap="none" lIns="0" tIns="0" rIns="0" bIns="0" rtlCol="0">
              <a:spAutoFit/>
            </a:bodyPr>
            <a:lstStyle/>
            <a:p>
              <a:pPr algn="ctr"/>
              <a:r>
                <a:rPr lang="en-US" sz="2000" dirty="0">
                  <a:solidFill>
                    <a:srgbClr val="202192"/>
                  </a:solidFill>
                  <a:latin typeface="+mj-lt"/>
                </a:rPr>
                <a:t>Cart</a:t>
              </a:r>
            </a:p>
          </p:txBody>
        </p:sp>
      </p:grpSp>
      <p:cxnSp>
        <p:nvCxnSpPr>
          <p:cNvPr id="112" name="Straight Arrow Connector 111">
            <a:extLst>
              <a:ext uri="{FF2B5EF4-FFF2-40B4-BE49-F238E27FC236}">
                <a16:creationId xmlns:a16="http://schemas.microsoft.com/office/drawing/2014/main" id="{1C7EB41B-1D9C-5F4A-9971-7F5E5F9C613F}"/>
              </a:ext>
            </a:extLst>
          </p:cNvPr>
          <p:cNvCxnSpPr>
            <a:cxnSpLocks/>
          </p:cNvCxnSpPr>
          <p:nvPr/>
        </p:nvCxnSpPr>
        <p:spPr>
          <a:xfrm>
            <a:off x="2656211" y="1450498"/>
            <a:ext cx="606537" cy="1710"/>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ED55B91-E9D8-044E-AFC4-657974C589B1}"/>
              </a:ext>
            </a:extLst>
          </p:cNvPr>
          <p:cNvCxnSpPr>
            <a:cxnSpLocks/>
          </p:cNvCxnSpPr>
          <p:nvPr/>
        </p:nvCxnSpPr>
        <p:spPr>
          <a:xfrm>
            <a:off x="4618802" y="1462393"/>
            <a:ext cx="606537" cy="1710"/>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3068DD5A-1DDF-E048-9A1B-95A89B9658BE}"/>
              </a:ext>
            </a:extLst>
          </p:cNvPr>
          <p:cNvCxnSpPr>
            <a:cxnSpLocks/>
          </p:cNvCxnSpPr>
          <p:nvPr/>
        </p:nvCxnSpPr>
        <p:spPr>
          <a:xfrm>
            <a:off x="6715413" y="1463198"/>
            <a:ext cx="606537" cy="1710"/>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663C2089-F299-CC49-B33D-2FB2F90F0313}"/>
              </a:ext>
            </a:extLst>
          </p:cNvPr>
          <p:cNvCxnSpPr>
            <a:cxnSpLocks/>
          </p:cNvCxnSpPr>
          <p:nvPr/>
        </p:nvCxnSpPr>
        <p:spPr>
          <a:xfrm>
            <a:off x="8197453" y="5202816"/>
            <a:ext cx="0" cy="511253"/>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80C7DF1-0470-F042-A3FF-FE01454629D4}"/>
              </a:ext>
            </a:extLst>
          </p:cNvPr>
          <p:cNvCxnSpPr>
            <a:cxnSpLocks/>
          </p:cNvCxnSpPr>
          <p:nvPr/>
        </p:nvCxnSpPr>
        <p:spPr>
          <a:xfrm>
            <a:off x="8074065" y="2156409"/>
            <a:ext cx="0" cy="511253"/>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7B212353-E84F-E049-96FF-179C58BF667C}"/>
              </a:ext>
            </a:extLst>
          </p:cNvPr>
          <p:cNvCxnSpPr>
            <a:cxnSpLocks/>
          </p:cNvCxnSpPr>
          <p:nvPr/>
        </p:nvCxnSpPr>
        <p:spPr>
          <a:xfrm>
            <a:off x="1988302" y="2116745"/>
            <a:ext cx="0" cy="511253"/>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pic>
        <p:nvPicPr>
          <p:cNvPr id="119" name="Graphic 118">
            <a:extLst>
              <a:ext uri="{FF2B5EF4-FFF2-40B4-BE49-F238E27FC236}">
                <a16:creationId xmlns:a16="http://schemas.microsoft.com/office/drawing/2014/main" id="{C4445A46-A877-1249-ACCD-F560B171E13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3826" y="3939405"/>
            <a:ext cx="1248042" cy="1396322"/>
          </a:xfrm>
          <a:prstGeom prst="rect">
            <a:avLst/>
          </a:prstGeom>
        </p:spPr>
      </p:pic>
      <p:sp>
        <p:nvSpPr>
          <p:cNvPr id="120" name="TextBox 119">
            <a:extLst>
              <a:ext uri="{FF2B5EF4-FFF2-40B4-BE49-F238E27FC236}">
                <a16:creationId xmlns:a16="http://schemas.microsoft.com/office/drawing/2014/main" id="{E63AE1FC-3F42-B84E-ADF6-338A58DE2501}"/>
              </a:ext>
            </a:extLst>
          </p:cNvPr>
          <p:cNvSpPr txBox="1"/>
          <p:nvPr/>
        </p:nvSpPr>
        <p:spPr>
          <a:xfrm>
            <a:off x="9762856" y="4451066"/>
            <a:ext cx="629981" cy="307777"/>
          </a:xfrm>
          <a:prstGeom prst="rect">
            <a:avLst/>
          </a:prstGeom>
          <a:noFill/>
        </p:spPr>
        <p:txBody>
          <a:bodyPr wrap="none" lIns="0" tIns="0" rIns="0" bIns="0" rtlCol="0">
            <a:spAutoFit/>
          </a:bodyPr>
          <a:lstStyle/>
          <a:p>
            <a:pPr algn="ctr"/>
            <a:r>
              <a:rPr lang="en-US" sz="2000" dirty="0">
                <a:solidFill>
                  <a:srgbClr val="202192"/>
                </a:solidFill>
                <a:latin typeface="+mj-lt"/>
              </a:rPr>
              <a:t>Email</a:t>
            </a:r>
          </a:p>
        </p:txBody>
      </p:sp>
      <p:pic>
        <p:nvPicPr>
          <p:cNvPr id="121" name="Graphic 120">
            <a:extLst>
              <a:ext uri="{FF2B5EF4-FFF2-40B4-BE49-F238E27FC236}">
                <a16:creationId xmlns:a16="http://schemas.microsoft.com/office/drawing/2014/main" id="{D2576C92-FD6C-5C49-936C-5017260F43B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69510" y="824113"/>
            <a:ext cx="1248042" cy="1396322"/>
          </a:xfrm>
          <a:prstGeom prst="rect">
            <a:avLst/>
          </a:prstGeom>
        </p:spPr>
      </p:pic>
      <p:sp>
        <p:nvSpPr>
          <p:cNvPr id="122" name="TextBox 121">
            <a:extLst>
              <a:ext uri="{FF2B5EF4-FFF2-40B4-BE49-F238E27FC236}">
                <a16:creationId xmlns:a16="http://schemas.microsoft.com/office/drawing/2014/main" id="{2C60A595-6832-1447-8BD3-64A7B96EFE47}"/>
              </a:ext>
            </a:extLst>
          </p:cNvPr>
          <p:cNvSpPr txBox="1"/>
          <p:nvPr/>
        </p:nvSpPr>
        <p:spPr>
          <a:xfrm>
            <a:off x="9576563" y="1308082"/>
            <a:ext cx="1033937" cy="307777"/>
          </a:xfrm>
          <a:prstGeom prst="rect">
            <a:avLst/>
          </a:prstGeom>
          <a:noFill/>
        </p:spPr>
        <p:txBody>
          <a:bodyPr wrap="none" lIns="0" tIns="0" rIns="0" bIns="0" rtlCol="0">
            <a:spAutoFit/>
          </a:bodyPr>
          <a:lstStyle/>
          <a:p>
            <a:pPr algn="ctr"/>
            <a:r>
              <a:rPr lang="en-US" sz="2000" dirty="0">
                <a:solidFill>
                  <a:srgbClr val="202192"/>
                </a:solidFill>
                <a:latin typeface="+mj-lt"/>
              </a:rPr>
              <a:t>Shipping</a:t>
            </a:r>
          </a:p>
        </p:txBody>
      </p:sp>
    </p:spTree>
    <p:extLst>
      <p:ext uri="{BB962C8B-B14F-4D97-AF65-F5344CB8AC3E}">
        <p14:creationId xmlns:p14="http://schemas.microsoft.com/office/powerpoint/2010/main" val="2877173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100"/>
                                  </p:stCondLst>
                                  <p:childTnLst>
                                    <p:animMotion origin="layout" path="M 1.875E-6 -1.11111E-6 L 1.875E-6 0.03773 " pathEditMode="relative" rAng="0" ptsTypes="AA">
                                      <p:cBhvr>
                                        <p:cTn id="9" dur="750" spd="-100000" fill="hold"/>
                                        <p:tgtEl>
                                          <p:spTgt spid="4"/>
                                        </p:tgtEl>
                                        <p:attrNameLst>
                                          <p:attrName>ppt_x</p:attrName>
                                          <p:attrName>ppt_y</p:attrName>
                                        </p:attrNameLst>
                                      </p:cBhvr>
                                      <p:rCtr x="0" y="1875"/>
                                    </p:animMotion>
                                  </p:childTnLst>
                                </p:cTn>
                              </p:par>
                              <p:par>
                                <p:cTn id="10" presetID="10" presetClass="entr" presetSubtype="0" fill="hold" nodeType="withEffect">
                                  <p:stCondLst>
                                    <p:cond delay="1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150"/>
                                  </p:stCondLst>
                                  <p:childTnLst>
                                    <p:animMotion origin="layout" path="M -1.875E-6 -1.11111E-6 L -1.875E-6 0.03773 " pathEditMode="relative" rAng="0" ptsTypes="AA">
                                      <p:cBhvr>
                                        <p:cTn id="14" dur="750" spd="-100000" fill="hold"/>
                                        <p:tgtEl>
                                          <p:spTgt spid="5"/>
                                        </p:tgtEl>
                                        <p:attrNameLst>
                                          <p:attrName>ppt_x</p:attrName>
                                          <p:attrName>ppt_y</p:attrName>
                                        </p:attrNameLst>
                                      </p:cBhvr>
                                      <p:rCtr x="0" y="1875"/>
                                    </p:animMotion>
                                  </p:childTnLst>
                                </p:cTn>
                              </p:par>
                              <p:par>
                                <p:cTn id="15" presetID="1" presetClass="entr" presetSubtype="0" fill="hold" nodeType="withEffect">
                                  <p:stCondLst>
                                    <p:cond delay="0"/>
                                  </p:stCondLst>
                                  <p:childTnLst>
                                    <p:set>
                                      <p:cBhvr>
                                        <p:cTn id="16" dur="1" fill="hold">
                                          <p:stCondLst>
                                            <p:cond delay="749"/>
                                          </p:stCondLst>
                                        </p:cTn>
                                        <p:tgtEl>
                                          <p:spTgt spid="7"/>
                                        </p:tgtEl>
                                        <p:attrNameLst>
                                          <p:attrName>style.visibility</p:attrName>
                                        </p:attrNameLst>
                                      </p:cBhvr>
                                      <p:to>
                                        <p:strVal val="visible"/>
                                      </p:to>
                                    </p:set>
                                  </p:childTnLst>
                                </p:cTn>
                              </p:par>
                              <p:par>
                                <p:cTn id="17" presetID="6" presetClass="emph" presetSubtype="0" accel="100000" autoRev="1" fill="hold" nodeType="withEffect">
                                  <p:stCondLst>
                                    <p:cond delay="0"/>
                                  </p:stCondLst>
                                  <p:childTnLst>
                                    <p:animScale>
                                      <p:cBhvr>
                                        <p:cTn id="18" dur="500" fill="hold"/>
                                        <p:tgtEl>
                                          <p:spTgt spid="7"/>
                                        </p:tgtEl>
                                      </p:cBhvr>
                                      <p:by x="0" y="0"/>
                                    </p:animScale>
                                  </p:childTnLst>
                                </p:cTn>
                              </p:par>
                              <p:par>
                                <p:cTn id="19" presetID="1" presetClass="entr" presetSubtype="0" fill="hold" nodeType="withEffect">
                                  <p:stCondLst>
                                    <p:cond delay="0"/>
                                  </p:stCondLst>
                                  <p:childTnLst>
                                    <p:set>
                                      <p:cBhvr>
                                        <p:cTn id="20" dur="1" fill="hold">
                                          <p:stCondLst>
                                            <p:cond delay="749"/>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749"/>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22" presetClass="entr" presetSubtype="8" fill="hold" nodeType="withEffect">
                                  <p:stCondLst>
                                    <p:cond delay="250"/>
                                  </p:stCondLst>
                                  <p:childTnLst>
                                    <p:set>
                                      <p:cBhvr>
                                        <p:cTn id="26" dur="1" fill="hold">
                                          <p:stCondLst>
                                            <p:cond delay="0"/>
                                          </p:stCondLst>
                                        </p:cTn>
                                        <p:tgtEl>
                                          <p:spTgt spid="80"/>
                                        </p:tgtEl>
                                        <p:attrNameLst>
                                          <p:attrName>style.visibility</p:attrName>
                                        </p:attrNameLst>
                                      </p:cBhvr>
                                      <p:to>
                                        <p:strVal val="visible"/>
                                      </p:to>
                                    </p:set>
                                    <p:animEffect transition="in" filter="wipe(left)">
                                      <p:cBhvr>
                                        <p:cTn id="27" dur="500"/>
                                        <p:tgtEl>
                                          <p:spTgt spid="80"/>
                                        </p:tgtEl>
                                      </p:cBhvr>
                                    </p:animEffect>
                                  </p:childTnLst>
                                </p:cTn>
                              </p:par>
                            </p:childTnLst>
                          </p:cTn>
                        </p:par>
                        <p:par>
                          <p:cTn id="28" fill="hold">
                            <p:stCondLst>
                              <p:cond delay="1000"/>
                            </p:stCondLst>
                            <p:childTnLst>
                              <p:par>
                                <p:cTn id="29" presetID="22" presetClass="entr" presetSubtype="1" fill="hold" nodeType="afterEffect">
                                  <p:stCondLst>
                                    <p:cond delay="250"/>
                                  </p:stCondLst>
                                  <p:childTnLst>
                                    <p:set>
                                      <p:cBhvr>
                                        <p:cTn id="30" dur="1" fill="hold">
                                          <p:stCondLst>
                                            <p:cond delay="0"/>
                                          </p:stCondLst>
                                        </p:cTn>
                                        <p:tgtEl>
                                          <p:spTgt spid="106"/>
                                        </p:tgtEl>
                                        <p:attrNameLst>
                                          <p:attrName>style.visibility</p:attrName>
                                        </p:attrNameLst>
                                      </p:cBhvr>
                                      <p:to>
                                        <p:strVal val="visible"/>
                                      </p:to>
                                    </p:set>
                                    <p:animEffect transition="in" filter="wipe(up)">
                                      <p:cBhvr>
                                        <p:cTn id="31" dur="500"/>
                                        <p:tgtEl>
                                          <p:spTgt spid="106"/>
                                        </p:tgtEl>
                                      </p:cBhvr>
                                    </p:animEffect>
                                  </p:childTnLst>
                                </p:cTn>
                              </p:par>
                              <p:par>
                                <p:cTn id="32" presetID="22" presetClass="entr" presetSubtype="8" fill="hold" nodeType="withEffect">
                                  <p:stCondLst>
                                    <p:cond delay="250"/>
                                  </p:stCondLst>
                                  <p:childTnLst>
                                    <p:set>
                                      <p:cBhvr>
                                        <p:cTn id="33" dur="1" fill="hold">
                                          <p:stCondLst>
                                            <p:cond delay="0"/>
                                          </p:stCondLst>
                                        </p:cTn>
                                        <p:tgtEl>
                                          <p:spTgt spid="98"/>
                                        </p:tgtEl>
                                        <p:attrNameLst>
                                          <p:attrName>style.visibility</p:attrName>
                                        </p:attrNameLst>
                                      </p:cBhvr>
                                      <p:to>
                                        <p:strVal val="visible"/>
                                      </p:to>
                                    </p:set>
                                    <p:animEffect transition="in" filter="wipe(left)">
                                      <p:cBhvr>
                                        <p:cTn id="34" dur="500"/>
                                        <p:tgtEl>
                                          <p:spTgt spid="98"/>
                                        </p:tgtEl>
                                      </p:cBhvr>
                                    </p:animEffect>
                                  </p:childTnLst>
                                </p:cTn>
                              </p:par>
                              <p:par>
                                <p:cTn id="35" presetID="22" presetClass="entr" presetSubtype="8" fill="hold" nodeType="withEffect">
                                  <p:stCondLst>
                                    <p:cond delay="250"/>
                                  </p:stCondLst>
                                  <p:childTnLst>
                                    <p:set>
                                      <p:cBhvr>
                                        <p:cTn id="36" dur="1" fill="hold">
                                          <p:stCondLst>
                                            <p:cond delay="0"/>
                                          </p:stCondLst>
                                        </p:cTn>
                                        <p:tgtEl>
                                          <p:spTgt spid="115"/>
                                        </p:tgtEl>
                                        <p:attrNameLst>
                                          <p:attrName>style.visibility</p:attrName>
                                        </p:attrNameLst>
                                      </p:cBhvr>
                                      <p:to>
                                        <p:strVal val="visible"/>
                                      </p:to>
                                    </p:set>
                                    <p:animEffect transition="in" filter="wipe(left)">
                                      <p:cBhvr>
                                        <p:cTn id="37" dur="500"/>
                                        <p:tgtEl>
                                          <p:spTgt spid="115"/>
                                        </p:tgtEl>
                                      </p:cBhvr>
                                    </p:animEffect>
                                  </p:childTnLst>
                                </p:cTn>
                              </p:par>
                              <p:par>
                                <p:cTn id="38" presetID="22" presetClass="entr" presetSubtype="8" fill="hold" nodeType="withEffect">
                                  <p:stCondLst>
                                    <p:cond delay="250"/>
                                  </p:stCondLst>
                                  <p:childTnLst>
                                    <p:set>
                                      <p:cBhvr>
                                        <p:cTn id="39" dur="1" fill="hold">
                                          <p:stCondLst>
                                            <p:cond delay="0"/>
                                          </p:stCondLst>
                                        </p:cTn>
                                        <p:tgtEl>
                                          <p:spTgt spid="116"/>
                                        </p:tgtEl>
                                        <p:attrNameLst>
                                          <p:attrName>style.visibility</p:attrName>
                                        </p:attrNameLst>
                                      </p:cBhvr>
                                      <p:to>
                                        <p:strVal val="visible"/>
                                      </p:to>
                                    </p:set>
                                    <p:animEffect transition="in" filter="wipe(left)">
                                      <p:cBhvr>
                                        <p:cTn id="40" dur="500"/>
                                        <p:tgtEl>
                                          <p:spTgt spid="116"/>
                                        </p:tgtEl>
                                      </p:cBhvr>
                                    </p:animEffect>
                                  </p:childTnLst>
                                </p:cTn>
                              </p:par>
                              <p:par>
                                <p:cTn id="41" presetID="22" presetClass="entr" presetSubtype="8" fill="hold" nodeType="withEffect">
                                  <p:stCondLst>
                                    <p:cond delay="250"/>
                                  </p:stCondLst>
                                  <p:childTnLst>
                                    <p:set>
                                      <p:cBhvr>
                                        <p:cTn id="42" dur="1" fill="hold">
                                          <p:stCondLst>
                                            <p:cond delay="0"/>
                                          </p:stCondLst>
                                        </p:cTn>
                                        <p:tgtEl>
                                          <p:spTgt spid="117"/>
                                        </p:tgtEl>
                                        <p:attrNameLst>
                                          <p:attrName>style.visibility</p:attrName>
                                        </p:attrNameLst>
                                      </p:cBhvr>
                                      <p:to>
                                        <p:strVal val="visible"/>
                                      </p:to>
                                    </p:set>
                                    <p:animEffect transition="in" filter="wipe(left)">
                                      <p:cBhvr>
                                        <p:cTn id="43"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F4847C5-EEC0-443F-9B7F-344975FA95A8}"/>
              </a:ext>
            </a:extLst>
          </p:cNvPr>
          <p:cNvGrpSpPr/>
          <p:nvPr/>
        </p:nvGrpSpPr>
        <p:grpSpPr>
          <a:xfrm>
            <a:off x="7146893" y="184950"/>
            <a:ext cx="3719420" cy="6218015"/>
            <a:chOff x="6115050" y="1436688"/>
            <a:chExt cx="6086475" cy="5421312"/>
          </a:xfrm>
        </p:grpSpPr>
        <p:sp>
          <p:nvSpPr>
            <p:cNvPr id="68" name="Rounded Rectangle 5">
              <a:extLst>
                <a:ext uri="{FF2B5EF4-FFF2-40B4-BE49-F238E27FC236}">
                  <a16:creationId xmlns:a16="http://schemas.microsoft.com/office/drawing/2014/main" id="{35849611-3444-4D7E-BEC7-B2FDBB5AF42B}"/>
                </a:ext>
              </a:extLst>
            </p:cNvPr>
            <p:cNvSpPr/>
            <p:nvPr/>
          </p:nvSpPr>
          <p:spPr bwMode="auto">
            <a:xfrm>
              <a:off x="6115050"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51" name="Rectangle 50">
              <a:extLst>
                <a:ext uri="{FF2B5EF4-FFF2-40B4-BE49-F238E27FC236}">
                  <a16:creationId xmlns:a16="http://schemas.microsoft.com/office/drawing/2014/main" id="{B34D8A61-E092-4985-8225-0E02FDDF7062}"/>
                </a:ext>
              </a:extLst>
            </p:cNvPr>
            <p:cNvSpPr/>
            <p:nvPr/>
          </p:nvSpPr>
          <p:spPr>
            <a:xfrm>
              <a:off x="8548277" y="1556048"/>
              <a:ext cx="1200970" cy="369332"/>
            </a:xfrm>
            <a:prstGeom prst="rect">
              <a:avLst/>
            </a:prstGeom>
          </p:spPr>
          <p:txBody>
            <a:bodyPr wrap="none">
              <a:spAutoFit/>
            </a:bodyPr>
            <a:lstStyle/>
            <a:p>
              <a:pPr algn="ctr"/>
              <a:r>
                <a:rPr lang="en-US" sz="1800">
                  <a:solidFill>
                    <a:schemeClr val="accent1"/>
                  </a:solidFill>
                  <a:latin typeface="+mj-lt"/>
                </a:rPr>
                <a:t>Subscribe</a:t>
              </a:r>
            </a:p>
          </p:txBody>
        </p:sp>
      </p:grpSp>
      <p:grpSp>
        <p:nvGrpSpPr>
          <p:cNvPr id="4" name="Group 3">
            <a:extLst>
              <a:ext uri="{FF2B5EF4-FFF2-40B4-BE49-F238E27FC236}">
                <a16:creationId xmlns:a16="http://schemas.microsoft.com/office/drawing/2014/main" id="{4CA53D38-9775-4C58-91B4-9ED6E64CE1AD}"/>
              </a:ext>
            </a:extLst>
          </p:cNvPr>
          <p:cNvGrpSpPr/>
          <p:nvPr/>
        </p:nvGrpSpPr>
        <p:grpSpPr>
          <a:xfrm>
            <a:off x="1077868" y="259061"/>
            <a:ext cx="3828623" cy="5281755"/>
            <a:chOff x="-9526" y="1436688"/>
            <a:chExt cx="6086475" cy="5421312"/>
          </a:xfrm>
        </p:grpSpPr>
        <p:sp>
          <p:nvSpPr>
            <p:cNvPr id="67" name="Rounded Rectangle 5">
              <a:extLst>
                <a:ext uri="{FF2B5EF4-FFF2-40B4-BE49-F238E27FC236}">
                  <a16:creationId xmlns:a16="http://schemas.microsoft.com/office/drawing/2014/main" id="{473BC14C-6CBB-4D76-B2E1-B2DF94B8C6DF}"/>
                </a:ext>
              </a:extLst>
            </p:cNvPr>
            <p:cNvSpPr/>
            <p:nvPr/>
          </p:nvSpPr>
          <p:spPr bwMode="auto">
            <a:xfrm>
              <a:off x="-9526"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39" name="Rectangle 38">
              <a:extLst>
                <a:ext uri="{FF2B5EF4-FFF2-40B4-BE49-F238E27FC236}">
                  <a16:creationId xmlns:a16="http://schemas.microsoft.com/office/drawing/2014/main" id="{9628F566-5D22-42A9-A365-7CB72ABD3186}"/>
                </a:ext>
              </a:extLst>
            </p:cNvPr>
            <p:cNvSpPr/>
            <p:nvPr/>
          </p:nvSpPr>
          <p:spPr>
            <a:xfrm>
              <a:off x="2568586" y="1556048"/>
              <a:ext cx="949299" cy="369332"/>
            </a:xfrm>
            <a:prstGeom prst="rect">
              <a:avLst/>
            </a:prstGeom>
          </p:spPr>
          <p:txBody>
            <a:bodyPr wrap="none">
              <a:spAutoFit/>
            </a:bodyPr>
            <a:lstStyle/>
            <a:p>
              <a:pPr algn="ctr"/>
              <a:r>
                <a:rPr lang="en-US" sz="1800">
                  <a:solidFill>
                    <a:schemeClr val="accent1"/>
                  </a:solidFill>
                  <a:latin typeface="+mj-lt"/>
                </a:rPr>
                <a:t>Publish</a:t>
              </a:r>
            </a:p>
          </p:txBody>
        </p:sp>
      </p:grpSp>
      <p:grpSp>
        <p:nvGrpSpPr>
          <p:cNvPr id="7" name="Group 6">
            <a:extLst>
              <a:ext uri="{FF2B5EF4-FFF2-40B4-BE49-F238E27FC236}">
                <a16:creationId xmlns:a16="http://schemas.microsoft.com/office/drawing/2014/main" id="{4EC1F4A2-0F9C-4F80-BFFB-F2FB09D4E8F2}"/>
              </a:ext>
            </a:extLst>
          </p:cNvPr>
          <p:cNvGrpSpPr/>
          <p:nvPr/>
        </p:nvGrpSpPr>
        <p:grpSpPr>
          <a:xfrm>
            <a:off x="5417746" y="923043"/>
            <a:ext cx="1102066" cy="1102066"/>
            <a:chOff x="2582420" y="7762875"/>
            <a:chExt cx="1333500" cy="1333500"/>
          </a:xfrm>
        </p:grpSpPr>
        <p:sp>
          <p:nvSpPr>
            <p:cNvPr id="6" name="Oval 5">
              <a:extLst>
                <a:ext uri="{FF2B5EF4-FFF2-40B4-BE49-F238E27FC236}">
                  <a16:creationId xmlns:a16="http://schemas.microsoft.com/office/drawing/2014/main" id="{F0CC9043-0C7E-4999-8951-35EBC76B79F1}"/>
                </a:ext>
              </a:extLst>
            </p:cNvPr>
            <p:cNvSpPr/>
            <p:nvPr/>
          </p:nvSpPr>
          <p:spPr bwMode="auto">
            <a:xfrm>
              <a:off x="2582420" y="7762875"/>
              <a:ext cx="1333500" cy="1333500"/>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9" name="Picture 18">
              <a:extLst>
                <a:ext uri="{FF2B5EF4-FFF2-40B4-BE49-F238E27FC236}">
                  <a16:creationId xmlns:a16="http://schemas.microsoft.com/office/drawing/2014/main" id="{D2374289-8A06-40A7-8483-F6E947DC6100}"/>
                </a:ext>
              </a:extLst>
            </p:cNvPr>
            <p:cNvPicPr>
              <a:picLocks noChangeAspect="1"/>
            </p:cNvPicPr>
            <p:nvPr/>
          </p:nvPicPr>
          <p:blipFill>
            <a:blip r:embed="rId3"/>
            <a:stretch>
              <a:fillRect/>
            </a:stretch>
          </p:blipFill>
          <p:spPr>
            <a:xfrm>
              <a:off x="2768290" y="8022206"/>
              <a:ext cx="961760" cy="814838"/>
            </a:xfrm>
            <a:prstGeom prst="rect">
              <a:avLst/>
            </a:prstGeom>
          </p:spPr>
        </p:pic>
      </p:grpSp>
      <p:cxnSp>
        <p:nvCxnSpPr>
          <p:cNvPr id="80" name="Straight Arrow Connector 79">
            <a:extLst>
              <a:ext uri="{FF2B5EF4-FFF2-40B4-BE49-F238E27FC236}">
                <a16:creationId xmlns:a16="http://schemas.microsoft.com/office/drawing/2014/main" id="{33B53C8C-4A54-4197-B3F9-E9A54E96D8BB}"/>
              </a:ext>
            </a:extLst>
          </p:cNvPr>
          <p:cNvCxnSpPr>
            <a:cxnSpLocks/>
          </p:cNvCxnSpPr>
          <p:nvPr/>
        </p:nvCxnSpPr>
        <p:spPr>
          <a:xfrm flipV="1">
            <a:off x="8786197" y="1452112"/>
            <a:ext cx="593514" cy="3694"/>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ADED46D-278D-4296-8FC1-5D12BDB5C072}"/>
              </a:ext>
            </a:extLst>
          </p:cNvPr>
          <p:cNvCxnSpPr>
            <a:cxnSpLocks/>
          </p:cNvCxnSpPr>
          <p:nvPr/>
        </p:nvCxnSpPr>
        <p:spPr>
          <a:xfrm flipV="1">
            <a:off x="8828801" y="4592090"/>
            <a:ext cx="593514" cy="3694"/>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97C78255-84CD-45A6-94DC-9CA86E62AC40}"/>
              </a:ext>
            </a:extLst>
          </p:cNvPr>
          <p:cNvCxnSpPr>
            <a:cxnSpLocks/>
          </p:cNvCxnSpPr>
          <p:nvPr/>
        </p:nvCxnSpPr>
        <p:spPr>
          <a:xfrm rot="16200000" flipH="1">
            <a:off x="5725734" y="2742436"/>
            <a:ext cx="3122063" cy="588096"/>
          </a:xfrm>
          <a:prstGeom prst="bentConnector2">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259A2E-5805-4DDA-A481-54C7D752D1D1}"/>
              </a:ext>
            </a:extLst>
          </p:cNvPr>
          <p:cNvGrpSpPr/>
          <p:nvPr/>
        </p:nvGrpSpPr>
        <p:grpSpPr>
          <a:xfrm>
            <a:off x="5425216" y="2088770"/>
            <a:ext cx="1102066" cy="1102066"/>
            <a:chOff x="5547478" y="3386473"/>
            <a:chExt cx="1102066" cy="1102066"/>
          </a:xfrm>
        </p:grpSpPr>
        <p:sp>
          <p:nvSpPr>
            <p:cNvPr id="62" name="Oval 61">
              <a:extLst>
                <a:ext uri="{FF2B5EF4-FFF2-40B4-BE49-F238E27FC236}">
                  <a16:creationId xmlns:a16="http://schemas.microsoft.com/office/drawing/2014/main" id="{172C1EF7-7CB9-491A-879F-CBD7713CB2E8}"/>
                </a:ext>
              </a:extLst>
            </p:cNvPr>
            <p:cNvSpPr/>
            <p:nvPr/>
          </p:nvSpPr>
          <p:spPr bwMode="auto">
            <a:xfrm>
              <a:off x="5547478" y="3386473"/>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bg1"/>
                </a:solidFill>
                <a:latin typeface="+mj-lt"/>
              </a:endParaRPr>
            </a:p>
          </p:txBody>
        </p:sp>
        <p:pic>
          <p:nvPicPr>
            <p:cNvPr id="64" name="Picture 4" descr="See the source image">
              <a:extLst>
                <a:ext uri="{FF2B5EF4-FFF2-40B4-BE49-F238E27FC236}">
                  <a16:creationId xmlns:a16="http://schemas.microsoft.com/office/drawing/2014/main" id="{08434AA7-2149-4500-98D4-5BA6CF6BC7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5180" y="3697028"/>
              <a:ext cx="526736" cy="5267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397967D-F475-4C7F-A5C5-0EF5FCE2C526}"/>
              </a:ext>
            </a:extLst>
          </p:cNvPr>
          <p:cNvGrpSpPr/>
          <p:nvPr/>
        </p:nvGrpSpPr>
        <p:grpSpPr>
          <a:xfrm>
            <a:off x="5425216" y="3254497"/>
            <a:ext cx="1102066" cy="1102066"/>
            <a:chOff x="5529718" y="4710152"/>
            <a:chExt cx="1102066" cy="1102066"/>
          </a:xfrm>
        </p:grpSpPr>
        <p:sp>
          <p:nvSpPr>
            <p:cNvPr id="70" name="Oval 69">
              <a:extLst>
                <a:ext uri="{FF2B5EF4-FFF2-40B4-BE49-F238E27FC236}">
                  <a16:creationId xmlns:a16="http://schemas.microsoft.com/office/drawing/2014/main" id="{2556DB00-3629-4154-9F58-9BC01C0FDFE2}"/>
                </a:ext>
              </a:extLst>
            </p:cNvPr>
            <p:cNvSpPr/>
            <p:nvPr/>
          </p:nvSpPr>
          <p:spPr bwMode="auto">
            <a:xfrm>
              <a:off x="5529718" y="4710152"/>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72" name="Picture 6" descr="Image result for Service Bus Logo">
              <a:extLst>
                <a:ext uri="{FF2B5EF4-FFF2-40B4-BE49-F238E27FC236}">
                  <a16:creationId xmlns:a16="http://schemas.microsoft.com/office/drawing/2014/main" id="{775BC6EB-5F15-43B5-B84B-8B98605A37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9388" y="4972073"/>
              <a:ext cx="608165" cy="6185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178A795D-43D0-41CF-A1DC-B31C183CD35F}"/>
              </a:ext>
            </a:extLst>
          </p:cNvPr>
          <p:cNvGrpSpPr/>
          <p:nvPr/>
        </p:nvGrpSpPr>
        <p:grpSpPr>
          <a:xfrm>
            <a:off x="5398696" y="4438750"/>
            <a:ext cx="1102066" cy="1102066"/>
            <a:chOff x="5525917" y="5655300"/>
            <a:chExt cx="1102066" cy="1102066"/>
          </a:xfrm>
        </p:grpSpPr>
        <p:sp>
          <p:nvSpPr>
            <p:cNvPr id="11" name="Oval 10">
              <a:extLst>
                <a:ext uri="{FF2B5EF4-FFF2-40B4-BE49-F238E27FC236}">
                  <a16:creationId xmlns:a16="http://schemas.microsoft.com/office/drawing/2014/main" id="{F8ABD54A-525B-4625-993C-922CAF6F7C2C}"/>
                </a:ext>
              </a:extLst>
            </p:cNvPr>
            <p:cNvSpPr/>
            <p:nvPr/>
          </p:nvSpPr>
          <p:spPr bwMode="auto">
            <a:xfrm>
              <a:off x="5525917" y="5655300"/>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6" name="Picture 15">
              <a:extLst>
                <a:ext uri="{FF2B5EF4-FFF2-40B4-BE49-F238E27FC236}">
                  <a16:creationId xmlns:a16="http://schemas.microsoft.com/office/drawing/2014/main" id="{40B1E5A9-647F-4CFF-9252-BBAFD8858191}"/>
                </a:ext>
              </a:extLst>
            </p:cNvPr>
            <p:cNvPicPr>
              <a:picLocks noChangeAspect="1"/>
            </p:cNvPicPr>
            <p:nvPr/>
          </p:nvPicPr>
          <p:blipFill>
            <a:blip r:embed="rId6"/>
            <a:stretch>
              <a:fillRect/>
            </a:stretch>
          </p:blipFill>
          <p:spPr>
            <a:xfrm>
              <a:off x="5664446" y="5860862"/>
              <a:ext cx="792054" cy="690941"/>
            </a:xfrm>
            <a:prstGeom prst="rect">
              <a:avLst/>
            </a:prstGeom>
          </p:spPr>
        </p:pic>
      </p:grpSp>
      <p:sp>
        <p:nvSpPr>
          <p:cNvPr id="30" name="TextBox 29">
            <a:extLst>
              <a:ext uri="{FF2B5EF4-FFF2-40B4-BE49-F238E27FC236}">
                <a16:creationId xmlns:a16="http://schemas.microsoft.com/office/drawing/2014/main" id="{CE3B9E03-F2DA-4D74-A034-3C28B497A825}"/>
              </a:ext>
            </a:extLst>
          </p:cNvPr>
          <p:cNvSpPr txBox="1"/>
          <p:nvPr/>
        </p:nvSpPr>
        <p:spPr>
          <a:xfrm>
            <a:off x="5451585" y="297208"/>
            <a:ext cx="1541132" cy="553998"/>
          </a:xfrm>
          <a:prstGeom prst="rect">
            <a:avLst/>
          </a:prstGeom>
          <a:noFill/>
        </p:spPr>
        <p:txBody>
          <a:bodyPr wrap="square" lIns="0" tIns="0" rIns="0" bIns="0" rtlCol="0">
            <a:spAutoFit/>
          </a:bodyPr>
          <a:lstStyle/>
          <a:p>
            <a:pPr algn="l"/>
            <a:r>
              <a:rPr lang="en-US" sz="1800">
                <a:solidFill>
                  <a:schemeClr val="accent1"/>
                </a:solidFill>
                <a:latin typeface="+mj-lt"/>
              </a:rPr>
              <a:t>Pub/Sub </a:t>
            </a:r>
          </a:p>
          <a:p>
            <a:pPr algn="l"/>
            <a:r>
              <a:rPr lang="en-US" sz="1800">
                <a:solidFill>
                  <a:schemeClr val="accent1"/>
                </a:solidFill>
                <a:latin typeface="+mj-lt"/>
              </a:rPr>
              <a:t>Components</a:t>
            </a:r>
          </a:p>
        </p:txBody>
      </p:sp>
      <p:pic>
        <p:nvPicPr>
          <p:cNvPr id="85" name="Graphic 84">
            <a:extLst>
              <a:ext uri="{FF2B5EF4-FFF2-40B4-BE49-F238E27FC236}">
                <a16:creationId xmlns:a16="http://schemas.microsoft.com/office/drawing/2014/main" id="{3319CE81-EE34-614F-A93D-00C2B4465C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39547" y="851206"/>
            <a:ext cx="1118745" cy="1305203"/>
          </a:xfrm>
          <a:prstGeom prst="rect">
            <a:avLst/>
          </a:prstGeom>
          <a:effectLst>
            <a:outerShdw blurRad="50800" dist="25400" dir="13500000" algn="br" rotWithShape="0">
              <a:prstClr val="black">
                <a:alpha val="40000"/>
              </a:prstClr>
            </a:outerShdw>
          </a:effectLst>
        </p:spPr>
      </p:pic>
      <p:pic>
        <p:nvPicPr>
          <p:cNvPr id="86" name="Graphic 85">
            <a:extLst>
              <a:ext uri="{FF2B5EF4-FFF2-40B4-BE49-F238E27FC236}">
                <a16:creationId xmlns:a16="http://schemas.microsoft.com/office/drawing/2014/main" id="{36786DE9-2CE2-E240-98C2-E9EA8F1BED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97525" y="844266"/>
            <a:ext cx="1118745" cy="1305203"/>
          </a:xfrm>
          <a:prstGeom prst="rect">
            <a:avLst/>
          </a:prstGeom>
          <a:effectLst>
            <a:outerShdw blurRad="50800" dist="25400" dir="13500000" algn="br" rotWithShape="0">
              <a:prstClr val="black">
                <a:alpha val="40000"/>
              </a:prstClr>
            </a:outerShdw>
          </a:effectLst>
        </p:spPr>
      </p:pic>
      <p:pic>
        <p:nvPicPr>
          <p:cNvPr id="87" name="Graphic 86">
            <a:extLst>
              <a:ext uri="{FF2B5EF4-FFF2-40B4-BE49-F238E27FC236}">
                <a16:creationId xmlns:a16="http://schemas.microsoft.com/office/drawing/2014/main" id="{CD38FF24-EAF4-9948-885E-2F540B6B5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12340" y="3897613"/>
            <a:ext cx="1118745" cy="1305203"/>
          </a:xfrm>
          <a:prstGeom prst="rect">
            <a:avLst/>
          </a:prstGeom>
          <a:effectLst>
            <a:outerShdw blurRad="50800" dist="25400" dir="13500000" algn="br" rotWithShape="0">
              <a:prstClr val="black">
                <a:alpha val="40000"/>
              </a:prstClr>
            </a:outerShdw>
          </a:effectLst>
        </p:spPr>
      </p:pic>
      <p:grpSp>
        <p:nvGrpSpPr>
          <p:cNvPr id="100" name="Group 99">
            <a:extLst>
              <a:ext uri="{FF2B5EF4-FFF2-40B4-BE49-F238E27FC236}">
                <a16:creationId xmlns:a16="http://schemas.microsoft.com/office/drawing/2014/main" id="{FFEF4FE6-0967-A64B-AE68-A2E11AEC4214}"/>
              </a:ext>
            </a:extLst>
          </p:cNvPr>
          <p:cNvGrpSpPr/>
          <p:nvPr/>
        </p:nvGrpSpPr>
        <p:grpSpPr>
          <a:xfrm>
            <a:off x="1352751" y="688135"/>
            <a:ext cx="1248042" cy="1396322"/>
            <a:chOff x="9798962" y="424666"/>
            <a:chExt cx="1452722" cy="1694840"/>
          </a:xfrm>
        </p:grpSpPr>
        <p:pic>
          <p:nvPicPr>
            <p:cNvPr id="101" name="Graphic 100">
              <a:extLst>
                <a:ext uri="{FF2B5EF4-FFF2-40B4-BE49-F238E27FC236}">
                  <a16:creationId xmlns:a16="http://schemas.microsoft.com/office/drawing/2014/main" id="{8A39A25B-F72B-9F4A-8C3B-C49C3E79AE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98962" y="424666"/>
              <a:ext cx="1452722" cy="1694840"/>
            </a:xfrm>
            <a:prstGeom prst="rect">
              <a:avLst/>
            </a:prstGeom>
          </p:spPr>
        </p:pic>
        <p:sp>
          <p:nvSpPr>
            <p:cNvPr id="111" name="TextBox 110">
              <a:extLst>
                <a:ext uri="{FF2B5EF4-FFF2-40B4-BE49-F238E27FC236}">
                  <a16:creationId xmlns:a16="http://schemas.microsoft.com/office/drawing/2014/main" id="{CF7CC856-CBBE-1643-B282-88C245FEB013}"/>
                </a:ext>
              </a:extLst>
            </p:cNvPr>
            <p:cNvSpPr txBox="1"/>
            <p:nvPr/>
          </p:nvSpPr>
          <p:spPr>
            <a:xfrm>
              <a:off x="10208267" y="1056675"/>
              <a:ext cx="488275" cy="307777"/>
            </a:xfrm>
            <a:prstGeom prst="rect">
              <a:avLst/>
            </a:prstGeom>
            <a:noFill/>
          </p:spPr>
          <p:txBody>
            <a:bodyPr wrap="none" lIns="0" tIns="0" rIns="0" bIns="0" rtlCol="0">
              <a:spAutoFit/>
            </a:bodyPr>
            <a:lstStyle/>
            <a:p>
              <a:pPr algn="ctr"/>
              <a:r>
                <a:rPr lang="en-US" sz="2000" dirty="0">
                  <a:solidFill>
                    <a:srgbClr val="202192"/>
                  </a:solidFill>
                  <a:latin typeface="+mj-lt"/>
                </a:rPr>
                <a:t>Cart</a:t>
              </a:r>
            </a:p>
          </p:txBody>
        </p:sp>
      </p:grpSp>
      <p:cxnSp>
        <p:nvCxnSpPr>
          <p:cNvPr id="112" name="Straight Arrow Connector 111">
            <a:extLst>
              <a:ext uri="{FF2B5EF4-FFF2-40B4-BE49-F238E27FC236}">
                <a16:creationId xmlns:a16="http://schemas.microsoft.com/office/drawing/2014/main" id="{1C7EB41B-1D9C-5F4A-9971-7F5E5F9C613F}"/>
              </a:ext>
            </a:extLst>
          </p:cNvPr>
          <p:cNvCxnSpPr>
            <a:cxnSpLocks/>
          </p:cNvCxnSpPr>
          <p:nvPr/>
        </p:nvCxnSpPr>
        <p:spPr>
          <a:xfrm>
            <a:off x="2656211" y="1450498"/>
            <a:ext cx="606537" cy="1710"/>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ED55B91-E9D8-044E-AFC4-657974C589B1}"/>
              </a:ext>
            </a:extLst>
          </p:cNvPr>
          <p:cNvCxnSpPr>
            <a:cxnSpLocks/>
          </p:cNvCxnSpPr>
          <p:nvPr/>
        </p:nvCxnSpPr>
        <p:spPr>
          <a:xfrm>
            <a:off x="4618802" y="1462393"/>
            <a:ext cx="606537" cy="1710"/>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3068DD5A-1DDF-E048-9A1B-95A89B9658BE}"/>
              </a:ext>
            </a:extLst>
          </p:cNvPr>
          <p:cNvCxnSpPr>
            <a:cxnSpLocks/>
          </p:cNvCxnSpPr>
          <p:nvPr/>
        </p:nvCxnSpPr>
        <p:spPr>
          <a:xfrm>
            <a:off x="6715413" y="1463198"/>
            <a:ext cx="606537" cy="1710"/>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pic>
        <p:nvPicPr>
          <p:cNvPr id="119" name="Graphic 118">
            <a:extLst>
              <a:ext uri="{FF2B5EF4-FFF2-40B4-BE49-F238E27FC236}">
                <a16:creationId xmlns:a16="http://schemas.microsoft.com/office/drawing/2014/main" id="{C4445A46-A877-1249-ACCD-F560B171E1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53826" y="3939405"/>
            <a:ext cx="1248042" cy="1396322"/>
          </a:xfrm>
          <a:prstGeom prst="rect">
            <a:avLst/>
          </a:prstGeom>
        </p:spPr>
      </p:pic>
      <p:sp>
        <p:nvSpPr>
          <p:cNvPr id="120" name="TextBox 119">
            <a:extLst>
              <a:ext uri="{FF2B5EF4-FFF2-40B4-BE49-F238E27FC236}">
                <a16:creationId xmlns:a16="http://schemas.microsoft.com/office/drawing/2014/main" id="{E63AE1FC-3F42-B84E-ADF6-338A58DE2501}"/>
              </a:ext>
            </a:extLst>
          </p:cNvPr>
          <p:cNvSpPr txBox="1"/>
          <p:nvPr/>
        </p:nvSpPr>
        <p:spPr>
          <a:xfrm>
            <a:off x="9762856" y="4451066"/>
            <a:ext cx="629981" cy="307777"/>
          </a:xfrm>
          <a:prstGeom prst="rect">
            <a:avLst/>
          </a:prstGeom>
          <a:noFill/>
        </p:spPr>
        <p:txBody>
          <a:bodyPr wrap="none" lIns="0" tIns="0" rIns="0" bIns="0" rtlCol="0">
            <a:spAutoFit/>
          </a:bodyPr>
          <a:lstStyle/>
          <a:p>
            <a:pPr algn="ctr"/>
            <a:r>
              <a:rPr lang="en-US" sz="2000" dirty="0">
                <a:solidFill>
                  <a:srgbClr val="202192"/>
                </a:solidFill>
                <a:latin typeface="+mj-lt"/>
              </a:rPr>
              <a:t>Email</a:t>
            </a:r>
          </a:p>
        </p:txBody>
      </p:sp>
      <p:pic>
        <p:nvPicPr>
          <p:cNvPr id="121" name="Graphic 120">
            <a:extLst>
              <a:ext uri="{FF2B5EF4-FFF2-40B4-BE49-F238E27FC236}">
                <a16:creationId xmlns:a16="http://schemas.microsoft.com/office/drawing/2014/main" id="{D2576C92-FD6C-5C49-936C-5017260F43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69510" y="824113"/>
            <a:ext cx="1248042" cy="1396322"/>
          </a:xfrm>
          <a:prstGeom prst="rect">
            <a:avLst/>
          </a:prstGeom>
        </p:spPr>
      </p:pic>
      <p:sp>
        <p:nvSpPr>
          <p:cNvPr id="122" name="TextBox 121">
            <a:extLst>
              <a:ext uri="{FF2B5EF4-FFF2-40B4-BE49-F238E27FC236}">
                <a16:creationId xmlns:a16="http://schemas.microsoft.com/office/drawing/2014/main" id="{2C60A595-6832-1447-8BD3-64A7B96EFE47}"/>
              </a:ext>
            </a:extLst>
          </p:cNvPr>
          <p:cNvSpPr txBox="1"/>
          <p:nvPr/>
        </p:nvSpPr>
        <p:spPr>
          <a:xfrm>
            <a:off x="9576563" y="1308082"/>
            <a:ext cx="1033937" cy="307777"/>
          </a:xfrm>
          <a:prstGeom prst="rect">
            <a:avLst/>
          </a:prstGeom>
          <a:noFill/>
        </p:spPr>
        <p:txBody>
          <a:bodyPr wrap="none" lIns="0" tIns="0" rIns="0" bIns="0" rtlCol="0">
            <a:spAutoFit/>
          </a:bodyPr>
          <a:lstStyle/>
          <a:p>
            <a:pPr algn="ctr"/>
            <a:r>
              <a:rPr lang="en-US" sz="2000" dirty="0">
                <a:solidFill>
                  <a:srgbClr val="202192"/>
                </a:solidFill>
                <a:latin typeface="+mj-lt"/>
              </a:rPr>
              <a:t>Shipping</a:t>
            </a:r>
          </a:p>
        </p:txBody>
      </p:sp>
      <p:grpSp>
        <p:nvGrpSpPr>
          <p:cNvPr id="49" name="Group 48">
            <a:extLst>
              <a:ext uri="{FF2B5EF4-FFF2-40B4-BE49-F238E27FC236}">
                <a16:creationId xmlns:a16="http://schemas.microsoft.com/office/drawing/2014/main" id="{7B21EF83-8531-B642-B08F-3D3922929A30}"/>
              </a:ext>
            </a:extLst>
          </p:cNvPr>
          <p:cNvGrpSpPr/>
          <p:nvPr/>
        </p:nvGrpSpPr>
        <p:grpSpPr>
          <a:xfrm>
            <a:off x="1137205" y="2146997"/>
            <a:ext cx="3470374" cy="1857198"/>
            <a:chOff x="1080484" y="1619395"/>
            <a:chExt cx="3470374" cy="1857198"/>
          </a:xfrm>
        </p:grpSpPr>
        <p:sp>
          <p:nvSpPr>
            <p:cNvPr id="50" name="TextBox 49">
              <a:extLst>
                <a:ext uri="{FF2B5EF4-FFF2-40B4-BE49-F238E27FC236}">
                  <a16:creationId xmlns:a16="http://schemas.microsoft.com/office/drawing/2014/main" id="{3E79350C-7C0F-FB46-A71E-C781EF91EC04}"/>
                </a:ext>
              </a:extLst>
            </p:cNvPr>
            <p:cNvSpPr txBox="1"/>
            <p:nvPr/>
          </p:nvSpPr>
          <p:spPr>
            <a:xfrm>
              <a:off x="1080484" y="1619395"/>
              <a:ext cx="3470374" cy="523220"/>
            </a:xfrm>
            <a:prstGeom prst="rect">
              <a:avLst/>
            </a:prstGeom>
            <a:noFill/>
          </p:spPr>
          <p:txBody>
            <a:bodyPr wrap="none" rtlCol="0">
              <a:spAutoFit/>
            </a:bodyPr>
            <a:lstStyle/>
            <a:p>
              <a:pPr algn="ctr"/>
              <a:r>
                <a:rPr lang="en-US" sz="1600" b="1" dirty="0">
                  <a:latin typeface="+mj-lt"/>
                </a:rPr>
                <a:t>Post</a:t>
              </a:r>
            </a:p>
            <a:p>
              <a:pPr algn="ctr"/>
              <a:r>
                <a:rPr lang="en-US" sz="1200" dirty="0">
                  <a:solidFill>
                    <a:schemeClr val="accent1"/>
                  </a:solidFill>
                </a:rPr>
                <a:t>http://localhost:3500/v1.0/publish/</a:t>
              </a:r>
              <a:r>
                <a:rPr lang="en-US" sz="1200" dirty="0" err="1">
                  <a:solidFill>
                    <a:schemeClr val="accent1"/>
                  </a:solidFill>
                </a:rPr>
                <a:t>pubsub</a:t>
              </a:r>
              <a:r>
                <a:rPr lang="en-US" sz="1200" dirty="0">
                  <a:solidFill>
                    <a:schemeClr val="accent1"/>
                  </a:solidFill>
                </a:rPr>
                <a:t>/order</a:t>
              </a:r>
            </a:p>
          </p:txBody>
        </p:sp>
        <p:sp>
          <p:nvSpPr>
            <p:cNvPr id="52" name="Rectangle 51">
              <a:extLst>
                <a:ext uri="{FF2B5EF4-FFF2-40B4-BE49-F238E27FC236}">
                  <a16:creationId xmlns:a16="http://schemas.microsoft.com/office/drawing/2014/main" id="{3530FD0D-0048-954E-A350-B04678FBA444}"/>
                </a:ext>
              </a:extLst>
            </p:cNvPr>
            <p:cNvSpPr/>
            <p:nvPr/>
          </p:nvSpPr>
          <p:spPr bwMode="auto">
            <a:xfrm>
              <a:off x="1305954" y="2218178"/>
              <a:ext cx="3019428" cy="1258415"/>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"data":{</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"item":"</a:t>
              </a:r>
              <a:r>
                <a:rPr lang="en-US" sz="1200" err="1">
                  <a:solidFill>
                    <a:schemeClr val="tx1"/>
                  </a:solidFill>
                  <a:latin typeface="Consolas" panose="020B0609020204030204" pitchFamily="49" charset="0"/>
                  <a:ea typeface="Segoe UI Symbol"/>
                </a:rPr>
                <a:t>ZeroDay</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grpSp>
        <p:nvGrpSpPr>
          <p:cNvPr id="53" name="Group 52">
            <a:extLst>
              <a:ext uri="{FF2B5EF4-FFF2-40B4-BE49-F238E27FC236}">
                <a16:creationId xmlns:a16="http://schemas.microsoft.com/office/drawing/2014/main" id="{0500C9E8-8347-D849-B25F-AAB55E9BF7F5}"/>
              </a:ext>
            </a:extLst>
          </p:cNvPr>
          <p:cNvGrpSpPr/>
          <p:nvPr/>
        </p:nvGrpSpPr>
        <p:grpSpPr>
          <a:xfrm>
            <a:off x="7578793" y="1943728"/>
            <a:ext cx="3019428" cy="1323830"/>
            <a:chOff x="7734298" y="3200545"/>
            <a:chExt cx="3019428" cy="1323830"/>
          </a:xfrm>
        </p:grpSpPr>
        <p:sp>
          <p:nvSpPr>
            <p:cNvPr id="54" name="TextBox 53">
              <a:extLst>
                <a:ext uri="{FF2B5EF4-FFF2-40B4-BE49-F238E27FC236}">
                  <a16:creationId xmlns:a16="http://schemas.microsoft.com/office/drawing/2014/main" id="{82749970-F63A-C646-AFE4-BEE3E749566A}"/>
                </a:ext>
              </a:extLst>
            </p:cNvPr>
            <p:cNvSpPr txBox="1"/>
            <p:nvPr/>
          </p:nvSpPr>
          <p:spPr>
            <a:xfrm>
              <a:off x="8279869" y="3200545"/>
              <a:ext cx="192828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http://10.0.0.5:8005/order</a:t>
              </a:r>
            </a:p>
          </p:txBody>
        </p:sp>
        <p:sp>
          <p:nvSpPr>
            <p:cNvPr id="55" name="Rectangle 54">
              <a:extLst>
                <a:ext uri="{FF2B5EF4-FFF2-40B4-BE49-F238E27FC236}">
                  <a16:creationId xmlns:a16="http://schemas.microsoft.com/office/drawing/2014/main" id="{65657349-15B3-2F4B-B9CC-2A62BB2BAAD0}"/>
                </a:ext>
              </a:extLst>
            </p:cNvPr>
            <p:cNvSpPr/>
            <p:nvPr/>
          </p:nvSpPr>
          <p:spPr bwMode="auto">
            <a:xfrm>
              <a:off x="7734298" y="3713604"/>
              <a:ext cx="3019428" cy="810771"/>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000">
                  <a:solidFill>
                    <a:schemeClr val="tx1"/>
                  </a:solidFill>
                  <a:latin typeface="Consolas" panose="020B0609020204030204" pitchFamily="49" charset="0"/>
                  <a:ea typeface="Segoe UI Symbol"/>
                </a:rPr>
                <a:t>"data":{</a:t>
              </a:r>
            </a:p>
            <a:p>
              <a:pPr lvl="0" defTabSz="932472" fontAlgn="base">
                <a:spcBef>
                  <a:spcPct val="0"/>
                </a:spcBef>
              </a:pPr>
              <a:r>
                <a:rPr lang="en-US" sz="1000">
                  <a:solidFill>
                    <a:schemeClr val="tx1"/>
                  </a:solidFill>
                  <a:latin typeface="Consolas" panose="020B0609020204030204" pitchFamily="49" charset="0"/>
                  <a:ea typeface="Segoe UI Symbol"/>
                </a:rPr>
                <a:t>  "user":“</a:t>
              </a:r>
              <a:r>
                <a:rPr lang="en-US" sz="1000" err="1">
                  <a:solidFill>
                    <a:schemeClr val="tx1"/>
                  </a:solidFill>
                  <a:latin typeface="Consolas" panose="020B0609020204030204" pitchFamily="49" charset="0"/>
                  <a:ea typeface="Segoe UI Symbol"/>
                </a:rPr>
                <a:t>JohnDoe</a:t>
              </a:r>
              <a:r>
                <a:rPr lang="en-US" sz="1000">
                  <a:solidFill>
                    <a:schemeClr val="tx1"/>
                  </a:solidFill>
                  <a:latin typeface="Consolas" panose="020B0609020204030204" pitchFamily="49" charset="0"/>
                  <a:ea typeface="Segoe UI Symbol"/>
                </a:rPr>
                <a:t>",</a:t>
              </a:r>
            </a:p>
            <a:p>
              <a:pPr lvl="0" defTabSz="932472" fontAlgn="base">
                <a:spcBef>
                  <a:spcPct val="0"/>
                </a:spcBef>
              </a:pPr>
              <a:r>
                <a:rPr lang="en-US" sz="1000">
                  <a:solidFill>
                    <a:schemeClr val="tx1"/>
                  </a:solidFill>
                  <a:latin typeface="Consolas" panose="020B0609020204030204" pitchFamily="49" charset="0"/>
                  <a:ea typeface="Segoe UI Symbol"/>
                </a:rPr>
                <a:t>  "item":"</a:t>
              </a:r>
              <a:r>
                <a:rPr lang="en-US" sz="1000" err="1">
                  <a:solidFill>
                    <a:schemeClr val="tx1"/>
                  </a:solidFill>
                  <a:latin typeface="Consolas" panose="020B0609020204030204" pitchFamily="49" charset="0"/>
                  <a:ea typeface="Segoe UI Symbol"/>
                </a:rPr>
                <a:t>ZeroDay</a:t>
              </a:r>
              <a:r>
                <a:rPr lang="en-US" sz="1000">
                  <a:solidFill>
                    <a:schemeClr val="tx1"/>
                  </a:solidFill>
                  <a:latin typeface="Consolas" panose="020B0609020204030204" pitchFamily="49" charset="0"/>
                  <a:ea typeface="Segoe UI Symbol"/>
                </a:rPr>
                <a:t>"</a:t>
              </a:r>
            </a:p>
            <a:p>
              <a:pPr lvl="0" defTabSz="932472" fontAlgn="base">
                <a:spcBef>
                  <a:spcPct val="0"/>
                </a:spcBef>
              </a:pPr>
              <a:r>
                <a:rPr lang="en-US" sz="1000">
                  <a:solidFill>
                    <a:schemeClr val="tx1"/>
                  </a:solidFill>
                  <a:latin typeface="Consolas" panose="020B0609020204030204" pitchFamily="49" charset="0"/>
                  <a:ea typeface="Segoe UI Symbol"/>
                </a:rPr>
                <a:t>}</a:t>
              </a:r>
            </a:p>
          </p:txBody>
        </p:sp>
      </p:grpSp>
      <p:sp>
        <p:nvSpPr>
          <p:cNvPr id="56" name="TextBox 55">
            <a:extLst>
              <a:ext uri="{FF2B5EF4-FFF2-40B4-BE49-F238E27FC236}">
                <a16:creationId xmlns:a16="http://schemas.microsoft.com/office/drawing/2014/main" id="{36A374AE-CFF9-404E-B3BF-B625D4DCAAB2}"/>
              </a:ext>
            </a:extLst>
          </p:cNvPr>
          <p:cNvSpPr txBox="1"/>
          <p:nvPr/>
        </p:nvSpPr>
        <p:spPr>
          <a:xfrm>
            <a:off x="8104640" y="5188999"/>
            <a:ext cx="192828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http://10.0.0.4:8004/order</a:t>
            </a:r>
          </a:p>
        </p:txBody>
      </p:sp>
      <p:sp>
        <p:nvSpPr>
          <p:cNvPr id="57" name="Rectangle 56">
            <a:extLst>
              <a:ext uri="{FF2B5EF4-FFF2-40B4-BE49-F238E27FC236}">
                <a16:creationId xmlns:a16="http://schemas.microsoft.com/office/drawing/2014/main" id="{E2AAC302-2E08-3B48-B8D7-31E1DFFF8763}"/>
              </a:ext>
            </a:extLst>
          </p:cNvPr>
          <p:cNvSpPr/>
          <p:nvPr/>
        </p:nvSpPr>
        <p:spPr bwMode="auto">
          <a:xfrm>
            <a:off x="7578793" y="5683746"/>
            <a:ext cx="3019428" cy="810771"/>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000">
                <a:solidFill>
                  <a:schemeClr val="tx1"/>
                </a:solidFill>
                <a:latin typeface="Consolas" panose="020B0609020204030204" pitchFamily="49" charset="0"/>
                <a:ea typeface="Segoe UI Symbol"/>
              </a:rPr>
              <a:t>"data":{</a:t>
            </a:r>
          </a:p>
          <a:p>
            <a:pPr lvl="0" defTabSz="932472" fontAlgn="base">
              <a:spcBef>
                <a:spcPct val="0"/>
              </a:spcBef>
            </a:pPr>
            <a:r>
              <a:rPr lang="en-US" sz="1000">
                <a:solidFill>
                  <a:schemeClr val="tx1"/>
                </a:solidFill>
                <a:latin typeface="Consolas" panose="020B0609020204030204" pitchFamily="49" charset="0"/>
                <a:ea typeface="Segoe UI Symbol"/>
              </a:rPr>
              <a:t>  "user":“</a:t>
            </a:r>
            <a:r>
              <a:rPr lang="en-US" sz="1000" err="1">
                <a:solidFill>
                  <a:schemeClr val="tx1"/>
                </a:solidFill>
                <a:latin typeface="Consolas" panose="020B0609020204030204" pitchFamily="49" charset="0"/>
                <a:ea typeface="Segoe UI Symbol"/>
              </a:rPr>
              <a:t>JohnDoe</a:t>
            </a:r>
            <a:r>
              <a:rPr lang="en-US" sz="1000">
                <a:solidFill>
                  <a:schemeClr val="tx1"/>
                </a:solidFill>
                <a:latin typeface="Consolas" panose="020B0609020204030204" pitchFamily="49" charset="0"/>
                <a:ea typeface="Segoe UI Symbol"/>
              </a:rPr>
              <a:t>",</a:t>
            </a:r>
          </a:p>
          <a:p>
            <a:pPr lvl="0" defTabSz="932472" fontAlgn="base">
              <a:spcBef>
                <a:spcPct val="0"/>
              </a:spcBef>
            </a:pPr>
            <a:r>
              <a:rPr lang="en-US" sz="1000">
                <a:solidFill>
                  <a:schemeClr val="tx1"/>
                </a:solidFill>
                <a:latin typeface="Consolas" panose="020B0609020204030204" pitchFamily="49" charset="0"/>
                <a:ea typeface="Segoe UI Symbol"/>
              </a:rPr>
              <a:t>  "item":"</a:t>
            </a:r>
            <a:r>
              <a:rPr lang="en-US" sz="1000" err="1">
                <a:solidFill>
                  <a:schemeClr val="tx1"/>
                </a:solidFill>
                <a:latin typeface="Consolas" panose="020B0609020204030204" pitchFamily="49" charset="0"/>
                <a:ea typeface="Segoe UI Symbol"/>
              </a:rPr>
              <a:t>ZeroDay</a:t>
            </a:r>
            <a:r>
              <a:rPr lang="en-US" sz="1000">
                <a:solidFill>
                  <a:schemeClr val="tx1"/>
                </a:solidFill>
                <a:latin typeface="Consolas" panose="020B0609020204030204" pitchFamily="49" charset="0"/>
                <a:ea typeface="Segoe UI Symbol"/>
              </a:rPr>
              <a:t>"</a:t>
            </a:r>
          </a:p>
          <a:p>
            <a:pPr lvl="0" defTabSz="932472" fontAlgn="base">
              <a:spcBef>
                <a:spcPct val="0"/>
              </a:spcBef>
            </a:pPr>
            <a:r>
              <a:rPr lang="en-US" sz="1000">
                <a:solidFill>
                  <a:schemeClr val="tx1"/>
                </a:solidFill>
                <a:latin typeface="Consolas" panose="020B0609020204030204" pitchFamily="49" charset="0"/>
                <a:ea typeface="Segoe UI Symbol"/>
              </a:rPr>
              <a:t>}</a:t>
            </a:r>
          </a:p>
        </p:txBody>
      </p:sp>
    </p:spTree>
    <p:extLst>
      <p:ext uri="{BB962C8B-B14F-4D97-AF65-F5344CB8AC3E}">
        <p14:creationId xmlns:p14="http://schemas.microsoft.com/office/powerpoint/2010/main" val="2735790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100"/>
                                  </p:stCondLst>
                                  <p:childTnLst>
                                    <p:animMotion origin="layout" path="M 1.875E-6 -1.11111E-6 L 1.875E-6 0.03773 " pathEditMode="relative" rAng="0" ptsTypes="AA">
                                      <p:cBhvr>
                                        <p:cTn id="9" dur="750" spd="-100000" fill="hold"/>
                                        <p:tgtEl>
                                          <p:spTgt spid="4"/>
                                        </p:tgtEl>
                                        <p:attrNameLst>
                                          <p:attrName>ppt_x</p:attrName>
                                          <p:attrName>ppt_y</p:attrName>
                                        </p:attrNameLst>
                                      </p:cBhvr>
                                      <p:rCtr x="0" y="1875"/>
                                    </p:animMotion>
                                  </p:childTnLst>
                                </p:cTn>
                              </p:par>
                              <p:par>
                                <p:cTn id="10" presetID="10" presetClass="entr" presetSubtype="0" fill="hold" nodeType="withEffect">
                                  <p:stCondLst>
                                    <p:cond delay="1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150"/>
                                  </p:stCondLst>
                                  <p:childTnLst>
                                    <p:animMotion origin="layout" path="M -1.875E-6 -1.11111E-6 L -1.875E-6 0.03773 " pathEditMode="relative" rAng="0" ptsTypes="AA">
                                      <p:cBhvr>
                                        <p:cTn id="14" dur="750" spd="-100000" fill="hold"/>
                                        <p:tgtEl>
                                          <p:spTgt spid="5"/>
                                        </p:tgtEl>
                                        <p:attrNameLst>
                                          <p:attrName>ppt_x</p:attrName>
                                          <p:attrName>ppt_y</p:attrName>
                                        </p:attrNameLst>
                                      </p:cBhvr>
                                      <p:rCtr x="0" y="1875"/>
                                    </p:animMotion>
                                  </p:childTnLst>
                                </p:cTn>
                              </p:par>
                              <p:par>
                                <p:cTn id="15" presetID="1" presetClass="entr" presetSubtype="0" fill="hold" nodeType="withEffect">
                                  <p:stCondLst>
                                    <p:cond delay="0"/>
                                  </p:stCondLst>
                                  <p:childTnLst>
                                    <p:set>
                                      <p:cBhvr>
                                        <p:cTn id="16" dur="1" fill="hold">
                                          <p:stCondLst>
                                            <p:cond delay="749"/>
                                          </p:stCondLst>
                                        </p:cTn>
                                        <p:tgtEl>
                                          <p:spTgt spid="7"/>
                                        </p:tgtEl>
                                        <p:attrNameLst>
                                          <p:attrName>style.visibility</p:attrName>
                                        </p:attrNameLst>
                                      </p:cBhvr>
                                      <p:to>
                                        <p:strVal val="visible"/>
                                      </p:to>
                                    </p:set>
                                  </p:childTnLst>
                                </p:cTn>
                              </p:par>
                              <p:par>
                                <p:cTn id="17" presetID="6" presetClass="emph" presetSubtype="0" accel="100000" autoRev="1" fill="hold" nodeType="withEffect">
                                  <p:stCondLst>
                                    <p:cond delay="0"/>
                                  </p:stCondLst>
                                  <p:childTnLst>
                                    <p:animScale>
                                      <p:cBhvr>
                                        <p:cTn id="18" dur="500" fill="hold"/>
                                        <p:tgtEl>
                                          <p:spTgt spid="7"/>
                                        </p:tgtEl>
                                      </p:cBhvr>
                                      <p:by x="0" y="0"/>
                                    </p:animScale>
                                  </p:childTnLst>
                                </p:cTn>
                              </p:par>
                              <p:par>
                                <p:cTn id="19" presetID="1" presetClass="entr" presetSubtype="0" fill="hold" nodeType="withEffect">
                                  <p:stCondLst>
                                    <p:cond delay="0"/>
                                  </p:stCondLst>
                                  <p:childTnLst>
                                    <p:set>
                                      <p:cBhvr>
                                        <p:cTn id="20" dur="1" fill="hold">
                                          <p:stCondLst>
                                            <p:cond delay="749"/>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749"/>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22" presetClass="entr" presetSubtype="8" fill="hold" nodeType="withEffect">
                                  <p:stCondLst>
                                    <p:cond delay="250"/>
                                  </p:stCondLst>
                                  <p:childTnLst>
                                    <p:set>
                                      <p:cBhvr>
                                        <p:cTn id="26" dur="1" fill="hold">
                                          <p:stCondLst>
                                            <p:cond delay="0"/>
                                          </p:stCondLst>
                                        </p:cTn>
                                        <p:tgtEl>
                                          <p:spTgt spid="80"/>
                                        </p:tgtEl>
                                        <p:attrNameLst>
                                          <p:attrName>style.visibility</p:attrName>
                                        </p:attrNameLst>
                                      </p:cBhvr>
                                      <p:to>
                                        <p:strVal val="visible"/>
                                      </p:to>
                                    </p:set>
                                    <p:animEffect transition="in" filter="wipe(left)">
                                      <p:cBhvr>
                                        <p:cTn id="27" dur="500"/>
                                        <p:tgtEl>
                                          <p:spTgt spid="80"/>
                                        </p:tgtEl>
                                      </p:cBhvr>
                                    </p:animEffect>
                                  </p:childTnLst>
                                </p:cTn>
                              </p:par>
                            </p:childTnLst>
                          </p:cTn>
                        </p:par>
                        <p:par>
                          <p:cTn id="28" fill="hold">
                            <p:stCondLst>
                              <p:cond delay="1000"/>
                            </p:stCondLst>
                            <p:childTnLst>
                              <p:par>
                                <p:cTn id="29" presetID="22" presetClass="entr" presetSubtype="1" fill="hold" nodeType="afterEffect">
                                  <p:stCondLst>
                                    <p:cond delay="250"/>
                                  </p:stCondLst>
                                  <p:childTnLst>
                                    <p:set>
                                      <p:cBhvr>
                                        <p:cTn id="30" dur="1" fill="hold">
                                          <p:stCondLst>
                                            <p:cond delay="0"/>
                                          </p:stCondLst>
                                        </p:cTn>
                                        <p:tgtEl>
                                          <p:spTgt spid="106"/>
                                        </p:tgtEl>
                                        <p:attrNameLst>
                                          <p:attrName>style.visibility</p:attrName>
                                        </p:attrNameLst>
                                      </p:cBhvr>
                                      <p:to>
                                        <p:strVal val="visible"/>
                                      </p:to>
                                    </p:set>
                                    <p:animEffect transition="in" filter="wipe(up)">
                                      <p:cBhvr>
                                        <p:cTn id="31" dur="500"/>
                                        <p:tgtEl>
                                          <p:spTgt spid="106"/>
                                        </p:tgtEl>
                                      </p:cBhvr>
                                    </p:animEffect>
                                  </p:childTnLst>
                                </p:cTn>
                              </p:par>
                              <p:par>
                                <p:cTn id="32" presetID="22" presetClass="entr" presetSubtype="8" fill="hold" nodeType="withEffect">
                                  <p:stCondLst>
                                    <p:cond delay="250"/>
                                  </p:stCondLst>
                                  <p:childTnLst>
                                    <p:set>
                                      <p:cBhvr>
                                        <p:cTn id="33" dur="1" fill="hold">
                                          <p:stCondLst>
                                            <p:cond delay="0"/>
                                          </p:stCondLst>
                                        </p:cTn>
                                        <p:tgtEl>
                                          <p:spTgt spid="98"/>
                                        </p:tgtEl>
                                        <p:attrNameLst>
                                          <p:attrName>style.visibility</p:attrName>
                                        </p:attrNameLst>
                                      </p:cBhvr>
                                      <p:to>
                                        <p:strVal val="visible"/>
                                      </p:to>
                                    </p:set>
                                    <p:animEffect transition="in" filter="wipe(left)">
                                      <p:cBhvr>
                                        <p:cTn id="34" dur="500"/>
                                        <p:tgtEl>
                                          <p:spTgt spid="98"/>
                                        </p:tgtEl>
                                      </p:cBhvr>
                                    </p:animEffect>
                                  </p:childTnLst>
                                </p:cTn>
                              </p:par>
                              <p:par>
                                <p:cTn id="35" presetID="10" presetClass="entr" presetSubtype="0" fill="hold" nodeType="withEffect">
                                  <p:stCondLst>
                                    <p:cond delay="40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42" presetClass="path" presetSubtype="0" decel="100000" fill="hold" nodeType="withEffect">
                                  <p:stCondLst>
                                    <p:cond delay="400"/>
                                  </p:stCondLst>
                                  <p:childTnLst>
                                    <p:animMotion origin="layout" path="M 1.875E-6 -1.11111E-6 L 1.875E-6 0.03773 " pathEditMode="relative" rAng="0" ptsTypes="AA">
                                      <p:cBhvr>
                                        <p:cTn id="39" dur="750" spd="-100000" fill="hold"/>
                                        <p:tgtEl>
                                          <p:spTgt spid="49"/>
                                        </p:tgtEl>
                                        <p:attrNameLst>
                                          <p:attrName>ppt_x</p:attrName>
                                          <p:attrName>ppt_y</p:attrName>
                                        </p:attrNameLst>
                                      </p:cBhvr>
                                      <p:rCtr x="0" y="1875"/>
                                    </p:animMotion>
                                  </p:childTnLst>
                                </p:cTn>
                              </p:par>
                              <p:par>
                                <p:cTn id="40" presetID="10" presetClass="entr" presetSubtype="0" fill="hold" nodeType="withEffect">
                                  <p:stCondLst>
                                    <p:cond delay="20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42" presetClass="path" presetSubtype="0" decel="100000" fill="hold" nodeType="withEffect">
                                  <p:stCondLst>
                                    <p:cond delay="200"/>
                                  </p:stCondLst>
                                  <p:childTnLst>
                                    <p:animMotion origin="layout" path="M 4.16667E-6 -2.22222E-6 L 4.16667E-6 0.03773 " pathEditMode="relative" rAng="0" ptsTypes="AA">
                                      <p:cBhvr>
                                        <p:cTn id="44" dur="750" spd="-100000" fill="hold"/>
                                        <p:tgtEl>
                                          <p:spTgt spid="53"/>
                                        </p:tgtEl>
                                        <p:attrNameLst>
                                          <p:attrName>ppt_x</p:attrName>
                                          <p:attrName>ppt_y</p:attrName>
                                        </p:attrNameLst>
                                      </p:cBhvr>
                                      <p:rCtr x="0" y="1875"/>
                                    </p:animMotion>
                                  </p:childTnLst>
                                </p:cTn>
                              </p:par>
                              <p:par>
                                <p:cTn id="45" presetID="10" presetClass="entr" presetSubtype="0" fill="hold" grpId="0" nodeType="withEffect">
                                  <p:stCondLst>
                                    <p:cond delay="25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par>
                                <p:cTn id="48" presetID="42" presetClass="path" presetSubtype="0" decel="100000" fill="hold" grpId="1" nodeType="withEffect">
                                  <p:stCondLst>
                                    <p:cond delay="250"/>
                                  </p:stCondLst>
                                  <p:childTnLst>
                                    <p:animMotion origin="layout" path="M 1.875E-6 1.11022E-16 L 1.875E-6 0.03773 " pathEditMode="relative" rAng="0" ptsTypes="AA">
                                      <p:cBhvr>
                                        <p:cTn id="49" dur="750" spd="-100000" fill="hold"/>
                                        <p:tgtEl>
                                          <p:spTgt spid="5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Graphic 67">
            <a:extLst>
              <a:ext uri="{FF2B5EF4-FFF2-40B4-BE49-F238E27FC236}">
                <a16:creationId xmlns:a16="http://schemas.microsoft.com/office/drawing/2014/main" id="{C4E8148B-D8EA-4CAC-8EE1-F53947D99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62575" y="3248183"/>
            <a:ext cx="1665509" cy="1943091"/>
          </a:xfrm>
          <a:prstGeom prst="rect">
            <a:avLst/>
          </a:prstGeom>
        </p:spPr>
      </p:pic>
      <p:cxnSp>
        <p:nvCxnSpPr>
          <p:cNvPr id="4" name="Straight Arrow Connector 3">
            <a:extLst>
              <a:ext uri="{FF2B5EF4-FFF2-40B4-BE49-F238E27FC236}">
                <a16:creationId xmlns:a16="http://schemas.microsoft.com/office/drawing/2014/main" id="{307F2B64-E5C1-47C5-873F-C6F62A525C4C}"/>
              </a:ext>
            </a:extLst>
          </p:cNvPr>
          <p:cNvCxnSpPr>
            <a:cxnSpLocks/>
          </p:cNvCxnSpPr>
          <p:nvPr/>
        </p:nvCxnSpPr>
        <p:spPr>
          <a:xfrm>
            <a:off x="7136706" y="2007540"/>
            <a:ext cx="416113" cy="0"/>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E102F28-02B4-4751-BACB-E802F415357C}"/>
              </a:ext>
            </a:extLst>
          </p:cNvPr>
          <p:cNvCxnSpPr>
            <a:cxnSpLocks/>
          </p:cNvCxnSpPr>
          <p:nvPr/>
        </p:nvCxnSpPr>
        <p:spPr>
          <a:xfrm flipH="1">
            <a:off x="7136706" y="2007540"/>
            <a:ext cx="8586" cy="2079228"/>
          </a:xfrm>
          <a:prstGeom prst="straightConnector1">
            <a:avLst/>
          </a:prstGeom>
          <a:ln w="317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C963DF1-8972-49D5-8D92-81F6EC5C4A3D}"/>
              </a:ext>
            </a:extLst>
          </p:cNvPr>
          <p:cNvCxnSpPr>
            <a:cxnSpLocks/>
          </p:cNvCxnSpPr>
          <p:nvPr/>
        </p:nvCxnSpPr>
        <p:spPr>
          <a:xfrm>
            <a:off x="6630358" y="4086768"/>
            <a:ext cx="922461" cy="0"/>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69BEC27-5D1F-4353-BE84-095B9851DDFC}"/>
              </a:ext>
            </a:extLst>
          </p:cNvPr>
          <p:cNvCxnSpPr>
            <a:cxnSpLocks/>
          </p:cNvCxnSpPr>
          <p:nvPr/>
        </p:nvCxnSpPr>
        <p:spPr>
          <a:xfrm flipV="1">
            <a:off x="2595354" y="4044814"/>
            <a:ext cx="2195938" cy="21129"/>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FF35D6F-283F-4FB3-AD33-8998FDECA881}"/>
              </a:ext>
            </a:extLst>
          </p:cNvPr>
          <p:cNvSpPr/>
          <p:nvPr/>
        </p:nvSpPr>
        <p:spPr>
          <a:xfrm>
            <a:off x="2836940" y="4208012"/>
            <a:ext cx="868138"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Publish</a:t>
            </a:r>
          </a:p>
        </p:txBody>
      </p:sp>
      <p:sp>
        <p:nvSpPr>
          <p:cNvPr id="15" name="Rectangle 14">
            <a:extLst>
              <a:ext uri="{FF2B5EF4-FFF2-40B4-BE49-F238E27FC236}">
                <a16:creationId xmlns:a16="http://schemas.microsoft.com/office/drawing/2014/main" id="{65765EE1-6F80-47EA-AA2D-4B5BA922868B}"/>
              </a:ext>
            </a:extLst>
          </p:cNvPr>
          <p:cNvSpPr/>
          <p:nvPr/>
        </p:nvSpPr>
        <p:spPr>
          <a:xfrm>
            <a:off x="6460913" y="4156032"/>
            <a:ext cx="1163334"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Subscribe</a:t>
            </a:r>
          </a:p>
        </p:txBody>
      </p:sp>
      <p:cxnSp>
        <p:nvCxnSpPr>
          <p:cNvPr id="24" name="Straight Arrow Connector 23">
            <a:extLst>
              <a:ext uri="{FF2B5EF4-FFF2-40B4-BE49-F238E27FC236}">
                <a16:creationId xmlns:a16="http://schemas.microsoft.com/office/drawing/2014/main" id="{ADC724C3-58B9-46E4-B24D-E8CE5CF780DF}"/>
              </a:ext>
            </a:extLst>
          </p:cNvPr>
          <p:cNvCxnSpPr>
            <a:cxnSpLocks/>
            <a:endCxn id="64" idx="1"/>
          </p:cNvCxnSpPr>
          <p:nvPr/>
        </p:nvCxnSpPr>
        <p:spPr>
          <a:xfrm>
            <a:off x="9006446" y="2104865"/>
            <a:ext cx="625845" cy="1"/>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6220A0C-C366-44B4-8D3D-584617CE4F33}"/>
              </a:ext>
            </a:extLst>
          </p:cNvPr>
          <p:cNvCxnSpPr>
            <a:cxnSpLocks/>
            <a:endCxn id="68" idx="1"/>
          </p:cNvCxnSpPr>
          <p:nvPr/>
        </p:nvCxnSpPr>
        <p:spPr>
          <a:xfrm>
            <a:off x="9022911" y="4219729"/>
            <a:ext cx="63966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C073700-251A-47DF-8457-95C740A887E1}"/>
              </a:ext>
            </a:extLst>
          </p:cNvPr>
          <p:cNvSpPr/>
          <p:nvPr/>
        </p:nvSpPr>
        <p:spPr bwMode="auto">
          <a:xfrm>
            <a:off x="251583" y="665408"/>
            <a:ext cx="3686907" cy="5073483"/>
          </a:xfrm>
          <a:prstGeom prst="rect">
            <a:avLst/>
          </a:prstGeom>
          <a:noFill/>
          <a:ln>
            <a:solidFill>
              <a:schemeClr val="bg1">
                <a:lumMod val="65000"/>
              </a:schemeClr>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a:extLst>
              <a:ext uri="{FF2B5EF4-FFF2-40B4-BE49-F238E27FC236}">
                <a16:creationId xmlns:a16="http://schemas.microsoft.com/office/drawing/2014/main" id="{AD93C7BB-7495-49B1-AD92-5E10EA718E51}"/>
              </a:ext>
            </a:extLst>
          </p:cNvPr>
          <p:cNvSpPr txBox="1"/>
          <p:nvPr/>
        </p:nvSpPr>
        <p:spPr>
          <a:xfrm>
            <a:off x="1282072" y="5235632"/>
            <a:ext cx="1662959" cy="276999"/>
          </a:xfrm>
          <a:prstGeom prst="rect">
            <a:avLst/>
          </a:prstGeom>
          <a:noFill/>
        </p:spPr>
        <p:txBody>
          <a:bodyPr wrap="square" lIns="0" tIns="0" rIns="0" bIns="0" rtlCol="0">
            <a:spAutoFit/>
          </a:bodyPr>
          <a:lstStyle/>
          <a:p>
            <a:pPr algn="l"/>
            <a:r>
              <a:rPr lang="en-US">
                <a:gradFill>
                  <a:gsLst>
                    <a:gs pos="2917">
                      <a:schemeClr val="tx1"/>
                    </a:gs>
                    <a:gs pos="30000">
                      <a:schemeClr val="tx1"/>
                    </a:gs>
                  </a:gsLst>
                  <a:lin ang="5400000" scaled="0"/>
                </a:gradFill>
              </a:rPr>
              <a:t>namespace-b</a:t>
            </a:r>
          </a:p>
        </p:txBody>
      </p:sp>
      <p:sp>
        <p:nvSpPr>
          <p:cNvPr id="49" name="Rectangle 48">
            <a:extLst>
              <a:ext uri="{FF2B5EF4-FFF2-40B4-BE49-F238E27FC236}">
                <a16:creationId xmlns:a16="http://schemas.microsoft.com/office/drawing/2014/main" id="{B6C79584-01F0-428B-A107-1D4B8055B510}"/>
              </a:ext>
            </a:extLst>
          </p:cNvPr>
          <p:cNvSpPr/>
          <p:nvPr/>
        </p:nvSpPr>
        <p:spPr bwMode="auto">
          <a:xfrm>
            <a:off x="4525661" y="665408"/>
            <a:ext cx="7208626" cy="5073483"/>
          </a:xfrm>
          <a:prstGeom prst="rect">
            <a:avLst/>
          </a:prstGeom>
          <a:noFill/>
          <a:ln>
            <a:solidFill>
              <a:schemeClr val="bg1">
                <a:lumMod val="65000"/>
              </a:schemeClr>
            </a:solidFill>
            <a:prstDash val="lg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F3296C45-16D5-496E-959E-8D8D15A64FBD}"/>
              </a:ext>
            </a:extLst>
          </p:cNvPr>
          <p:cNvSpPr txBox="1"/>
          <p:nvPr/>
        </p:nvSpPr>
        <p:spPr>
          <a:xfrm>
            <a:off x="7750303" y="5224548"/>
            <a:ext cx="1662959" cy="276999"/>
          </a:xfrm>
          <a:prstGeom prst="rect">
            <a:avLst/>
          </a:prstGeom>
          <a:noFill/>
        </p:spPr>
        <p:txBody>
          <a:bodyPr wrap="square" lIns="0" tIns="0" rIns="0" bIns="0" rtlCol="0">
            <a:spAutoFit/>
          </a:bodyPr>
          <a:lstStyle/>
          <a:p>
            <a:pPr algn="l"/>
            <a:r>
              <a:rPr lang="en-US">
                <a:gradFill>
                  <a:gsLst>
                    <a:gs pos="2917">
                      <a:schemeClr val="tx1"/>
                    </a:gs>
                    <a:gs pos="30000">
                      <a:schemeClr val="tx1"/>
                    </a:gs>
                  </a:gsLst>
                  <a:lin ang="5400000" scaled="0"/>
                </a:gradFill>
              </a:rPr>
              <a:t>namespace-a</a:t>
            </a:r>
          </a:p>
        </p:txBody>
      </p:sp>
      <p:pic>
        <p:nvPicPr>
          <p:cNvPr id="63" name="Picture 62" descr="Icon&#10;&#10;Description automatically generated">
            <a:extLst>
              <a:ext uri="{FF2B5EF4-FFF2-40B4-BE49-F238E27FC236}">
                <a16:creationId xmlns:a16="http://schemas.microsoft.com/office/drawing/2014/main" id="{1F62525F-62CF-4169-8AF6-A8CAC8FD9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7029" y="3551648"/>
            <a:ext cx="423277" cy="421669"/>
          </a:xfrm>
          <a:prstGeom prst="rect">
            <a:avLst/>
          </a:prstGeom>
          <a:effectLst>
            <a:outerShdw blurRad="63500" sx="102000" sy="102000" algn="ctr" rotWithShape="0">
              <a:prstClr val="black">
                <a:alpha val="40000"/>
              </a:prstClr>
            </a:outerShdw>
          </a:effectLst>
        </p:spPr>
      </p:pic>
      <p:grpSp>
        <p:nvGrpSpPr>
          <p:cNvPr id="50" name="!!Sidecar">
            <a:extLst>
              <a:ext uri="{FF2B5EF4-FFF2-40B4-BE49-F238E27FC236}">
                <a16:creationId xmlns:a16="http://schemas.microsoft.com/office/drawing/2014/main" id="{03EC5498-9A1D-4DB1-9DA2-CC53E1F7F674}"/>
              </a:ext>
            </a:extLst>
          </p:cNvPr>
          <p:cNvGrpSpPr/>
          <p:nvPr/>
        </p:nvGrpSpPr>
        <p:grpSpPr>
          <a:xfrm>
            <a:off x="1260607" y="3291238"/>
            <a:ext cx="1334747" cy="1526138"/>
            <a:chOff x="8298598" y="2543027"/>
            <a:chExt cx="1186830" cy="1389573"/>
          </a:xfrm>
        </p:grpSpPr>
        <p:sp>
          <p:nvSpPr>
            <p:cNvPr id="52" name="Freeform: Shape 51">
              <a:extLst>
                <a:ext uri="{FF2B5EF4-FFF2-40B4-BE49-F238E27FC236}">
                  <a16:creationId xmlns:a16="http://schemas.microsoft.com/office/drawing/2014/main" id="{D69FC74C-78D9-4DEF-8AED-C9F75A264DE7}"/>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B70D772D-5516-4F10-98EC-9674463EF28C}"/>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6" name="Graphic 11">
              <a:extLst>
                <a:ext uri="{FF2B5EF4-FFF2-40B4-BE49-F238E27FC236}">
                  <a16:creationId xmlns:a16="http://schemas.microsoft.com/office/drawing/2014/main" id="{798648B4-0BCD-4B61-8361-95ABD9A7EE51}"/>
                </a:ext>
              </a:extLst>
            </p:cNvPr>
            <p:cNvGrpSpPr/>
            <p:nvPr/>
          </p:nvGrpSpPr>
          <p:grpSpPr>
            <a:xfrm>
              <a:off x="8386477" y="2846026"/>
              <a:ext cx="952402" cy="699902"/>
              <a:chOff x="8386477" y="2846026"/>
              <a:chExt cx="952402" cy="699902"/>
            </a:xfrm>
          </p:grpSpPr>
          <p:sp>
            <p:nvSpPr>
              <p:cNvPr id="57" name="Freeform: Shape 56">
                <a:extLst>
                  <a:ext uri="{FF2B5EF4-FFF2-40B4-BE49-F238E27FC236}">
                    <a16:creationId xmlns:a16="http://schemas.microsoft.com/office/drawing/2014/main" id="{6B32CA32-D360-48FD-9B90-8E6CC08F9DCE}"/>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194CA95A-C491-44AB-B726-283F79270BC3}"/>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B3FBEF1-F9B3-4E33-B032-F895757EC4D1}"/>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39B149F2-6ED1-4BDA-B589-8CA236A297D1}"/>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F3462DE-C232-47FE-83EF-CECE09C46BC2}"/>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C5A185BB-2966-445F-A07B-BD2EE62BAC54}"/>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64" name="Graphic 63">
            <a:extLst>
              <a:ext uri="{FF2B5EF4-FFF2-40B4-BE49-F238E27FC236}">
                <a16:creationId xmlns:a16="http://schemas.microsoft.com/office/drawing/2014/main" id="{409046C4-A555-45B6-B03F-BB83508B1D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2291" y="1133320"/>
            <a:ext cx="1665509" cy="1943091"/>
          </a:xfrm>
          <a:prstGeom prst="rect">
            <a:avLst/>
          </a:prstGeom>
        </p:spPr>
      </p:pic>
      <p:pic>
        <p:nvPicPr>
          <p:cNvPr id="66" name="Picture 2" descr="See the source image">
            <a:extLst>
              <a:ext uri="{FF2B5EF4-FFF2-40B4-BE49-F238E27FC236}">
                <a16:creationId xmlns:a16="http://schemas.microsoft.com/office/drawing/2014/main" id="{00384A63-C947-4356-8F31-38F9D75B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1379" y="1414626"/>
            <a:ext cx="894956" cy="67121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8F78975B-FFE6-49E7-BFEF-25E22FE03D95}"/>
              </a:ext>
            </a:extLst>
          </p:cNvPr>
          <p:cNvSpPr txBox="1"/>
          <p:nvPr/>
        </p:nvSpPr>
        <p:spPr>
          <a:xfrm>
            <a:off x="9769269" y="1968903"/>
            <a:ext cx="1365159" cy="64633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800">
                <a:solidFill>
                  <a:schemeClr val="tx1"/>
                </a:solidFill>
                <a:latin typeface="+mj-lt"/>
              </a:rPr>
              <a:t>Node</a:t>
            </a:r>
            <a:br>
              <a:rPr lang="en-US" sz="1800">
                <a:solidFill>
                  <a:schemeClr val="tx1"/>
                </a:solidFill>
                <a:latin typeface="+mj-lt"/>
              </a:rPr>
            </a:br>
            <a:r>
              <a:rPr lang="en-US" sz="1800">
                <a:solidFill>
                  <a:schemeClr val="tx1"/>
                </a:solidFill>
                <a:latin typeface="+mj-lt"/>
              </a:rPr>
              <a:t>subscriber</a:t>
            </a:r>
            <a:endParaRPr kumimoji="0" lang="en-US" sz="1800" b="0" i="0" u="none" strike="noStrike" kern="1200" cap="none" spc="0" normalizeH="0" baseline="0" noProof="0">
              <a:ln>
                <a:noFill/>
              </a:ln>
              <a:solidFill>
                <a:schemeClr val="tx1"/>
              </a:solidFill>
              <a:effectLst/>
              <a:uLnTx/>
              <a:uFillTx/>
              <a:latin typeface="+mj-lt"/>
              <a:ea typeface="+mn-ea"/>
              <a:cs typeface="+mn-cs"/>
            </a:endParaRPr>
          </a:p>
        </p:txBody>
      </p:sp>
      <p:sp>
        <p:nvSpPr>
          <p:cNvPr id="69" name="TextBox 68">
            <a:extLst>
              <a:ext uri="{FF2B5EF4-FFF2-40B4-BE49-F238E27FC236}">
                <a16:creationId xmlns:a16="http://schemas.microsoft.com/office/drawing/2014/main" id="{00665390-C596-444D-BBE7-94467F395967}"/>
              </a:ext>
            </a:extLst>
          </p:cNvPr>
          <p:cNvSpPr txBox="1"/>
          <p:nvPr/>
        </p:nvSpPr>
        <p:spPr>
          <a:xfrm>
            <a:off x="9806328" y="4002144"/>
            <a:ext cx="1365159" cy="64633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800">
                <a:solidFill>
                  <a:schemeClr val="tx1"/>
                </a:solidFill>
                <a:latin typeface="+mj-lt"/>
              </a:rPr>
              <a:t>Python</a:t>
            </a:r>
            <a:br>
              <a:rPr lang="en-US" sz="1800">
                <a:solidFill>
                  <a:schemeClr val="tx1"/>
                </a:solidFill>
                <a:latin typeface="+mj-lt"/>
              </a:rPr>
            </a:br>
            <a:r>
              <a:rPr lang="en-US" sz="1800">
                <a:solidFill>
                  <a:schemeClr val="tx1"/>
                </a:solidFill>
                <a:latin typeface="+mj-lt"/>
              </a:rPr>
              <a:t>subscriber</a:t>
            </a:r>
            <a:endParaRPr kumimoji="0" lang="en-US" sz="1800" b="0" i="0" u="none" strike="noStrike" kern="1200" cap="none" spc="0" normalizeH="0" baseline="0" noProof="0">
              <a:ln>
                <a:noFill/>
              </a:ln>
              <a:solidFill>
                <a:schemeClr val="tx1"/>
              </a:solidFill>
              <a:effectLst/>
              <a:uLnTx/>
              <a:uFillTx/>
              <a:latin typeface="+mj-lt"/>
              <a:ea typeface="+mn-ea"/>
              <a:cs typeface="+mn-cs"/>
            </a:endParaRPr>
          </a:p>
        </p:txBody>
      </p:sp>
      <p:grpSp>
        <p:nvGrpSpPr>
          <p:cNvPr id="70" name="!!Sidecar">
            <a:extLst>
              <a:ext uri="{FF2B5EF4-FFF2-40B4-BE49-F238E27FC236}">
                <a16:creationId xmlns:a16="http://schemas.microsoft.com/office/drawing/2014/main" id="{FD0A1EDF-79F8-4A96-862A-25DB55DD5F8D}"/>
              </a:ext>
            </a:extLst>
          </p:cNvPr>
          <p:cNvGrpSpPr/>
          <p:nvPr/>
        </p:nvGrpSpPr>
        <p:grpSpPr>
          <a:xfrm>
            <a:off x="7659306" y="3335351"/>
            <a:ext cx="1334747" cy="1526138"/>
            <a:chOff x="8298598" y="2543027"/>
            <a:chExt cx="1186830" cy="1389573"/>
          </a:xfrm>
        </p:grpSpPr>
        <p:sp>
          <p:nvSpPr>
            <p:cNvPr id="71" name="Freeform: Shape 70">
              <a:extLst>
                <a:ext uri="{FF2B5EF4-FFF2-40B4-BE49-F238E27FC236}">
                  <a16:creationId xmlns:a16="http://schemas.microsoft.com/office/drawing/2014/main" id="{F12EF30E-3EED-4E74-B32A-C182CFEACBD9}"/>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EF76CE60-94B1-490D-8747-C91098B7A2C5}"/>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3" name="Graphic 11">
              <a:extLst>
                <a:ext uri="{FF2B5EF4-FFF2-40B4-BE49-F238E27FC236}">
                  <a16:creationId xmlns:a16="http://schemas.microsoft.com/office/drawing/2014/main" id="{4A81C5FA-B675-4677-91FA-8B12BD7E3052}"/>
                </a:ext>
              </a:extLst>
            </p:cNvPr>
            <p:cNvGrpSpPr/>
            <p:nvPr/>
          </p:nvGrpSpPr>
          <p:grpSpPr>
            <a:xfrm>
              <a:off x="8386477" y="2846026"/>
              <a:ext cx="952402" cy="699902"/>
              <a:chOff x="8386477" y="2846026"/>
              <a:chExt cx="952402" cy="699902"/>
            </a:xfrm>
          </p:grpSpPr>
          <p:sp>
            <p:nvSpPr>
              <p:cNvPr id="74" name="Freeform: Shape 73">
                <a:extLst>
                  <a:ext uri="{FF2B5EF4-FFF2-40B4-BE49-F238E27FC236}">
                    <a16:creationId xmlns:a16="http://schemas.microsoft.com/office/drawing/2014/main" id="{95D9368B-3BF7-4EA6-B3A6-DFEBA4261440}"/>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049C520-1AC4-40B6-B86C-953A2114A863}"/>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2F432F94-3566-4F24-A95C-73252E805488}"/>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7D9A1315-7CA2-40B0-A92D-878B73D5EA67}"/>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CB360389-27BB-4053-AF5F-D81C742DEA38}"/>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39D374BB-DE83-4DC6-A9A0-9E1E04102FC0}"/>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80" name="!!Sidecar">
            <a:extLst>
              <a:ext uri="{FF2B5EF4-FFF2-40B4-BE49-F238E27FC236}">
                <a16:creationId xmlns:a16="http://schemas.microsoft.com/office/drawing/2014/main" id="{D76E67CB-1BCC-423D-A8E7-CBA45B063A0D}"/>
              </a:ext>
            </a:extLst>
          </p:cNvPr>
          <p:cNvGrpSpPr/>
          <p:nvPr/>
        </p:nvGrpSpPr>
        <p:grpSpPr>
          <a:xfrm>
            <a:off x="7641910" y="1237704"/>
            <a:ext cx="1334747" cy="1526138"/>
            <a:chOff x="8298598" y="2543027"/>
            <a:chExt cx="1186830" cy="1389573"/>
          </a:xfrm>
        </p:grpSpPr>
        <p:sp>
          <p:nvSpPr>
            <p:cNvPr id="81" name="Freeform: Shape 80">
              <a:extLst>
                <a:ext uri="{FF2B5EF4-FFF2-40B4-BE49-F238E27FC236}">
                  <a16:creationId xmlns:a16="http://schemas.microsoft.com/office/drawing/2014/main" id="{86AC5B76-A34E-4E16-A7EB-DF8E7EECBA07}"/>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A09B5747-7752-41AD-84F6-7B02673F01F0}"/>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3" name="Graphic 11">
              <a:extLst>
                <a:ext uri="{FF2B5EF4-FFF2-40B4-BE49-F238E27FC236}">
                  <a16:creationId xmlns:a16="http://schemas.microsoft.com/office/drawing/2014/main" id="{A2A4E0F3-81AB-4ADA-B0E4-1FA0FA53E9F2}"/>
                </a:ext>
              </a:extLst>
            </p:cNvPr>
            <p:cNvGrpSpPr/>
            <p:nvPr/>
          </p:nvGrpSpPr>
          <p:grpSpPr>
            <a:xfrm>
              <a:off x="8386477" y="2846026"/>
              <a:ext cx="952402" cy="699902"/>
              <a:chOff x="8386477" y="2846026"/>
              <a:chExt cx="952402" cy="699902"/>
            </a:xfrm>
          </p:grpSpPr>
          <p:sp>
            <p:nvSpPr>
              <p:cNvPr id="84" name="Freeform: Shape 83">
                <a:extLst>
                  <a:ext uri="{FF2B5EF4-FFF2-40B4-BE49-F238E27FC236}">
                    <a16:creationId xmlns:a16="http://schemas.microsoft.com/office/drawing/2014/main" id="{E0B89B0B-2964-4535-9CFF-64DEA17C160D}"/>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5C065D82-BF9A-46B1-A2F4-96F3A53CC6D7}"/>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FC8E7EFF-D380-4B7A-A525-733C912074B7}"/>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C0652924-382A-4B45-A07C-A0DC8F496502}"/>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C6D267B6-AB2C-44A4-AC5E-5FC3140BA87A}"/>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618B58BC-9982-4B22-AC34-31A47CFBA55A}"/>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96" name="Group 95">
            <a:extLst>
              <a:ext uri="{FF2B5EF4-FFF2-40B4-BE49-F238E27FC236}">
                <a16:creationId xmlns:a16="http://schemas.microsoft.com/office/drawing/2014/main" id="{DE9F2712-C890-4A48-8180-2912DD8D9754}"/>
              </a:ext>
            </a:extLst>
          </p:cNvPr>
          <p:cNvGrpSpPr/>
          <p:nvPr/>
        </p:nvGrpSpPr>
        <p:grpSpPr>
          <a:xfrm>
            <a:off x="1083972" y="848967"/>
            <a:ext cx="1665509" cy="1943091"/>
            <a:chOff x="1082010" y="1709422"/>
            <a:chExt cx="1665509" cy="1943091"/>
          </a:xfrm>
        </p:grpSpPr>
        <p:pic>
          <p:nvPicPr>
            <p:cNvPr id="91" name="Graphic 90">
              <a:extLst>
                <a:ext uri="{FF2B5EF4-FFF2-40B4-BE49-F238E27FC236}">
                  <a16:creationId xmlns:a16="http://schemas.microsoft.com/office/drawing/2014/main" id="{A3864383-AEC8-4782-9AA7-420A17CE73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010" y="1709422"/>
              <a:ext cx="1665509" cy="1943091"/>
            </a:xfrm>
            <a:prstGeom prst="rect">
              <a:avLst/>
            </a:prstGeom>
          </p:spPr>
        </p:pic>
        <p:sp>
          <p:nvSpPr>
            <p:cNvPr id="93" name="TextBox 92">
              <a:extLst>
                <a:ext uri="{FF2B5EF4-FFF2-40B4-BE49-F238E27FC236}">
                  <a16:creationId xmlns:a16="http://schemas.microsoft.com/office/drawing/2014/main" id="{406D393C-8EBD-4721-9D58-5CF704CB7D6B}"/>
                </a:ext>
              </a:extLst>
            </p:cNvPr>
            <p:cNvSpPr txBox="1"/>
            <p:nvPr/>
          </p:nvSpPr>
          <p:spPr>
            <a:xfrm>
              <a:off x="1287297" y="2611919"/>
              <a:ext cx="1193059" cy="64633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800">
                  <a:solidFill>
                    <a:schemeClr val="tx1"/>
                  </a:solidFill>
                  <a:latin typeface="+mj-lt"/>
                </a:rPr>
                <a:t>React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effectLst/>
                  <a:uLnTx/>
                  <a:uFillTx/>
                  <a:latin typeface="+mj-lt"/>
                  <a:ea typeface="+mn-ea"/>
                  <a:cs typeface="+mn-cs"/>
                </a:rPr>
                <a:t>publisher</a:t>
              </a:r>
              <a:endParaRPr kumimoji="0" lang="en-US" sz="1800" b="0" i="0" u="none" strike="noStrike" kern="1200" cap="none" spc="0" normalizeH="0" baseline="0" noProof="0">
                <a:ln>
                  <a:noFill/>
                </a:ln>
                <a:solidFill>
                  <a:schemeClr val="tx1"/>
                </a:solidFill>
                <a:effectLst/>
                <a:uLnTx/>
                <a:uFillTx/>
                <a:latin typeface="+mj-lt"/>
                <a:ea typeface="+mn-ea"/>
                <a:cs typeface="+mn-cs"/>
              </a:endParaRPr>
            </a:p>
          </p:txBody>
        </p:sp>
        <p:pic>
          <p:nvPicPr>
            <p:cNvPr id="95" name="Picture 2" descr="See the source image">
              <a:extLst>
                <a:ext uri="{FF2B5EF4-FFF2-40B4-BE49-F238E27FC236}">
                  <a16:creationId xmlns:a16="http://schemas.microsoft.com/office/drawing/2014/main" id="{A68D7692-9B00-4A2B-A4F1-3E94442057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403" y="1997130"/>
              <a:ext cx="597812" cy="59781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4" name="Straight Arrow Connector 103">
            <a:extLst>
              <a:ext uri="{FF2B5EF4-FFF2-40B4-BE49-F238E27FC236}">
                <a16:creationId xmlns:a16="http://schemas.microsoft.com/office/drawing/2014/main" id="{4D6BCAE0-A758-411C-ADFB-E70D5037E29C}"/>
              </a:ext>
            </a:extLst>
          </p:cNvPr>
          <p:cNvCxnSpPr>
            <a:cxnSpLocks/>
            <a:stCxn id="91" idx="2"/>
            <a:endCxn id="54" idx="0"/>
          </p:cNvCxnSpPr>
          <p:nvPr/>
        </p:nvCxnSpPr>
        <p:spPr>
          <a:xfrm flipH="1">
            <a:off x="1911416" y="2792058"/>
            <a:ext cx="5311" cy="49918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F05E068E-EA44-4852-9375-90874501F580}"/>
              </a:ext>
            </a:extLst>
          </p:cNvPr>
          <p:cNvGrpSpPr/>
          <p:nvPr/>
        </p:nvGrpSpPr>
        <p:grpSpPr>
          <a:xfrm>
            <a:off x="4786546" y="3050448"/>
            <a:ext cx="1767840" cy="1767840"/>
            <a:chOff x="4856206" y="2803949"/>
            <a:chExt cx="1767840" cy="1767840"/>
          </a:xfrm>
        </p:grpSpPr>
        <p:grpSp>
          <p:nvGrpSpPr>
            <p:cNvPr id="13" name="Group 12">
              <a:extLst>
                <a:ext uri="{FF2B5EF4-FFF2-40B4-BE49-F238E27FC236}">
                  <a16:creationId xmlns:a16="http://schemas.microsoft.com/office/drawing/2014/main" id="{7A5593E8-B47D-4AA0-81F0-5D93FF5FC58F}"/>
                </a:ext>
              </a:extLst>
            </p:cNvPr>
            <p:cNvGrpSpPr/>
            <p:nvPr/>
          </p:nvGrpSpPr>
          <p:grpSpPr>
            <a:xfrm>
              <a:off x="4856206" y="2803949"/>
              <a:ext cx="1463040" cy="1463040"/>
              <a:chOff x="3514758" y="3996290"/>
              <a:chExt cx="1463040" cy="1463040"/>
            </a:xfrm>
          </p:grpSpPr>
          <p:sp>
            <p:nvSpPr>
              <p:cNvPr id="19" name="Oval 18">
                <a:extLst>
                  <a:ext uri="{FF2B5EF4-FFF2-40B4-BE49-F238E27FC236}">
                    <a16:creationId xmlns:a16="http://schemas.microsoft.com/office/drawing/2014/main" id="{FC13D14D-6AFA-4918-B0A6-2D895198A9D8}"/>
                  </a:ext>
                </a:extLst>
              </p:cNvPr>
              <p:cNvSpPr/>
              <p:nvPr/>
            </p:nvSpPr>
            <p:spPr bwMode="auto">
              <a:xfrm>
                <a:off x="3514758" y="3996290"/>
                <a:ext cx="1463040" cy="1463040"/>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20" name="Picture 19">
                <a:extLst>
                  <a:ext uri="{FF2B5EF4-FFF2-40B4-BE49-F238E27FC236}">
                    <a16:creationId xmlns:a16="http://schemas.microsoft.com/office/drawing/2014/main" id="{FDF2AD6A-5C5F-4423-A198-447F9F8F31F6}"/>
                  </a:ext>
                </a:extLst>
              </p:cNvPr>
              <p:cNvPicPr>
                <a:picLocks noChangeAspect="1"/>
              </p:cNvPicPr>
              <p:nvPr/>
            </p:nvPicPr>
            <p:blipFill>
              <a:blip r:embed="rId7"/>
              <a:stretch>
                <a:fillRect/>
              </a:stretch>
            </p:blipFill>
            <p:spPr>
              <a:xfrm>
                <a:off x="3769812" y="4324129"/>
                <a:ext cx="952934" cy="807362"/>
              </a:xfrm>
              <a:prstGeom prst="rect">
                <a:avLst/>
              </a:prstGeom>
            </p:spPr>
          </p:pic>
        </p:grpSp>
        <p:grpSp>
          <p:nvGrpSpPr>
            <p:cNvPr id="110" name="Group 109">
              <a:extLst>
                <a:ext uri="{FF2B5EF4-FFF2-40B4-BE49-F238E27FC236}">
                  <a16:creationId xmlns:a16="http://schemas.microsoft.com/office/drawing/2014/main" id="{E918A68F-5D00-4A52-9F99-A06F4181A51D}"/>
                </a:ext>
              </a:extLst>
            </p:cNvPr>
            <p:cNvGrpSpPr/>
            <p:nvPr/>
          </p:nvGrpSpPr>
          <p:grpSpPr>
            <a:xfrm>
              <a:off x="5008606" y="2956349"/>
              <a:ext cx="1463040" cy="1463040"/>
              <a:chOff x="3514758" y="3996290"/>
              <a:chExt cx="1463040" cy="1463040"/>
            </a:xfrm>
          </p:grpSpPr>
          <p:sp>
            <p:nvSpPr>
              <p:cNvPr id="111" name="Oval 110">
                <a:extLst>
                  <a:ext uri="{FF2B5EF4-FFF2-40B4-BE49-F238E27FC236}">
                    <a16:creationId xmlns:a16="http://schemas.microsoft.com/office/drawing/2014/main" id="{394E2B03-FD59-47AB-A89C-2B26E1B35EA4}"/>
                  </a:ext>
                </a:extLst>
              </p:cNvPr>
              <p:cNvSpPr/>
              <p:nvPr/>
            </p:nvSpPr>
            <p:spPr bwMode="auto">
              <a:xfrm>
                <a:off x="3514758" y="3996290"/>
                <a:ext cx="1463040" cy="1463040"/>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112" name="Picture 111">
                <a:extLst>
                  <a:ext uri="{FF2B5EF4-FFF2-40B4-BE49-F238E27FC236}">
                    <a16:creationId xmlns:a16="http://schemas.microsoft.com/office/drawing/2014/main" id="{B2F9A20C-E66C-4510-9AB0-4AB8E525B935}"/>
                  </a:ext>
                </a:extLst>
              </p:cNvPr>
              <p:cNvPicPr>
                <a:picLocks noChangeAspect="1"/>
              </p:cNvPicPr>
              <p:nvPr/>
            </p:nvPicPr>
            <p:blipFill>
              <a:blip r:embed="rId7"/>
              <a:stretch>
                <a:fillRect/>
              </a:stretch>
            </p:blipFill>
            <p:spPr>
              <a:xfrm>
                <a:off x="3769812" y="4324129"/>
                <a:ext cx="952934" cy="807362"/>
              </a:xfrm>
              <a:prstGeom prst="rect">
                <a:avLst/>
              </a:prstGeom>
            </p:spPr>
          </p:pic>
        </p:grpSp>
        <p:grpSp>
          <p:nvGrpSpPr>
            <p:cNvPr id="113" name="Group 112">
              <a:extLst>
                <a:ext uri="{FF2B5EF4-FFF2-40B4-BE49-F238E27FC236}">
                  <a16:creationId xmlns:a16="http://schemas.microsoft.com/office/drawing/2014/main" id="{9F038953-36A4-4163-AB48-32FAAC6AEC1E}"/>
                </a:ext>
              </a:extLst>
            </p:cNvPr>
            <p:cNvGrpSpPr/>
            <p:nvPr/>
          </p:nvGrpSpPr>
          <p:grpSpPr>
            <a:xfrm>
              <a:off x="5161006" y="3108749"/>
              <a:ext cx="1463040" cy="1463040"/>
              <a:chOff x="3514758" y="3996290"/>
              <a:chExt cx="1463040" cy="1463040"/>
            </a:xfrm>
          </p:grpSpPr>
          <p:sp>
            <p:nvSpPr>
              <p:cNvPr id="114" name="Oval 113">
                <a:extLst>
                  <a:ext uri="{FF2B5EF4-FFF2-40B4-BE49-F238E27FC236}">
                    <a16:creationId xmlns:a16="http://schemas.microsoft.com/office/drawing/2014/main" id="{98E121E4-457C-449B-8EF6-812E84804D0B}"/>
                  </a:ext>
                </a:extLst>
              </p:cNvPr>
              <p:cNvSpPr/>
              <p:nvPr/>
            </p:nvSpPr>
            <p:spPr bwMode="auto">
              <a:xfrm>
                <a:off x="3514758" y="3996290"/>
                <a:ext cx="1463040" cy="1463040"/>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115" name="Picture 114">
                <a:extLst>
                  <a:ext uri="{FF2B5EF4-FFF2-40B4-BE49-F238E27FC236}">
                    <a16:creationId xmlns:a16="http://schemas.microsoft.com/office/drawing/2014/main" id="{1A3C4493-2E5B-41B8-A63D-112D0A787826}"/>
                  </a:ext>
                </a:extLst>
              </p:cNvPr>
              <p:cNvPicPr>
                <a:picLocks noChangeAspect="1"/>
              </p:cNvPicPr>
              <p:nvPr/>
            </p:nvPicPr>
            <p:blipFill>
              <a:blip r:embed="rId7"/>
              <a:stretch>
                <a:fillRect/>
              </a:stretch>
            </p:blipFill>
            <p:spPr>
              <a:xfrm>
                <a:off x="3769812" y="4324129"/>
                <a:ext cx="952934" cy="807362"/>
              </a:xfrm>
              <a:prstGeom prst="rect">
                <a:avLst/>
              </a:prstGeom>
            </p:spPr>
          </p:pic>
        </p:grpSp>
      </p:grpSp>
    </p:spTree>
    <p:extLst>
      <p:ext uri="{BB962C8B-B14F-4D97-AF65-F5344CB8AC3E}">
        <p14:creationId xmlns:p14="http://schemas.microsoft.com/office/powerpoint/2010/main" val="3000013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0"/>
                                        </p:tgtEl>
                                        <p:attrNameLst>
                                          <p:attrName>style.visibility</p:attrName>
                                        </p:attrNameLst>
                                      </p:cBhvr>
                                      <p:to>
                                        <p:strVal val="visible"/>
                                      </p:to>
                                    </p:set>
                                    <p:anim calcmode="lin" valueType="num">
                                      <p:cBhvr>
                                        <p:cTn id="13" dur="500" fill="hold"/>
                                        <p:tgtEl>
                                          <p:spTgt spid="70"/>
                                        </p:tgtEl>
                                        <p:attrNameLst>
                                          <p:attrName>ppt_w</p:attrName>
                                        </p:attrNameLst>
                                      </p:cBhvr>
                                      <p:tavLst>
                                        <p:tav tm="0">
                                          <p:val>
                                            <p:fltVal val="0"/>
                                          </p:val>
                                        </p:tav>
                                        <p:tav tm="100000">
                                          <p:val>
                                            <p:strVal val="#ppt_w"/>
                                          </p:val>
                                        </p:tav>
                                      </p:tavLst>
                                    </p:anim>
                                    <p:anim calcmode="lin" valueType="num">
                                      <p:cBhvr>
                                        <p:cTn id="14" dur="500" fill="hold"/>
                                        <p:tgtEl>
                                          <p:spTgt spid="70"/>
                                        </p:tgtEl>
                                        <p:attrNameLst>
                                          <p:attrName>ppt_h</p:attrName>
                                        </p:attrNameLst>
                                      </p:cBhvr>
                                      <p:tavLst>
                                        <p:tav tm="0">
                                          <p:val>
                                            <p:fltVal val="0"/>
                                          </p:val>
                                        </p:tav>
                                        <p:tav tm="100000">
                                          <p:val>
                                            <p:strVal val="#ppt_h"/>
                                          </p:val>
                                        </p:tav>
                                      </p:tavLst>
                                    </p:anim>
                                    <p:animEffect transition="in" filter="fade">
                                      <p:cBhvr>
                                        <p:cTn id="15" dur="500"/>
                                        <p:tgtEl>
                                          <p:spTgt spid="7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80"/>
                                        </p:tgtEl>
                                        <p:attrNameLst>
                                          <p:attrName>style.visibility</p:attrName>
                                        </p:attrNameLst>
                                      </p:cBhvr>
                                      <p:to>
                                        <p:strVal val="visible"/>
                                      </p:to>
                                    </p:set>
                                    <p:anim calcmode="lin" valueType="num">
                                      <p:cBhvr>
                                        <p:cTn id="19" dur="500" fill="hold"/>
                                        <p:tgtEl>
                                          <p:spTgt spid="80"/>
                                        </p:tgtEl>
                                        <p:attrNameLst>
                                          <p:attrName>ppt_w</p:attrName>
                                        </p:attrNameLst>
                                      </p:cBhvr>
                                      <p:tavLst>
                                        <p:tav tm="0">
                                          <p:val>
                                            <p:fltVal val="0"/>
                                          </p:val>
                                        </p:tav>
                                        <p:tav tm="100000">
                                          <p:val>
                                            <p:strVal val="#ppt_w"/>
                                          </p:val>
                                        </p:tav>
                                      </p:tavLst>
                                    </p:anim>
                                    <p:anim calcmode="lin" valueType="num">
                                      <p:cBhvr>
                                        <p:cTn id="20" dur="500" fill="hold"/>
                                        <p:tgtEl>
                                          <p:spTgt spid="80"/>
                                        </p:tgtEl>
                                        <p:attrNameLst>
                                          <p:attrName>ppt_h</p:attrName>
                                        </p:attrNameLst>
                                      </p:cBhvr>
                                      <p:tavLst>
                                        <p:tav tm="0">
                                          <p:val>
                                            <p:fltVal val="0"/>
                                          </p:val>
                                        </p:tav>
                                        <p:tav tm="100000">
                                          <p:val>
                                            <p:strVal val="#ppt_h"/>
                                          </p:val>
                                        </p:tav>
                                      </p:tavLst>
                                    </p:anim>
                                    <p:animEffect transition="in" filter="fade">
                                      <p:cBhvr>
                                        <p:cTn id="2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37A48B-7A5F-409A-B99A-2479100CC812}"/>
              </a:ext>
            </a:extLst>
          </p:cNvPr>
          <p:cNvSpPr>
            <a:spLocks noGrp="1"/>
          </p:cNvSpPr>
          <p:nvPr>
            <p:ph type="title"/>
          </p:nvPr>
        </p:nvSpPr>
        <p:spPr/>
        <p:txBody>
          <a:bodyPr/>
          <a:lstStyle/>
          <a:p>
            <a:pPr algn="ctr"/>
            <a:r>
              <a:rPr lang="en-US"/>
              <a:t>Pub/Sub Raw Messages</a:t>
            </a:r>
          </a:p>
        </p:txBody>
      </p:sp>
      <p:grpSp>
        <p:nvGrpSpPr>
          <p:cNvPr id="21" name="Group 20">
            <a:extLst>
              <a:ext uri="{FF2B5EF4-FFF2-40B4-BE49-F238E27FC236}">
                <a16:creationId xmlns:a16="http://schemas.microsoft.com/office/drawing/2014/main" id="{E54D03AA-BD2B-4948-BEA3-B1CC3CD6BF63}"/>
              </a:ext>
            </a:extLst>
          </p:cNvPr>
          <p:cNvGrpSpPr/>
          <p:nvPr/>
        </p:nvGrpSpPr>
        <p:grpSpPr>
          <a:xfrm>
            <a:off x="5732996" y="2666082"/>
            <a:ext cx="1212846" cy="548718"/>
            <a:chOff x="2948309" y="5095170"/>
            <a:chExt cx="1212846" cy="548718"/>
          </a:xfrm>
        </p:grpSpPr>
        <p:pic>
          <p:nvPicPr>
            <p:cNvPr id="5" name="Graphic 4">
              <a:extLst>
                <a:ext uri="{FF2B5EF4-FFF2-40B4-BE49-F238E27FC236}">
                  <a16:creationId xmlns:a16="http://schemas.microsoft.com/office/drawing/2014/main" id="{00977B40-DBB4-4582-A3DF-78E08820FE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47244" y="5095170"/>
              <a:ext cx="640375" cy="325524"/>
            </a:xfrm>
            <a:prstGeom prst="rect">
              <a:avLst/>
            </a:prstGeom>
          </p:spPr>
        </p:pic>
        <p:sp>
          <p:nvSpPr>
            <p:cNvPr id="7" name="TextBox 6">
              <a:extLst>
                <a:ext uri="{FF2B5EF4-FFF2-40B4-BE49-F238E27FC236}">
                  <a16:creationId xmlns:a16="http://schemas.microsoft.com/office/drawing/2014/main" id="{76D855A6-080B-44D1-9917-84D6ACAF60FF}"/>
                </a:ext>
              </a:extLst>
            </p:cNvPr>
            <p:cNvSpPr txBox="1"/>
            <p:nvPr/>
          </p:nvSpPr>
          <p:spPr>
            <a:xfrm>
              <a:off x="2948309" y="5459222"/>
              <a:ext cx="1212846"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Pub/sub </a:t>
              </a:r>
              <a:r>
                <a:rPr lang="en-US" sz="1200">
                  <a:solidFill>
                    <a:srgbClr val="000000"/>
                  </a:solidFill>
                  <a:latin typeface="Segoe UI Semibold"/>
                </a:rPr>
                <a:t>topic</a:t>
              </a:r>
              <a:endParaRPr kumimoji="0" lang="en-US" sz="1200" i="0" u="none" strike="noStrike" kern="1200" cap="none" spc="0" normalizeH="0" baseline="0" noProof="0">
                <a:ln>
                  <a:noFill/>
                </a:ln>
                <a:solidFill>
                  <a:srgbClr val="000000"/>
                </a:solidFill>
                <a:effectLst/>
                <a:uLnTx/>
                <a:uFillTx/>
                <a:latin typeface="Segoe UI Semibold"/>
                <a:ea typeface="+mn-ea"/>
                <a:cs typeface="+mn-cs"/>
              </a:endParaRPr>
            </a:p>
          </p:txBody>
        </p:sp>
      </p:grpSp>
      <p:pic>
        <p:nvPicPr>
          <p:cNvPr id="11" name="Graphic 10">
            <a:extLst>
              <a:ext uri="{FF2B5EF4-FFF2-40B4-BE49-F238E27FC236}">
                <a16:creationId xmlns:a16="http://schemas.microsoft.com/office/drawing/2014/main" id="{CB10FA3A-4898-456B-9B12-83AF3E6432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7724" y="2139955"/>
            <a:ext cx="1199238" cy="1399112"/>
          </a:xfrm>
          <a:prstGeom prst="rect">
            <a:avLst/>
          </a:prstGeom>
        </p:spPr>
      </p:pic>
      <p:cxnSp>
        <p:nvCxnSpPr>
          <p:cNvPr id="17" name="Straight Arrow Connector 16">
            <a:extLst>
              <a:ext uri="{FF2B5EF4-FFF2-40B4-BE49-F238E27FC236}">
                <a16:creationId xmlns:a16="http://schemas.microsoft.com/office/drawing/2014/main" id="{C874DE77-546F-4FE4-9F23-3C3EF9FEED8B}"/>
              </a:ext>
            </a:extLst>
          </p:cNvPr>
          <p:cNvCxnSpPr>
            <a:cxnSpLocks/>
            <a:stCxn id="13" idx="3"/>
          </p:cNvCxnSpPr>
          <p:nvPr/>
        </p:nvCxnSpPr>
        <p:spPr>
          <a:xfrm flipV="1">
            <a:off x="4694915" y="2828844"/>
            <a:ext cx="1200696" cy="455708"/>
          </a:xfrm>
          <a:prstGeom prst="bentConnector3">
            <a:avLst>
              <a:gd name="adj1" fmla="val 50000"/>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D04A08B-8D79-4A18-8508-C263C0931917}"/>
              </a:ext>
            </a:extLst>
          </p:cNvPr>
          <p:cNvCxnSpPr>
            <a:cxnSpLocks/>
          </p:cNvCxnSpPr>
          <p:nvPr/>
        </p:nvCxnSpPr>
        <p:spPr>
          <a:xfrm>
            <a:off x="6764867" y="2828844"/>
            <a:ext cx="606537" cy="1710"/>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83ABB0B-5D72-401C-8D49-5F9E955D177A}"/>
              </a:ext>
            </a:extLst>
          </p:cNvPr>
          <p:cNvSpPr txBox="1"/>
          <p:nvPr/>
        </p:nvSpPr>
        <p:spPr>
          <a:xfrm>
            <a:off x="7507724" y="2551917"/>
            <a:ext cx="1124043"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Non-Dapr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Segoe UI Semibold"/>
              </a:rPr>
              <a:t>s</a:t>
            </a:r>
            <a:r>
              <a:rPr kumimoji="0" lang="en-US" sz="1400" b="0" i="0" u="none" strike="noStrike" kern="1200" cap="none" spc="0" normalizeH="0" baseline="0" noProof="0" err="1">
                <a:ln>
                  <a:noFill/>
                </a:ln>
                <a:solidFill>
                  <a:srgbClr val="000000"/>
                </a:solidFill>
                <a:effectLst/>
                <a:uLnTx/>
                <a:uFillTx/>
                <a:latin typeface="Segoe UI Semibold"/>
                <a:ea typeface="+mn-ea"/>
                <a:cs typeface="+mn-cs"/>
              </a:rPr>
              <a:t>ubscriber</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2" name="Group 11">
            <a:extLst>
              <a:ext uri="{FF2B5EF4-FFF2-40B4-BE49-F238E27FC236}">
                <a16:creationId xmlns:a16="http://schemas.microsoft.com/office/drawing/2014/main" id="{F2856D8B-607F-4B17-80CD-84B4C652F8BD}"/>
              </a:ext>
            </a:extLst>
          </p:cNvPr>
          <p:cNvGrpSpPr/>
          <p:nvPr/>
        </p:nvGrpSpPr>
        <p:grpSpPr>
          <a:xfrm>
            <a:off x="3347037" y="2139955"/>
            <a:ext cx="1347878" cy="1502059"/>
            <a:chOff x="519170" y="2063755"/>
            <a:chExt cx="1347878" cy="1502059"/>
          </a:xfrm>
        </p:grpSpPr>
        <p:pic>
          <p:nvPicPr>
            <p:cNvPr id="9" name="Graphic 8">
              <a:extLst>
                <a:ext uri="{FF2B5EF4-FFF2-40B4-BE49-F238E27FC236}">
                  <a16:creationId xmlns:a16="http://schemas.microsoft.com/office/drawing/2014/main" id="{A12084DB-BC28-4C7F-8CB8-87EFF15246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9170" y="2063755"/>
              <a:ext cx="1199238" cy="1399112"/>
            </a:xfrm>
            <a:prstGeom prst="rect">
              <a:avLst/>
            </a:prstGeom>
          </p:spPr>
        </p:pic>
        <p:pic>
          <p:nvPicPr>
            <p:cNvPr id="13" name="Graphic 12">
              <a:extLst>
                <a:ext uri="{FF2B5EF4-FFF2-40B4-BE49-F238E27FC236}">
                  <a16:creationId xmlns:a16="http://schemas.microsoft.com/office/drawing/2014/main" id="{593DF0CD-38B8-4EA6-8964-8DF2B60242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54256" y="2850890"/>
              <a:ext cx="612792" cy="714924"/>
            </a:xfrm>
            <a:prstGeom prst="rect">
              <a:avLst/>
            </a:prstGeom>
          </p:spPr>
        </p:pic>
        <p:sp>
          <p:nvSpPr>
            <p:cNvPr id="29" name="TextBox 28">
              <a:extLst>
                <a:ext uri="{FF2B5EF4-FFF2-40B4-BE49-F238E27FC236}">
                  <a16:creationId xmlns:a16="http://schemas.microsoft.com/office/drawing/2014/main" id="{04E185EC-D33A-4EC2-9ED9-4DAC5E57FB8F}"/>
                </a:ext>
              </a:extLst>
            </p:cNvPr>
            <p:cNvSpPr txBox="1"/>
            <p:nvPr/>
          </p:nvSpPr>
          <p:spPr>
            <a:xfrm>
              <a:off x="519170" y="2419837"/>
              <a:ext cx="1124043"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Semibold"/>
                  <a:ea typeface="+mn-ea"/>
                  <a:cs typeface="+mn-cs"/>
                </a:rPr>
                <a:t>Dapr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Segoe UI Semibold"/>
                </a:rPr>
                <a:t>p</a:t>
              </a:r>
              <a:r>
                <a:rPr kumimoji="0" lang="en-US" sz="1400" b="0" i="0" u="none" strike="noStrike" kern="1200" cap="none" spc="0" normalizeH="0" baseline="0" noProof="0" dirty="0" err="1">
                  <a:ln>
                    <a:noFill/>
                  </a:ln>
                  <a:solidFill>
                    <a:schemeClr val="bg1"/>
                  </a:solidFill>
                  <a:effectLst/>
                  <a:uLnTx/>
                  <a:uFillTx/>
                  <a:latin typeface="Segoe UI Semibold"/>
                  <a:ea typeface="+mn-ea"/>
                  <a:cs typeface="+mn-cs"/>
                </a:rPr>
                <a:t>ublisher</a:t>
              </a:r>
              <a:endParaRPr kumimoji="0" lang="en-US" sz="1400" b="0" i="0" u="none" strike="noStrike" kern="1200" cap="none" spc="0" normalizeH="0" baseline="0" noProof="0" dirty="0">
                <a:ln>
                  <a:noFill/>
                </a:ln>
                <a:solidFill>
                  <a:schemeClr val="bg1"/>
                </a:solidFill>
                <a:effectLst/>
                <a:uLnTx/>
                <a:uFillTx/>
                <a:latin typeface="Segoe UI Semibold"/>
                <a:ea typeface="+mn-ea"/>
                <a:cs typeface="+mn-cs"/>
              </a:endParaRPr>
            </a:p>
          </p:txBody>
        </p:sp>
      </p:grpSp>
      <p:grpSp>
        <p:nvGrpSpPr>
          <p:cNvPr id="37" name="Group 36">
            <a:extLst>
              <a:ext uri="{FF2B5EF4-FFF2-40B4-BE49-F238E27FC236}">
                <a16:creationId xmlns:a16="http://schemas.microsoft.com/office/drawing/2014/main" id="{4F97E517-3E08-4CEE-BC85-B36E0896DD8D}"/>
              </a:ext>
            </a:extLst>
          </p:cNvPr>
          <p:cNvGrpSpPr/>
          <p:nvPr/>
        </p:nvGrpSpPr>
        <p:grpSpPr>
          <a:xfrm>
            <a:off x="4531564" y="2438135"/>
            <a:ext cx="829196" cy="601812"/>
            <a:chOff x="339262" y="2301080"/>
            <a:chExt cx="1292504" cy="938073"/>
          </a:xfrm>
        </p:grpSpPr>
        <p:pic>
          <p:nvPicPr>
            <p:cNvPr id="34" name="Graphic 33" descr="Document with solid fill">
              <a:extLst>
                <a:ext uri="{FF2B5EF4-FFF2-40B4-BE49-F238E27FC236}">
                  <a16:creationId xmlns:a16="http://schemas.microsoft.com/office/drawing/2014/main" id="{F117631C-8C79-41D6-BE53-3F33DEA684B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2363" y="2301080"/>
              <a:ext cx="506302" cy="506301"/>
            </a:xfrm>
            <a:prstGeom prst="rect">
              <a:avLst/>
            </a:prstGeom>
          </p:spPr>
        </p:pic>
        <p:sp>
          <p:nvSpPr>
            <p:cNvPr id="36" name="TextBox 35">
              <a:extLst>
                <a:ext uri="{FF2B5EF4-FFF2-40B4-BE49-F238E27FC236}">
                  <a16:creationId xmlns:a16="http://schemas.microsoft.com/office/drawing/2014/main" id="{43FCD053-1604-4273-90D8-A711D836E318}"/>
                </a:ext>
              </a:extLst>
            </p:cNvPr>
            <p:cNvSpPr txBox="1"/>
            <p:nvPr/>
          </p:nvSpPr>
          <p:spPr>
            <a:xfrm>
              <a:off x="339262" y="2807382"/>
              <a:ext cx="1292504" cy="43177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Raw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message</a:t>
              </a:r>
            </a:p>
          </p:txBody>
        </p:sp>
      </p:grpSp>
      <p:grpSp>
        <p:nvGrpSpPr>
          <p:cNvPr id="55" name="Group 54">
            <a:extLst>
              <a:ext uri="{FF2B5EF4-FFF2-40B4-BE49-F238E27FC236}">
                <a16:creationId xmlns:a16="http://schemas.microsoft.com/office/drawing/2014/main" id="{2EB30294-BE25-4390-8701-EF69DD368EEC}"/>
              </a:ext>
            </a:extLst>
          </p:cNvPr>
          <p:cNvGrpSpPr/>
          <p:nvPr/>
        </p:nvGrpSpPr>
        <p:grpSpPr>
          <a:xfrm>
            <a:off x="5437549" y="4546955"/>
            <a:ext cx="1086018" cy="548718"/>
            <a:chOff x="3005373" y="5095170"/>
            <a:chExt cx="1086018" cy="548718"/>
          </a:xfrm>
        </p:grpSpPr>
        <p:pic>
          <p:nvPicPr>
            <p:cNvPr id="67" name="Graphic 66">
              <a:extLst>
                <a:ext uri="{FF2B5EF4-FFF2-40B4-BE49-F238E27FC236}">
                  <a16:creationId xmlns:a16="http://schemas.microsoft.com/office/drawing/2014/main" id="{433FECAF-53E0-4A6E-84E4-D95550D4F1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47244" y="5095170"/>
              <a:ext cx="640375" cy="325524"/>
            </a:xfrm>
            <a:prstGeom prst="rect">
              <a:avLst/>
            </a:prstGeom>
          </p:spPr>
        </p:pic>
        <p:sp>
          <p:nvSpPr>
            <p:cNvPr id="68" name="TextBox 67">
              <a:extLst>
                <a:ext uri="{FF2B5EF4-FFF2-40B4-BE49-F238E27FC236}">
                  <a16:creationId xmlns:a16="http://schemas.microsoft.com/office/drawing/2014/main" id="{3ED65979-30AF-4A0C-AF85-24A0D60382DA}"/>
                </a:ext>
              </a:extLst>
            </p:cNvPr>
            <p:cNvSpPr txBox="1"/>
            <p:nvPr/>
          </p:nvSpPr>
          <p:spPr>
            <a:xfrm>
              <a:off x="3005373" y="5459222"/>
              <a:ext cx="1086018"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Pub/sub </a:t>
              </a:r>
              <a:r>
                <a:rPr lang="en-US" sz="1200">
                  <a:solidFill>
                    <a:srgbClr val="000000"/>
                  </a:solidFill>
                  <a:latin typeface="Segoe UI Semibold"/>
                </a:rPr>
                <a:t>topic</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pic>
        <p:nvPicPr>
          <p:cNvPr id="56" name="Graphic 55">
            <a:extLst>
              <a:ext uri="{FF2B5EF4-FFF2-40B4-BE49-F238E27FC236}">
                <a16:creationId xmlns:a16="http://schemas.microsoft.com/office/drawing/2014/main" id="{2BCAFB3D-6710-4C7D-B030-3E945E091E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7724" y="4069905"/>
            <a:ext cx="1199238" cy="1399112"/>
          </a:xfrm>
          <a:prstGeom prst="rect">
            <a:avLst/>
          </a:prstGeom>
        </p:spPr>
      </p:pic>
      <p:cxnSp>
        <p:nvCxnSpPr>
          <p:cNvPr id="57" name="Straight Arrow Connector 16">
            <a:extLst>
              <a:ext uri="{FF2B5EF4-FFF2-40B4-BE49-F238E27FC236}">
                <a16:creationId xmlns:a16="http://schemas.microsoft.com/office/drawing/2014/main" id="{B650E7FC-CF6B-4F6D-9B8F-3DB2E53F3C09}"/>
              </a:ext>
            </a:extLst>
          </p:cNvPr>
          <p:cNvCxnSpPr>
            <a:cxnSpLocks/>
            <a:endCxn id="65" idx="1"/>
          </p:cNvCxnSpPr>
          <p:nvPr/>
        </p:nvCxnSpPr>
        <p:spPr>
          <a:xfrm>
            <a:off x="6421967" y="4667250"/>
            <a:ext cx="906276" cy="547252"/>
          </a:xfrm>
          <a:prstGeom prst="bentConnector3">
            <a:avLst>
              <a:gd name="adj1" fmla="val 50000"/>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39CB9B2-2F71-4E76-B1CE-983B5E8925C7}"/>
              </a:ext>
            </a:extLst>
          </p:cNvPr>
          <p:cNvCxnSpPr>
            <a:cxnSpLocks/>
            <a:stCxn id="66" idx="3"/>
          </p:cNvCxnSpPr>
          <p:nvPr/>
        </p:nvCxnSpPr>
        <p:spPr>
          <a:xfrm>
            <a:off x="4471080" y="4697311"/>
            <a:ext cx="983147" cy="0"/>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C93E876-2503-4711-A187-00B775F51218}"/>
              </a:ext>
            </a:extLst>
          </p:cNvPr>
          <p:cNvSpPr txBox="1"/>
          <p:nvPr/>
        </p:nvSpPr>
        <p:spPr>
          <a:xfrm>
            <a:off x="7507724" y="4428527"/>
            <a:ext cx="1124043"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Dapr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s</a:t>
            </a:r>
            <a:r>
              <a:rPr kumimoji="0" lang="en-US" sz="1400" b="0" i="0" u="none" strike="noStrike" kern="1200" cap="none" spc="0" normalizeH="0" baseline="0" noProof="0" dirty="0" err="1">
                <a:ln>
                  <a:noFill/>
                </a:ln>
                <a:solidFill>
                  <a:srgbClr val="000000"/>
                </a:solidFill>
                <a:effectLst/>
                <a:uLnTx/>
                <a:uFillTx/>
                <a:latin typeface="Segoe UI Semibold"/>
                <a:ea typeface="+mn-ea"/>
                <a:cs typeface="+mn-cs"/>
              </a:rPr>
              <a:t>ubscriber</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64" name="Graphic 63">
            <a:extLst>
              <a:ext uri="{FF2B5EF4-FFF2-40B4-BE49-F238E27FC236}">
                <a16:creationId xmlns:a16="http://schemas.microsoft.com/office/drawing/2014/main" id="{1F9D5B96-20E3-41FA-9C70-68A46AD6F1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47037" y="4069905"/>
            <a:ext cx="1199238" cy="1399112"/>
          </a:xfrm>
          <a:prstGeom prst="rect">
            <a:avLst/>
          </a:prstGeom>
        </p:spPr>
      </p:pic>
      <p:pic>
        <p:nvPicPr>
          <p:cNvPr id="65" name="Graphic 64">
            <a:extLst>
              <a:ext uri="{FF2B5EF4-FFF2-40B4-BE49-F238E27FC236}">
                <a16:creationId xmlns:a16="http://schemas.microsoft.com/office/drawing/2014/main" id="{A14B5DD2-836E-4901-B945-D439FE7B93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28243" y="4857040"/>
            <a:ext cx="612792" cy="714924"/>
          </a:xfrm>
          <a:prstGeom prst="rect">
            <a:avLst/>
          </a:prstGeom>
        </p:spPr>
      </p:pic>
      <p:sp>
        <p:nvSpPr>
          <p:cNvPr id="66" name="TextBox 65">
            <a:extLst>
              <a:ext uri="{FF2B5EF4-FFF2-40B4-BE49-F238E27FC236}">
                <a16:creationId xmlns:a16="http://schemas.microsoft.com/office/drawing/2014/main" id="{6BB6C520-4CEF-4D9B-80A8-ABF1D7B1BD01}"/>
              </a:ext>
            </a:extLst>
          </p:cNvPr>
          <p:cNvSpPr txBox="1"/>
          <p:nvPr/>
        </p:nvSpPr>
        <p:spPr>
          <a:xfrm>
            <a:off x="3347037" y="4481867"/>
            <a:ext cx="1124043"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bg1"/>
                </a:solidFill>
                <a:latin typeface="Segoe UI Semibold"/>
              </a:rPr>
              <a:t>Non-Dapr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Semibold"/>
                <a:ea typeface="+mn-ea"/>
                <a:cs typeface="+mn-cs"/>
              </a:rPr>
              <a:t>publisher</a:t>
            </a:r>
          </a:p>
        </p:txBody>
      </p:sp>
      <p:grpSp>
        <p:nvGrpSpPr>
          <p:cNvPr id="61" name="Group 60">
            <a:extLst>
              <a:ext uri="{FF2B5EF4-FFF2-40B4-BE49-F238E27FC236}">
                <a16:creationId xmlns:a16="http://schemas.microsoft.com/office/drawing/2014/main" id="{96AEC63B-05E8-4E13-A612-9A4C95D37D0C}"/>
              </a:ext>
            </a:extLst>
          </p:cNvPr>
          <p:cNvGrpSpPr/>
          <p:nvPr/>
        </p:nvGrpSpPr>
        <p:grpSpPr>
          <a:xfrm>
            <a:off x="4457411" y="4769461"/>
            <a:ext cx="829196" cy="601812"/>
            <a:chOff x="339262" y="2301080"/>
            <a:chExt cx="1292504" cy="938073"/>
          </a:xfrm>
        </p:grpSpPr>
        <p:pic>
          <p:nvPicPr>
            <p:cNvPr id="62" name="Graphic 61" descr="Document with solid fill">
              <a:extLst>
                <a:ext uri="{FF2B5EF4-FFF2-40B4-BE49-F238E27FC236}">
                  <a16:creationId xmlns:a16="http://schemas.microsoft.com/office/drawing/2014/main" id="{CBA1F9C2-832B-4094-B3D0-48C728F47E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2363" y="2301080"/>
              <a:ext cx="506302" cy="506301"/>
            </a:xfrm>
            <a:prstGeom prst="rect">
              <a:avLst/>
            </a:prstGeom>
          </p:spPr>
        </p:pic>
        <p:sp>
          <p:nvSpPr>
            <p:cNvPr id="63" name="TextBox 62">
              <a:extLst>
                <a:ext uri="{FF2B5EF4-FFF2-40B4-BE49-F238E27FC236}">
                  <a16:creationId xmlns:a16="http://schemas.microsoft.com/office/drawing/2014/main" id="{99C90FC6-92B3-4B6D-A93A-3682884AA543}"/>
                </a:ext>
              </a:extLst>
            </p:cNvPr>
            <p:cNvSpPr txBox="1"/>
            <p:nvPr/>
          </p:nvSpPr>
          <p:spPr>
            <a:xfrm>
              <a:off x="339262" y="2807382"/>
              <a:ext cx="1292504" cy="43177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Raw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message</a:t>
              </a:r>
            </a:p>
          </p:txBody>
        </p:sp>
      </p:grpSp>
    </p:spTree>
    <p:extLst>
      <p:ext uri="{BB962C8B-B14F-4D97-AF65-F5344CB8AC3E}">
        <p14:creationId xmlns:p14="http://schemas.microsoft.com/office/powerpoint/2010/main" val="33635533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F4847C5-EEC0-443F-9B7F-344975FA95A8}"/>
              </a:ext>
            </a:extLst>
          </p:cNvPr>
          <p:cNvGrpSpPr/>
          <p:nvPr/>
        </p:nvGrpSpPr>
        <p:grpSpPr>
          <a:xfrm>
            <a:off x="7146893" y="184950"/>
            <a:ext cx="3719420" cy="4167919"/>
            <a:chOff x="6115050" y="1436688"/>
            <a:chExt cx="6086475" cy="5421312"/>
          </a:xfrm>
        </p:grpSpPr>
        <p:sp>
          <p:nvSpPr>
            <p:cNvPr id="68" name="Rounded Rectangle 5">
              <a:extLst>
                <a:ext uri="{FF2B5EF4-FFF2-40B4-BE49-F238E27FC236}">
                  <a16:creationId xmlns:a16="http://schemas.microsoft.com/office/drawing/2014/main" id="{35849611-3444-4D7E-BEC7-B2FDBB5AF42B}"/>
                </a:ext>
              </a:extLst>
            </p:cNvPr>
            <p:cNvSpPr/>
            <p:nvPr/>
          </p:nvSpPr>
          <p:spPr bwMode="auto">
            <a:xfrm>
              <a:off x="6115050"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51" name="Rectangle 50">
              <a:extLst>
                <a:ext uri="{FF2B5EF4-FFF2-40B4-BE49-F238E27FC236}">
                  <a16:creationId xmlns:a16="http://schemas.microsoft.com/office/drawing/2014/main" id="{B34D8A61-E092-4985-8225-0E02FDDF7062}"/>
                </a:ext>
              </a:extLst>
            </p:cNvPr>
            <p:cNvSpPr/>
            <p:nvPr/>
          </p:nvSpPr>
          <p:spPr>
            <a:xfrm>
              <a:off x="8548277" y="1556048"/>
              <a:ext cx="1200970" cy="369332"/>
            </a:xfrm>
            <a:prstGeom prst="rect">
              <a:avLst/>
            </a:prstGeom>
          </p:spPr>
          <p:txBody>
            <a:bodyPr wrap="none">
              <a:spAutoFit/>
            </a:bodyPr>
            <a:lstStyle/>
            <a:p>
              <a:pPr algn="ctr"/>
              <a:r>
                <a:rPr lang="en-US" sz="1800">
                  <a:solidFill>
                    <a:schemeClr val="accent1"/>
                  </a:solidFill>
                  <a:latin typeface="+mj-lt"/>
                </a:rPr>
                <a:t>Subscribe</a:t>
              </a:r>
            </a:p>
          </p:txBody>
        </p:sp>
      </p:grpSp>
      <p:grpSp>
        <p:nvGrpSpPr>
          <p:cNvPr id="81" name="Group 80">
            <a:extLst>
              <a:ext uri="{FF2B5EF4-FFF2-40B4-BE49-F238E27FC236}">
                <a16:creationId xmlns:a16="http://schemas.microsoft.com/office/drawing/2014/main" id="{1001CC52-4E4D-4E27-955B-9B7A90C3EACE}"/>
              </a:ext>
            </a:extLst>
          </p:cNvPr>
          <p:cNvGrpSpPr/>
          <p:nvPr/>
        </p:nvGrpSpPr>
        <p:grpSpPr>
          <a:xfrm>
            <a:off x="7580813" y="880756"/>
            <a:ext cx="1186641" cy="1186641"/>
            <a:chOff x="7552123" y="135561"/>
            <a:chExt cx="1737360" cy="1737360"/>
          </a:xfrm>
        </p:grpSpPr>
        <p:sp>
          <p:nvSpPr>
            <p:cNvPr id="82" name="Rounded Rectangle 5">
              <a:extLst>
                <a:ext uri="{FF2B5EF4-FFF2-40B4-BE49-F238E27FC236}">
                  <a16:creationId xmlns:a16="http://schemas.microsoft.com/office/drawing/2014/main" id="{79F2ED08-CF0D-4E8E-9232-9CE0154D94F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3" name="Graphic 82">
              <a:extLst>
                <a:ext uri="{FF2B5EF4-FFF2-40B4-BE49-F238E27FC236}">
                  <a16:creationId xmlns:a16="http://schemas.microsoft.com/office/drawing/2014/main" id="{EF18604E-54BA-44E2-B39C-24F2DAE8E12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grpSp>
        <p:nvGrpSpPr>
          <p:cNvPr id="4" name="Group 3">
            <a:extLst>
              <a:ext uri="{FF2B5EF4-FFF2-40B4-BE49-F238E27FC236}">
                <a16:creationId xmlns:a16="http://schemas.microsoft.com/office/drawing/2014/main" id="{4CA53D38-9775-4C58-91B4-9ED6E64CE1AD}"/>
              </a:ext>
            </a:extLst>
          </p:cNvPr>
          <p:cNvGrpSpPr/>
          <p:nvPr/>
        </p:nvGrpSpPr>
        <p:grpSpPr>
          <a:xfrm>
            <a:off x="721981" y="259061"/>
            <a:ext cx="4192462" cy="4093809"/>
            <a:chOff x="-9526" y="1436688"/>
            <a:chExt cx="6086475" cy="5421312"/>
          </a:xfrm>
        </p:grpSpPr>
        <p:sp>
          <p:nvSpPr>
            <p:cNvPr id="67" name="Rounded Rectangle 5">
              <a:extLst>
                <a:ext uri="{FF2B5EF4-FFF2-40B4-BE49-F238E27FC236}">
                  <a16:creationId xmlns:a16="http://schemas.microsoft.com/office/drawing/2014/main" id="{473BC14C-6CBB-4D76-B2E1-B2DF94B8C6DF}"/>
                </a:ext>
              </a:extLst>
            </p:cNvPr>
            <p:cNvSpPr/>
            <p:nvPr/>
          </p:nvSpPr>
          <p:spPr bwMode="auto">
            <a:xfrm>
              <a:off x="-9526"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39" name="Rectangle 38">
              <a:extLst>
                <a:ext uri="{FF2B5EF4-FFF2-40B4-BE49-F238E27FC236}">
                  <a16:creationId xmlns:a16="http://schemas.microsoft.com/office/drawing/2014/main" id="{9628F566-5D22-42A9-A365-7CB72ABD3186}"/>
                </a:ext>
              </a:extLst>
            </p:cNvPr>
            <p:cNvSpPr/>
            <p:nvPr/>
          </p:nvSpPr>
          <p:spPr>
            <a:xfrm>
              <a:off x="2354157" y="1556049"/>
              <a:ext cx="1378159" cy="489096"/>
            </a:xfrm>
            <a:prstGeom prst="rect">
              <a:avLst/>
            </a:prstGeom>
          </p:spPr>
          <p:txBody>
            <a:bodyPr wrap="none">
              <a:spAutoFit/>
            </a:bodyPr>
            <a:lstStyle/>
            <a:p>
              <a:pPr algn="ctr"/>
              <a:r>
                <a:rPr lang="en-US" sz="1800">
                  <a:solidFill>
                    <a:schemeClr val="accent1"/>
                  </a:solidFill>
                  <a:latin typeface="+mj-lt"/>
                </a:rPr>
                <a:t>Publish</a:t>
              </a:r>
            </a:p>
          </p:txBody>
        </p:sp>
      </p:grpSp>
      <p:grpSp>
        <p:nvGrpSpPr>
          <p:cNvPr id="7" name="Group 6">
            <a:extLst>
              <a:ext uri="{FF2B5EF4-FFF2-40B4-BE49-F238E27FC236}">
                <a16:creationId xmlns:a16="http://schemas.microsoft.com/office/drawing/2014/main" id="{4EC1F4A2-0F9C-4F80-BFFB-F2FB09D4E8F2}"/>
              </a:ext>
            </a:extLst>
          </p:cNvPr>
          <p:cNvGrpSpPr/>
          <p:nvPr/>
        </p:nvGrpSpPr>
        <p:grpSpPr>
          <a:xfrm>
            <a:off x="5417746" y="923043"/>
            <a:ext cx="1102066" cy="1102066"/>
            <a:chOff x="2582420" y="7762875"/>
            <a:chExt cx="1333500" cy="1333500"/>
          </a:xfrm>
        </p:grpSpPr>
        <p:sp>
          <p:nvSpPr>
            <p:cNvPr id="6" name="Oval 5">
              <a:extLst>
                <a:ext uri="{FF2B5EF4-FFF2-40B4-BE49-F238E27FC236}">
                  <a16:creationId xmlns:a16="http://schemas.microsoft.com/office/drawing/2014/main" id="{F0CC9043-0C7E-4999-8951-35EBC76B79F1}"/>
                </a:ext>
              </a:extLst>
            </p:cNvPr>
            <p:cNvSpPr/>
            <p:nvPr/>
          </p:nvSpPr>
          <p:spPr bwMode="auto">
            <a:xfrm>
              <a:off x="2582420" y="7762875"/>
              <a:ext cx="1333500" cy="1333500"/>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9" name="Picture 18">
              <a:extLst>
                <a:ext uri="{FF2B5EF4-FFF2-40B4-BE49-F238E27FC236}">
                  <a16:creationId xmlns:a16="http://schemas.microsoft.com/office/drawing/2014/main" id="{D2374289-8A06-40A7-8483-F6E947DC6100}"/>
                </a:ext>
              </a:extLst>
            </p:cNvPr>
            <p:cNvPicPr>
              <a:picLocks noChangeAspect="1"/>
            </p:cNvPicPr>
            <p:nvPr/>
          </p:nvPicPr>
          <p:blipFill>
            <a:blip r:embed="rId5"/>
            <a:stretch>
              <a:fillRect/>
            </a:stretch>
          </p:blipFill>
          <p:spPr>
            <a:xfrm>
              <a:off x="2768290" y="8022206"/>
              <a:ext cx="961760" cy="814838"/>
            </a:xfrm>
            <a:prstGeom prst="rect">
              <a:avLst/>
            </a:prstGeom>
          </p:spPr>
        </p:pic>
      </p:grpSp>
      <p:grpSp>
        <p:nvGrpSpPr>
          <p:cNvPr id="3" name="Group 2">
            <a:extLst>
              <a:ext uri="{FF2B5EF4-FFF2-40B4-BE49-F238E27FC236}">
                <a16:creationId xmlns:a16="http://schemas.microsoft.com/office/drawing/2014/main" id="{2D507785-416C-4822-A3DE-EA9D98FCA4EE}"/>
              </a:ext>
            </a:extLst>
          </p:cNvPr>
          <p:cNvGrpSpPr/>
          <p:nvPr/>
        </p:nvGrpSpPr>
        <p:grpSpPr>
          <a:xfrm>
            <a:off x="1389563" y="879995"/>
            <a:ext cx="1186641" cy="1186641"/>
            <a:chOff x="0" y="7898135"/>
            <a:chExt cx="1737360" cy="1737360"/>
          </a:xfrm>
        </p:grpSpPr>
        <p:sp>
          <p:nvSpPr>
            <p:cNvPr id="33" name="Rounded Rectangle 5">
              <a:extLst>
                <a:ext uri="{FF2B5EF4-FFF2-40B4-BE49-F238E27FC236}">
                  <a16:creationId xmlns:a16="http://schemas.microsoft.com/office/drawing/2014/main" id="{D9171650-765E-4406-9501-B8F7467CD36A}"/>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solidFill>
                    <a:schemeClr val="tx1"/>
                  </a:solidFill>
                  <a:effectLst/>
                  <a:uLnTx/>
                  <a:uFillTx/>
                  <a:latin typeface="+mj-lt"/>
                  <a:ea typeface="+mn-ea"/>
                  <a:cs typeface="+mn-cs"/>
                </a:rPr>
                <a:t>pubapp</a:t>
              </a:r>
              <a:endParaRPr kumimoji="0" lang="en-US" sz="1400" b="0" i="0" u="none" strike="noStrike" kern="1200" cap="none" spc="0" normalizeH="0" baseline="0" noProof="0">
                <a:ln>
                  <a:noFill/>
                </a:ln>
                <a:solidFill>
                  <a:schemeClr val="tx1"/>
                </a:solidFill>
                <a:effectLst/>
                <a:uLnTx/>
                <a:uFillTx/>
                <a:latin typeface="+mj-lt"/>
                <a:ea typeface="+mn-ea"/>
                <a:cs typeface="+mn-cs"/>
              </a:endParaRPr>
            </a:p>
          </p:txBody>
        </p:sp>
        <p:grpSp>
          <p:nvGrpSpPr>
            <p:cNvPr id="34" name="app development" descr="application development">
              <a:extLst>
                <a:ext uri="{FF2B5EF4-FFF2-40B4-BE49-F238E27FC236}">
                  <a16:creationId xmlns:a16="http://schemas.microsoft.com/office/drawing/2014/main" id="{6F98F3E5-EEC4-4939-B2C2-F9525F5ACA9A}"/>
                </a:ext>
              </a:extLst>
            </p:cNvPr>
            <p:cNvGrpSpPr/>
            <p:nvPr/>
          </p:nvGrpSpPr>
          <p:grpSpPr>
            <a:xfrm>
              <a:off x="618470" y="8439646"/>
              <a:ext cx="500421" cy="301755"/>
              <a:chOff x="1619314" y="4920550"/>
              <a:chExt cx="500421" cy="301755"/>
            </a:xfrm>
          </p:grpSpPr>
          <p:sp>
            <p:nvSpPr>
              <p:cNvPr id="40" name="Freeform: Shape 39">
                <a:extLst>
                  <a:ext uri="{FF2B5EF4-FFF2-40B4-BE49-F238E27FC236}">
                    <a16:creationId xmlns:a16="http://schemas.microsoft.com/office/drawing/2014/main" id="{DE387888-7F23-4B93-9D81-A562A27ED8F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944855C-AA75-4E86-8E66-2BE8F054E032}"/>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D872B26-2796-429E-995F-AF0889DB433F}"/>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E52B380-4C3E-4EB8-8119-FA4E72F8E94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38" name="Straight Arrow Connector 37">
            <a:extLst>
              <a:ext uri="{FF2B5EF4-FFF2-40B4-BE49-F238E27FC236}">
                <a16:creationId xmlns:a16="http://schemas.microsoft.com/office/drawing/2014/main" id="{CC125DCA-2811-46F3-97C5-7CEDE6753297}"/>
              </a:ext>
            </a:extLst>
          </p:cNvPr>
          <p:cNvCxnSpPr>
            <a:cxnSpLocks/>
          </p:cNvCxnSpPr>
          <p:nvPr/>
        </p:nvCxnSpPr>
        <p:spPr>
          <a:xfrm flipV="1">
            <a:off x="2578224" y="147146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09340C68-3FA0-4850-81AD-B07A28BC4962}"/>
              </a:ext>
            </a:extLst>
          </p:cNvPr>
          <p:cNvGrpSpPr/>
          <p:nvPr/>
        </p:nvGrpSpPr>
        <p:grpSpPr>
          <a:xfrm>
            <a:off x="3222492" y="879995"/>
            <a:ext cx="1186641" cy="1186641"/>
            <a:chOff x="7552123" y="135561"/>
            <a:chExt cx="1737360" cy="1737360"/>
          </a:xfrm>
        </p:grpSpPr>
        <p:sp>
          <p:nvSpPr>
            <p:cNvPr id="59" name="Rounded Rectangle 5">
              <a:extLst>
                <a:ext uri="{FF2B5EF4-FFF2-40B4-BE49-F238E27FC236}">
                  <a16:creationId xmlns:a16="http://schemas.microsoft.com/office/drawing/2014/main" id="{97FB15C5-F372-4722-BEDB-F18A9BE6E14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60" name="Graphic 59">
              <a:extLst>
                <a:ext uri="{FF2B5EF4-FFF2-40B4-BE49-F238E27FC236}">
                  <a16:creationId xmlns:a16="http://schemas.microsoft.com/office/drawing/2014/main" id="{B08DC534-120D-4553-B7E0-ACD20C835B9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cxnSp>
        <p:nvCxnSpPr>
          <p:cNvPr id="69" name="Straight Arrow Connector 68">
            <a:extLst>
              <a:ext uri="{FF2B5EF4-FFF2-40B4-BE49-F238E27FC236}">
                <a16:creationId xmlns:a16="http://schemas.microsoft.com/office/drawing/2014/main" id="{3C4195DF-0292-4574-AFFB-40741CD11C2F}"/>
              </a:ext>
            </a:extLst>
          </p:cNvPr>
          <p:cNvCxnSpPr>
            <a:cxnSpLocks/>
          </p:cNvCxnSpPr>
          <p:nvPr/>
        </p:nvCxnSpPr>
        <p:spPr>
          <a:xfrm flipV="1">
            <a:off x="4626099" y="147146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91F2F50-D9B9-4B11-9519-E6A2FAB0D8D0}"/>
              </a:ext>
            </a:extLst>
          </p:cNvPr>
          <p:cNvGrpSpPr/>
          <p:nvPr/>
        </p:nvGrpSpPr>
        <p:grpSpPr>
          <a:xfrm>
            <a:off x="9428663" y="879995"/>
            <a:ext cx="1186641" cy="1186641"/>
            <a:chOff x="0" y="7898135"/>
            <a:chExt cx="1737360" cy="1737360"/>
          </a:xfrm>
        </p:grpSpPr>
        <p:sp>
          <p:nvSpPr>
            <p:cNvPr id="74" name="Rounded Rectangle 5">
              <a:extLst>
                <a:ext uri="{FF2B5EF4-FFF2-40B4-BE49-F238E27FC236}">
                  <a16:creationId xmlns:a16="http://schemas.microsoft.com/office/drawing/2014/main" id="{813926F0-E221-4391-B27C-366BF3504A1B}"/>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app1</a:t>
              </a:r>
            </a:p>
          </p:txBody>
        </p:sp>
        <p:grpSp>
          <p:nvGrpSpPr>
            <p:cNvPr id="75" name="app development" descr="application development">
              <a:extLst>
                <a:ext uri="{FF2B5EF4-FFF2-40B4-BE49-F238E27FC236}">
                  <a16:creationId xmlns:a16="http://schemas.microsoft.com/office/drawing/2014/main" id="{3142D025-2194-47AC-BEC7-050C6A324F5E}"/>
                </a:ext>
              </a:extLst>
            </p:cNvPr>
            <p:cNvGrpSpPr/>
            <p:nvPr/>
          </p:nvGrpSpPr>
          <p:grpSpPr>
            <a:xfrm>
              <a:off x="618470" y="8439646"/>
              <a:ext cx="500421" cy="301755"/>
              <a:chOff x="1619314" y="4920550"/>
              <a:chExt cx="500421" cy="301755"/>
            </a:xfrm>
          </p:grpSpPr>
          <p:sp>
            <p:nvSpPr>
              <p:cNvPr id="76" name="Freeform: Shape 75">
                <a:extLst>
                  <a:ext uri="{FF2B5EF4-FFF2-40B4-BE49-F238E27FC236}">
                    <a16:creationId xmlns:a16="http://schemas.microsoft.com/office/drawing/2014/main" id="{8C119676-379A-4152-938C-9994B896C8D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644E841-4D6B-4A17-A209-40BA5F9E3400}"/>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87546B9-D771-4D98-9EFE-890A200B4D9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9EB08D9-10B2-40FF-819B-C3B1BFA41F95}"/>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80" name="Straight Arrow Connector 79">
            <a:extLst>
              <a:ext uri="{FF2B5EF4-FFF2-40B4-BE49-F238E27FC236}">
                <a16:creationId xmlns:a16="http://schemas.microsoft.com/office/drawing/2014/main" id="{33B53C8C-4A54-4197-B3F9-E9A54E96D8BB}"/>
              </a:ext>
            </a:extLst>
          </p:cNvPr>
          <p:cNvCxnSpPr>
            <a:cxnSpLocks/>
          </p:cNvCxnSpPr>
          <p:nvPr/>
        </p:nvCxnSpPr>
        <p:spPr>
          <a:xfrm flipV="1">
            <a:off x="8769474" y="147146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D18B428-2B3B-4475-A005-E31517E9330A}"/>
              </a:ext>
            </a:extLst>
          </p:cNvPr>
          <p:cNvCxnSpPr>
            <a:cxnSpLocks/>
          </p:cNvCxnSpPr>
          <p:nvPr/>
        </p:nvCxnSpPr>
        <p:spPr>
          <a:xfrm>
            <a:off x="6718873" y="1475163"/>
            <a:ext cx="602456"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E3B9E03-F2DA-4D74-A034-3C28B497A825}"/>
              </a:ext>
            </a:extLst>
          </p:cNvPr>
          <p:cNvSpPr txBox="1"/>
          <p:nvPr/>
        </p:nvSpPr>
        <p:spPr>
          <a:xfrm>
            <a:off x="5427192" y="290796"/>
            <a:ext cx="1541132" cy="830997"/>
          </a:xfrm>
          <a:prstGeom prst="rect">
            <a:avLst/>
          </a:prstGeom>
          <a:noFill/>
        </p:spPr>
        <p:txBody>
          <a:bodyPr wrap="square" lIns="0" tIns="0" rIns="0" bIns="0" rtlCol="0">
            <a:spAutoFit/>
          </a:bodyPr>
          <a:lstStyle/>
          <a:p>
            <a:pPr algn="l"/>
            <a:r>
              <a:rPr lang="en-US" dirty="0">
                <a:solidFill>
                  <a:schemeClr val="accent1"/>
                </a:solidFill>
                <a:latin typeface="+mj-lt"/>
              </a:rPr>
              <a:t>“</a:t>
            </a:r>
            <a:r>
              <a:rPr lang="en-US" dirty="0" err="1">
                <a:solidFill>
                  <a:schemeClr val="accent1"/>
                </a:solidFill>
                <a:latin typeface="+mj-lt"/>
              </a:rPr>
              <a:t>pubsub</a:t>
            </a:r>
            <a:r>
              <a:rPr lang="en-US" dirty="0">
                <a:solidFill>
                  <a:schemeClr val="accent1"/>
                </a:solidFill>
                <a:latin typeface="+mj-lt"/>
              </a:rPr>
              <a:t>”</a:t>
            </a:r>
          </a:p>
          <a:p>
            <a:pPr algn="l"/>
            <a:r>
              <a:rPr lang="en-US" dirty="0">
                <a:solidFill>
                  <a:schemeClr val="accent1"/>
                </a:solidFill>
                <a:latin typeface="+mj-lt"/>
              </a:rPr>
              <a:t>component </a:t>
            </a:r>
            <a:endParaRPr lang="en-US" sz="1800" dirty="0">
              <a:solidFill>
                <a:schemeClr val="accent1"/>
              </a:solidFill>
              <a:latin typeface="+mj-lt"/>
            </a:endParaRPr>
          </a:p>
          <a:p>
            <a:pPr algn="l"/>
            <a:endParaRPr lang="en-US" sz="1800" dirty="0">
              <a:solidFill>
                <a:schemeClr val="accent1"/>
              </a:solidFill>
              <a:latin typeface="+mj-lt"/>
            </a:endParaRPr>
          </a:p>
        </p:txBody>
      </p:sp>
      <p:grpSp>
        <p:nvGrpSpPr>
          <p:cNvPr id="85" name="Group 84">
            <a:extLst>
              <a:ext uri="{FF2B5EF4-FFF2-40B4-BE49-F238E27FC236}">
                <a16:creationId xmlns:a16="http://schemas.microsoft.com/office/drawing/2014/main" id="{19C482A9-68AA-412C-BD63-25D71152558C}"/>
              </a:ext>
            </a:extLst>
          </p:cNvPr>
          <p:cNvGrpSpPr/>
          <p:nvPr/>
        </p:nvGrpSpPr>
        <p:grpSpPr>
          <a:xfrm>
            <a:off x="787656" y="2146997"/>
            <a:ext cx="4169475" cy="1857198"/>
            <a:chOff x="730935" y="1619395"/>
            <a:chExt cx="4169475" cy="1857198"/>
          </a:xfrm>
        </p:grpSpPr>
        <p:sp>
          <p:nvSpPr>
            <p:cNvPr id="86" name="TextBox 85">
              <a:extLst>
                <a:ext uri="{FF2B5EF4-FFF2-40B4-BE49-F238E27FC236}">
                  <a16:creationId xmlns:a16="http://schemas.microsoft.com/office/drawing/2014/main" id="{30915FDC-4125-465D-B626-0F29C6A38844}"/>
                </a:ext>
              </a:extLst>
            </p:cNvPr>
            <p:cNvSpPr txBox="1"/>
            <p:nvPr/>
          </p:nvSpPr>
          <p:spPr>
            <a:xfrm>
              <a:off x="730935" y="1619395"/>
              <a:ext cx="4169475" cy="523220"/>
            </a:xfrm>
            <a:prstGeom prst="rect">
              <a:avLst/>
            </a:prstGeom>
            <a:noFill/>
          </p:spPr>
          <p:txBody>
            <a:bodyPr wrap="none" rtlCol="0">
              <a:spAutoFit/>
            </a:bodyPr>
            <a:lstStyle/>
            <a:p>
              <a:pPr algn="ctr"/>
              <a:r>
                <a:rPr lang="en-US" sz="1600" b="1" dirty="0">
                  <a:latin typeface="+mj-lt"/>
                </a:rPr>
                <a:t>Post</a:t>
              </a:r>
            </a:p>
            <a:p>
              <a:pPr algn="ctr"/>
              <a:r>
                <a:rPr lang="en-US" sz="1200" dirty="0">
                  <a:solidFill>
                    <a:schemeClr val="accent1"/>
                  </a:solidFill>
                </a:rPr>
                <a:t>http://localhost:3500/v1.0/publish/</a:t>
              </a:r>
              <a:r>
                <a:rPr lang="en-US" sz="1200" dirty="0" err="1">
                  <a:solidFill>
                    <a:schemeClr val="accent1"/>
                  </a:solidFill>
                </a:rPr>
                <a:t>pubsub</a:t>
              </a:r>
              <a:r>
                <a:rPr lang="en-US" sz="1200" dirty="0">
                  <a:solidFill>
                    <a:schemeClr val="accent1"/>
                  </a:solidFill>
                </a:rPr>
                <a:t>/</a:t>
              </a:r>
              <a:r>
                <a:rPr lang="en-US" sz="1200" dirty="0" err="1">
                  <a:solidFill>
                    <a:schemeClr val="accent1"/>
                  </a:solidFill>
                </a:rPr>
                <a:t>deathStarStatus</a:t>
              </a:r>
              <a:endParaRPr lang="en-US" sz="1200" dirty="0">
                <a:solidFill>
                  <a:schemeClr val="accent1"/>
                </a:solidFill>
              </a:endParaRPr>
            </a:p>
          </p:txBody>
        </p:sp>
        <p:sp>
          <p:nvSpPr>
            <p:cNvPr id="87" name="Rectangle 86">
              <a:extLst>
                <a:ext uri="{FF2B5EF4-FFF2-40B4-BE49-F238E27FC236}">
                  <a16:creationId xmlns:a16="http://schemas.microsoft.com/office/drawing/2014/main" id="{AF67C05D-5B25-4B80-BFAB-B99EA1CF7FAB}"/>
                </a:ext>
              </a:extLst>
            </p:cNvPr>
            <p:cNvSpPr/>
            <p:nvPr/>
          </p:nvSpPr>
          <p:spPr bwMode="auto">
            <a:xfrm>
              <a:off x="1305954" y="2218178"/>
              <a:ext cx="3019428" cy="1258415"/>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"data":{</a:t>
              </a:r>
            </a:p>
            <a:p>
              <a:pPr lvl="0" defTabSz="932472" fontAlgn="base">
                <a:spcBef>
                  <a:spcPct val="0"/>
                </a:spcBef>
              </a:pPr>
              <a:r>
                <a:rPr lang="en-US" sz="1200">
                  <a:solidFill>
                    <a:schemeClr val="tx1"/>
                  </a:solidFill>
                  <a:latin typeface="Consolas" panose="020B0609020204030204" pitchFamily="49" charset="0"/>
                  <a:ea typeface="Segoe UI Symbol"/>
                </a:rPr>
                <a:t>  “</a:t>
              </a:r>
              <a:r>
                <a:rPr lang="en-US" sz="1200" err="1">
                  <a:solidFill>
                    <a:schemeClr val="tx1"/>
                  </a:solidFill>
                  <a:latin typeface="Consolas" panose="020B0609020204030204" pitchFamily="49" charset="0"/>
                  <a:ea typeface="Segoe UI Symbol"/>
                </a:rPr>
                <a:t>status":“Completed</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100" name="TextBox 99">
            <a:extLst>
              <a:ext uri="{FF2B5EF4-FFF2-40B4-BE49-F238E27FC236}">
                <a16:creationId xmlns:a16="http://schemas.microsoft.com/office/drawing/2014/main" id="{C0F0B410-1561-4AC9-94B1-4492B9033BC8}"/>
              </a:ext>
            </a:extLst>
          </p:cNvPr>
          <p:cNvSpPr txBox="1"/>
          <p:nvPr/>
        </p:nvSpPr>
        <p:spPr>
          <a:xfrm>
            <a:off x="8020509" y="2094898"/>
            <a:ext cx="2122697"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http://10.0.0.5:5000/dsstatus</a:t>
            </a:r>
          </a:p>
        </p:txBody>
      </p:sp>
      <p:sp>
        <p:nvSpPr>
          <p:cNvPr id="2" name="Rectangle 1">
            <a:extLst>
              <a:ext uri="{FF2B5EF4-FFF2-40B4-BE49-F238E27FC236}">
                <a16:creationId xmlns:a16="http://schemas.microsoft.com/office/drawing/2014/main" id="{D0A5D25F-D844-4608-BB01-0C765515DC26}"/>
              </a:ext>
            </a:extLst>
          </p:cNvPr>
          <p:cNvSpPr/>
          <p:nvPr/>
        </p:nvSpPr>
        <p:spPr bwMode="auto">
          <a:xfrm>
            <a:off x="7556517" y="2667796"/>
            <a:ext cx="3019428" cy="1258415"/>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"data":{</a:t>
            </a:r>
          </a:p>
          <a:p>
            <a:pPr lvl="0" defTabSz="932472" fontAlgn="base">
              <a:spcBef>
                <a:spcPct val="0"/>
              </a:spcBef>
            </a:pPr>
            <a:r>
              <a:rPr lang="en-US" sz="1200">
                <a:solidFill>
                  <a:schemeClr val="tx1"/>
                </a:solidFill>
                <a:latin typeface="Consolas" panose="020B0609020204030204" pitchFamily="49" charset="0"/>
                <a:ea typeface="Segoe UI Symbol"/>
              </a:rPr>
              <a:t>  “</a:t>
            </a:r>
            <a:r>
              <a:rPr lang="en-US" sz="1200" err="1">
                <a:solidFill>
                  <a:schemeClr val="tx1"/>
                </a:solidFill>
                <a:latin typeface="Consolas" panose="020B0609020204030204" pitchFamily="49" charset="0"/>
                <a:ea typeface="Segoe UI Symbol"/>
              </a:rPr>
              <a:t>status":“Completed</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a:t>
            </a:r>
          </a:p>
        </p:txBody>
      </p:sp>
    </p:spTree>
    <p:extLst>
      <p:ext uri="{BB962C8B-B14F-4D97-AF65-F5344CB8AC3E}">
        <p14:creationId xmlns:p14="http://schemas.microsoft.com/office/powerpoint/2010/main" val="285413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100"/>
                                  </p:stCondLst>
                                  <p:childTnLst>
                                    <p:animMotion origin="layout" path="M 1.875E-6 -1.11111E-6 L 1.875E-6 0.03773 " pathEditMode="relative" rAng="0" ptsTypes="AA">
                                      <p:cBhvr>
                                        <p:cTn id="9" dur="750" spd="-100000" fill="hold"/>
                                        <p:tgtEl>
                                          <p:spTgt spid="4"/>
                                        </p:tgtEl>
                                        <p:attrNameLst>
                                          <p:attrName>ppt_x</p:attrName>
                                          <p:attrName>ppt_y</p:attrName>
                                        </p:attrNameLst>
                                      </p:cBhvr>
                                      <p:rCtr x="0" y="1875"/>
                                    </p:animMotion>
                                  </p:childTnLst>
                                </p:cTn>
                              </p:par>
                              <p:par>
                                <p:cTn id="10" presetID="10" presetClass="entr" presetSubtype="0" fill="hold" nodeType="withEffect">
                                  <p:stCondLst>
                                    <p:cond delay="1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150"/>
                                  </p:stCondLst>
                                  <p:childTnLst>
                                    <p:animMotion origin="layout" path="M -1.875E-6 -1.11111E-6 L -1.875E-6 0.03773 " pathEditMode="relative" rAng="0" ptsTypes="AA">
                                      <p:cBhvr>
                                        <p:cTn id="14" dur="750" spd="-100000" fill="hold"/>
                                        <p:tgtEl>
                                          <p:spTgt spid="5"/>
                                        </p:tgtEl>
                                        <p:attrNameLst>
                                          <p:attrName>ppt_x</p:attrName>
                                          <p:attrName>ppt_y</p:attrName>
                                        </p:attrNameLst>
                                      </p:cBhvr>
                                      <p:rCtr x="0" y="1875"/>
                                    </p:animMotion>
                                  </p:childTnLst>
                                </p:cTn>
                              </p:par>
                              <p:par>
                                <p:cTn id="15" presetID="10" presetClass="entr" presetSubtype="0" fill="hold" nodeType="withEffect">
                                  <p:stCondLst>
                                    <p:cond delay="2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par>
                                <p:cTn id="18" presetID="42" presetClass="path" presetSubtype="0" decel="100000" fill="hold" nodeType="withEffect">
                                  <p:stCondLst>
                                    <p:cond delay="200"/>
                                  </p:stCondLst>
                                  <p:childTnLst>
                                    <p:animMotion origin="layout" path="M 2.5E-6 3.7037E-7 L 2.5E-6 0.03773 " pathEditMode="relative" rAng="0" ptsTypes="AA">
                                      <p:cBhvr>
                                        <p:cTn id="19" dur="750" spd="-100000" fill="hold"/>
                                        <p:tgtEl>
                                          <p:spTgt spid="58"/>
                                        </p:tgtEl>
                                        <p:attrNameLst>
                                          <p:attrName>ppt_x</p:attrName>
                                          <p:attrName>ppt_y</p:attrName>
                                        </p:attrNameLst>
                                      </p:cBhvr>
                                      <p:rCtr x="0" y="1875"/>
                                    </p:animMotion>
                                  </p:childTnLst>
                                </p:cTn>
                              </p:par>
                              <p:par>
                                <p:cTn id="20" presetID="10" presetClass="entr" presetSubtype="0" fill="hold"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200"/>
                                  </p:stCondLst>
                                  <p:childTnLst>
                                    <p:animMotion origin="layout" path="M 3.125E-6 3.7037E-7 L 3.125E-6 0.03773 " pathEditMode="relative" rAng="0" ptsTypes="AA">
                                      <p:cBhvr>
                                        <p:cTn id="24" dur="750" spd="-100000" fill="hold"/>
                                        <p:tgtEl>
                                          <p:spTgt spid="3"/>
                                        </p:tgtEl>
                                        <p:attrNameLst>
                                          <p:attrName>ppt_x</p:attrName>
                                          <p:attrName>ppt_y</p:attrName>
                                        </p:attrNameLst>
                                      </p:cBhvr>
                                      <p:rCtr x="0" y="1875"/>
                                    </p:animMotion>
                                  </p:childTnLst>
                                </p:cTn>
                              </p:par>
                              <p:par>
                                <p:cTn id="25" presetID="22" presetClass="entr" presetSubtype="8" fill="hold" nodeType="withEffect">
                                  <p:stCondLst>
                                    <p:cond delay="250"/>
                                  </p:stCondLst>
                                  <p:childTnLst>
                                    <p:set>
                                      <p:cBhvr>
                                        <p:cTn id="26" dur="1" fill="hold">
                                          <p:stCondLst>
                                            <p:cond delay="0"/>
                                          </p:stCondLst>
                                        </p:cTn>
                                        <p:tgtEl>
                                          <p:spTgt spid="38"/>
                                        </p:tgtEl>
                                        <p:attrNameLst>
                                          <p:attrName>style.visibility</p:attrName>
                                        </p:attrNameLst>
                                      </p:cBhvr>
                                      <p:to>
                                        <p:strVal val="visible"/>
                                      </p:to>
                                    </p:set>
                                    <p:animEffect transition="in" filter="wipe(left)">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wipe(left)">
                                      <p:cBhvr>
                                        <p:cTn id="32" dur="500"/>
                                        <p:tgtEl>
                                          <p:spTgt spid="69"/>
                                        </p:tgtEl>
                                      </p:cBhvr>
                                    </p:animEffect>
                                  </p:childTnLst>
                                </p:cTn>
                              </p:par>
                              <p:par>
                                <p:cTn id="33" presetID="1" presetClass="entr" presetSubtype="0" fill="hold" nodeType="withEffect">
                                  <p:stCondLst>
                                    <p:cond delay="0"/>
                                  </p:stCondLst>
                                  <p:childTnLst>
                                    <p:set>
                                      <p:cBhvr>
                                        <p:cTn id="34" dur="1" fill="hold">
                                          <p:stCondLst>
                                            <p:cond delay="749"/>
                                          </p:stCondLst>
                                        </p:cTn>
                                        <p:tgtEl>
                                          <p:spTgt spid="7"/>
                                        </p:tgtEl>
                                        <p:attrNameLst>
                                          <p:attrName>style.visibility</p:attrName>
                                        </p:attrNameLst>
                                      </p:cBhvr>
                                      <p:to>
                                        <p:strVal val="visible"/>
                                      </p:to>
                                    </p:set>
                                  </p:childTnLst>
                                </p:cTn>
                              </p:par>
                              <p:par>
                                <p:cTn id="35" presetID="6" presetClass="emph" presetSubtype="0" accel="100000" autoRev="1" fill="hold" nodeType="withEffect">
                                  <p:stCondLst>
                                    <p:cond delay="0"/>
                                  </p:stCondLst>
                                  <p:childTnLst>
                                    <p:animScale>
                                      <p:cBhvr>
                                        <p:cTn id="36" dur="500" fill="hold"/>
                                        <p:tgtEl>
                                          <p:spTgt spid="7"/>
                                        </p:tgtEl>
                                      </p:cBhvr>
                                      <p:by x="0" y="0"/>
                                    </p:animScale>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wipe(left)">
                                      <p:cBhvr>
                                        <p:cTn id="40" dur="500"/>
                                        <p:tgtEl>
                                          <p:spTgt spid="84"/>
                                        </p:tgtEl>
                                      </p:cBhvr>
                                    </p:animEffect>
                                  </p:childTnLst>
                                </p:cTn>
                              </p:par>
                              <p:par>
                                <p:cTn id="41" presetID="10" presetClass="entr" presetSubtype="0" fill="hold" nodeType="withEffect">
                                  <p:stCondLst>
                                    <p:cond delay="20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42" presetClass="path" presetSubtype="0" decel="100000" fill="hold" nodeType="withEffect">
                                  <p:stCondLst>
                                    <p:cond delay="200"/>
                                  </p:stCondLst>
                                  <p:childTnLst>
                                    <p:animMotion origin="layout" path="M 6.25E-7 -1.11111E-6 L 6.25E-7 0.03773 " pathEditMode="relative" rAng="0" ptsTypes="AA">
                                      <p:cBhvr>
                                        <p:cTn id="45" dur="750" spd="-100000" fill="hold"/>
                                        <p:tgtEl>
                                          <p:spTgt spid="81"/>
                                        </p:tgtEl>
                                        <p:attrNameLst>
                                          <p:attrName>ppt_x</p:attrName>
                                          <p:attrName>ppt_y</p:attrName>
                                        </p:attrNameLst>
                                      </p:cBhvr>
                                      <p:rCtr x="0" y="1875"/>
                                    </p:animMotion>
                                  </p:childTnLst>
                                </p:cTn>
                              </p:par>
                              <p:par>
                                <p:cTn id="46" presetID="10" presetClass="entr" presetSubtype="0" fill="hold" nodeType="withEffect">
                                  <p:stCondLst>
                                    <p:cond delay="200"/>
                                  </p:stCondLst>
                                  <p:childTnLst>
                                    <p:set>
                                      <p:cBhvr>
                                        <p:cTn id="47" dur="1" fill="hold">
                                          <p:stCondLst>
                                            <p:cond delay="0"/>
                                          </p:stCondLst>
                                        </p:cTn>
                                        <p:tgtEl>
                                          <p:spTgt spid="73"/>
                                        </p:tgtEl>
                                        <p:attrNameLst>
                                          <p:attrName>style.visibility</p:attrName>
                                        </p:attrNameLst>
                                      </p:cBhvr>
                                      <p:to>
                                        <p:strVal val="visible"/>
                                      </p:to>
                                    </p:set>
                                    <p:animEffect transition="in" filter="fade">
                                      <p:cBhvr>
                                        <p:cTn id="48" dur="500"/>
                                        <p:tgtEl>
                                          <p:spTgt spid="73"/>
                                        </p:tgtEl>
                                      </p:cBhvr>
                                    </p:animEffect>
                                  </p:childTnLst>
                                </p:cTn>
                              </p:par>
                              <p:par>
                                <p:cTn id="49" presetID="42" presetClass="path" presetSubtype="0" decel="100000" fill="hold" nodeType="withEffect">
                                  <p:stCondLst>
                                    <p:cond delay="200"/>
                                  </p:stCondLst>
                                  <p:childTnLst>
                                    <p:animMotion origin="layout" path="M -1.875E-6 3.7037E-7 L -1.875E-6 0.03773 " pathEditMode="relative" rAng="0" ptsTypes="AA">
                                      <p:cBhvr>
                                        <p:cTn id="50" dur="750" spd="-100000" fill="hold"/>
                                        <p:tgtEl>
                                          <p:spTgt spid="73"/>
                                        </p:tgtEl>
                                        <p:attrNameLst>
                                          <p:attrName>ppt_x</p:attrName>
                                          <p:attrName>ppt_y</p:attrName>
                                        </p:attrNameLst>
                                      </p:cBhvr>
                                      <p:rCtr x="0" y="1875"/>
                                    </p:animMotion>
                                  </p:childTnLst>
                                </p:cTn>
                              </p:par>
                              <p:par>
                                <p:cTn id="51" presetID="22" presetClass="entr" presetSubtype="8" fill="hold" nodeType="withEffect">
                                  <p:stCondLst>
                                    <p:cond delay="250"/>
                                  </p:stCondLst>
                                  <p:childTnLst>
                                    <p:set>
                                      <p:cBhvr>
                                        <p:cTn id="52" dur="1" fill="hold">
                                          <p:stCondLst>
                                            <p:cond delay="0"/>
                                          </p:stCondLst>
                                        </p:cTn>
                                        <p:tgtEl>
                                          <p:spTgt spid="80"/>
                                        </p:tgtEl>
                                        <p:attrNameLst>
                                          <p:attrName>style.visibility</p:attrName>
                                        </p:attrNameLst>
                                      </p:cBhvr>
                                      <p:to>
                                        <p:strVal val="visible"/>
                                      </p:to>
                                    </p:set>
                                    <p:animEffect transition="in" filter="wipe(left)">
                                      <p:cBhvr>
                                        <p:cTn id="53" dur="500"/>
                                        <p:tgtEl>
                                          <p:spTgt spid="80"/>
                                        </p:tgtEl>
                                      </p:cBhvr>
                                    </p:animEffect>
                                  </p:childTnLst>
                                </p:cTn>
                              </p:par>
                              <p:par>
                                <p:cTn id="54" presetID="10" presetClass="entr" presetSubtype="0" fill="hold" nodeType="withEffect">
                                  <p:stCondLst>
                                    <p:cond delay="400"/>
                                  </p:stCondLst>
                                  <p:childTnLst>
                                    <p:set>
                                      <p:cBhvr>
                                        <p:cTn id="55" dur="1" fill="hold">
                                          <p:stCondLst>
                                            <p:cond delay="0"/>
                                          </p:stCondLst>
                                        </p:cTn>
                                        <p:tgtEl>
                                          <p:spTgt spid="85"/>
                                        </p:tgtEl>
                                        <p:attrNameLst>
                                          <p:attrName>style.visibility</p:attrName>
                                        </p:attrNameLst>
                                      </p:cBhvr>
                                      <p:to>
                                        <p:strVal val="visible"/>
                                      </p:to>
                                    </p:set>
                                    <p:animEffect transition="in" filter="fade">
                                      <p:cBhvr>
                                        <p:cTn id="56" dur="500"/>
                                        <p:tgtEl>
                                          <p:spTgt spid="85"/>
                                        </p:tgtEl>
                                      </p:cBhvr>
                                    </p:animEffect>
                                  </p:childTnLst>
                                </p:cTn>
                              </p:par>
                              <p:par>
                                <p:cTn id="57" presetID="42" presetClass="path" presetSubtype="0" decel="100000" fill="hold" nodeType="withEffect">
                                  <p:stCondLst>
                                    <p:cond delay="400"/>
                                  </p:stCondLst>
                                  <p:childTnLst>
                                    <p:animMotion origin="layout" path="M 1.875E-6 -1.11111E-6 L 1.875E-6 0.03773 " pathEditMode="relative" rAng="0" ptsTypes="AA">
                                      <p:cBhvr>
                                        <p:cTn id="58" dur="750" spd="-100000" fill="hold"/>
                                        <p:tgtEl>
                                          <p:spTgt spid="8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9337DB-FBDE-40F6-8F2D-7CAC7542050F}"/>
              </a:ext>
            </a:extLst>
          </p:cNvPr>
          <p:cNvSpPr>
            <a:spLocks noGrp="1"/>
          </p:cNvSpPr>
          <p:nvPr>
            <p:ph type="title"/>
          </p:nvPr>
        </p:nvSpPr>
        <p:spPr/>
        <p:txBody>
          <a:bodyPr/>
          <a:lstStyle/>
          <a:p>
            <a:r>
              <a:rPr lang="en-US" dirty="0"/>
              <a:t>Actors </a:t>
            </a:r>
            <a:r>
              <a:rPr lang="en-US" dirty="0">
                <a:cs typeface="Segoe UI"/>
              </a:rPr>
              <a:t>Building Block</a:t>
            </a:r>
            <a:endParaRPr lang="en-US" dirty="0"/>
          </a:p>
        </p:txBody>
      </p:sp>
    </p:spTree>
    <p:extLst>
      <p:ext uri="{BB962C8B-B14F-4D97-AF65-F5344CB8AC3E}">
        <p14:creationId xmlns:p14="http://schemas.microsoft.com/office/powerpoint/2010/main" val="90821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81BADF-AB76-4F3F-828B-EEA0DB8AA212}"/>
              </a:ext>
            </a:extLst>
          </p:cNvPr>
          <p:cNvSpPr>
            <a:spLocks noGrp="1"/>
          </p:cNvSpPr>
          <p:nvPr>
            <p:ph type="title"/>
          </p:nvPr>
        </p:nvSpPr>
        <p:spPr>
          <a:xfrm>
            <a:off x="588263" y="125506"/>
            <a:ext cx="11018520" cy="553998"/>
          </a:xfrm>
        </p:spPr>
        <p:txBody>
          <a:bodyPr/>
          <a:lstStyle/>
          <a:p>
            <a:pPr algn="ctr"/>
            <a:r>
              <a:rPr lang="en-US">
                <a:cs typeface="Segoe UI"/>
              </a:rPr>
              <a:t>Actor Reentrancy</a:t>
            </a:r>
            <a:endParaRPr lang="en-US"/>
          </a:p>
        </p:txBody>
      </p:sp>
      <p:grpSp>
        <p:nvGrpSpPr>
          <p:cNvPr id="58" name="Group 57">
            <a:extLst>
              <a:ext uri="{FF2B5EF4-FFF2-40B4-BE49-F238E27FC236}">
                <a16:creationId xmlns:a16="http://schemas.microsoft.com/office/drawing/2014/main" id="{9A838337-7610-4A49-84AB-C7EB6A33A6AD}"/>
              </a:ext>
            </a:extLst>
          </p:cNvPr>
          <p:cNvGrpSpPr/>
          <p:nvPr/>
        </p:nvGrpSpPr>
        <p:grpSpPr>
          <a:xfrm>
            <a:off x="1161571" y="3431095"/>
            <a:ext cx="1665509" cy="1943091"/>
            <a:chOff x="7316373" y="1954650"/>
            <a:chExt cx="1400542" cy="1633964"/>
          </a:xfrm>
        </p:grpSpPr>
        <p:pic>
          <p:nvPicPr>
            <p:cNvPr id="59" name="Graphic 58">
              <a:extLst>
                <a:ext uri="{FF2B5EF4-FFF2-40B4-BE49-F238E27FC236}">
                  <a16:creationId xmlns:a16="http://schemas.microsoft.com/office/drawing/2014/main" id="{3EAED291-0C38-4B68-805D-02BB125711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16373" y="1954650"/>
              <a:ext cx="1400542" cy="1633964"/>
            </a:xfrm>
            <a:prstGeom prst="rect">
              <a:avLst/>
            </a:prstGeom>
          </p:spPr>
        </p:pic>
        <p:sp>
          <p:nvSpPr>
            <p:cNvPr id="60" name="TextBox 59">
              <a:extLst>
                <a:ext uri="{FF2B5EF4-FFF2-40B4-BE49-F238E27FC236}">
                  <a16:creationId xmlns:a16="http://schemas.microsoft.com/office/drawing/2014/main" id="{FF1C144A-0360-4C8A-94E8-D4657DFD17C7}"/>
                </a:ext>
              </a:extLst>
            </p:cNvPr>
            <p:cNvSpPr txBox="1"/>
            <p:nvPr/>
          </p:nvSpPr>
          <p:spPr>
            <a:xfrm>
              <a:off x="7634276" y="2411068"/>
              <a:ext cx="715939" cy="517624"/>
            </a:xfrm>
            <a:prstGeom prst="rect">
              <a:avLst/>
            </a:prstGeom>
            <a:noFill/>
          </p:spPr>
          <p:txBody>
            <a:bodyPr wrap="none" lIns="0" tIns="0" rIns="0" bIns="0" rtlCol="0" anchor="t">
              <a:spAutoFit/>
            </a:bodyPr>
            <a:lstStyle/>
            <a:p>
              <a:pPr algn="ctr"/>
              <a:r>
                <a:rPr lang="en-US" sz="2000" dirty="0">
                  <a:solidFill>
                    <a:srgbClr val="202192"/>
                  </a:solidFill>
                  <a:latin typeface="+mj-lt"/>
                </a:rPr>
                <a:t>Worker</a:t>
              </a:r>
              <a:br>
                <a:rPr lang="en-US" sz="2000" dirty="0">
                  <a:solidFill>
                    <a:srgbClr val="202192"/>
                  </a:solidFill>
                  <a:latin typeface="+mj-lt"/>
                  <a:cs typeface="Segoe UI Semibold"/>
                </a:rPr>
              </a:br>
              <a:r>
                <a:rPr lang="en-US" sz="2000" dirty="0">
                  <a:solidFill>
                    <a:srgbClr val="202192"/>
                  </a:solidFill>
                  <a:latin typeface="+mj-lt"/>
                  <a:cs typeface="Segoe UI Semibold"/>
                </a:rPr>
                <a:t>Actor 1</a:t>
              </a:r>
            </a:p>
          </p:txBody>
        </p:sp>
      </p:grpSp>
      <p:grpSp>
        <p:nvGrpSpPr>
          <p:cNvPr id="63" name="!!AppA">
            <a:extLst>
              <a:ext uri="{FF2B5EF4-FFF2-40B4-BE49-F238E27FC236}">
                <a16:creationId xmlns:a16="http://schemas.microsoft.com/office/drawing/2014/main" id="{5BBCA8D4-1A68-401A-A831-AE4F29888687}"/>
              </a:ext>
            </a:extLst>
          </p:cNvPr>
          <p:cNvGrpSpPr/>
          <p:nvPr/>
        </p:nvGrpSpPr>
        <p:grpSpPr>
          <a:xfrm>
            <a:off x="2687907" y="1360155"/>
            <a:ext cx="1666465" cy="1944207"/>
            <a:chOff x="3444424" y="1954650"/>
            <a:chExt cx="1400542" cy="1633964"/>
          </a:xfrm>
        </p:grpSpPr>
        <p:pic>
          <p:nvPicPr>
            <p:cNvPr id="64" name="Graphic 63">
              <a:extLst>
                <a:ext uri="{FF2B5EF4-FFF2-40B4-BE49-F238E27FC236}">
                  <a16:creationId xmlns:a16="http://schemas.microsoft.com/office/drawing/2014/main" id="{B4A7A94F-0AB8-491B-8FC2-4733617E64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65" name="TextBox 64">
              <a:extLst>
                <a:ext uri="{FF2B5EF4-FFF2-40B4-BE49-F238E27FC236}">
                  <a16:creationId xmlns:a16="http://schemas.microsoft.com/office/drawing/2014/main" id="{292473EA-7FFB-44C1-9D22-3159AFAD6790}"/>
                </a:ext>
              </a:extLst>
            </p:cNvPr>
            <p:cNvSpPr txBox="1"/>
            <p:nvPr/>
          </p:nvSpPr>
          <p:spPr>
            <a:xfrm>
              <a:off x="3551929" y="2473586"/>
              <a:ext cx="1179722" cy="517327"/>
            </a:xfrm>
            <a:prstGeom prst="rect">
              <a:avLst/>
            </a:prstGeom>
            <a:noFill/>
          </p:spPr>
          <p:txBody>
            <a:bodyPr wrap="none" lIns="0" tIns="0" rIns="0" bIns="0" rtlCol="0" anchor="t">
              <a:spAutoFit/>
            </a:bodyPr>
            <a:lstStyle/>
            <a:p>
              <a:pPr algn="ctr"/>
              <a:r>
                <a:rPr lang="en-US" sz="2000" dirty="0">
                  <a:solidFill>
                    <a:schemeClr val="bg1"/>
                  </a:solidFill>
                  <a:latin typeface="+mj-lt"/>
                </a:rPr>
                <a:t>Coordinator</a:t>
              </a:r>
            </a:p>
            <a:p>
              <a:pPr algn="ctr"/>
              <a:r>
                <a:rPr lang="en-US" sz="2000" dirty="0">
                  <a:solidFill>
                    <a:schemeClr val="bg1"/>
                  </a:solidFill>
                  <a:latin typeface="+mj-lt"/>
                  <a:cs typeface="Segoe UI Semibold"/>
                </a:rPr>
                <a:t>Actor</a:t>
              </a:r>
            </a:p>
          </p:txBody>
        </p:sp>
      </p:grpSp>
      <p:cxnSp>
        <p:nvCxnSpPr>
          <p:cNvPr id="66" name="Straight Arrow Connector 65">
            <a:extLst>
              <a:ext uri="{FF2B5EF4-FFF2-40B4-BE49-F238E27FC236}">
                <a16:creationId xmlns:a16="http://schemas.microsoft.com/office/drawing/2014/main" id="{7CAADEAB-5602-4BD0-9578-CF11F593185E}"/>
              </a:ext>
            </a:extLst>
          </p:cNvPr>
          <p:cNvCxnSpPr>
            <a:cxnSpLocks/>
          </p:cNvCxnSpPr>
          <p:nvPr/>
        </p:nvCxnSpPr>
        <p:spPr>
          <a:xfrm flipH="1">
            <a:off x="2215453" y="2870190"/>
            <a:ext cx="497041" cy="601053"/>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523D8A8-A876-4FF0-BC35-41FEDED15584}"/>
              </a:ext>
            </a:extLst>
          </p:cNvPr>
          <p:cNvGrpSpPr/>
          <p:nvPr/>
        </p:nvGrpSpPr>
        <p:grpSpPr>
          <a:xfrm>
            <a:off x="4596887" y="3431094"/>
            <a:ext cx="1665509" cy="1943091"/>
            <a:chOff x="7316373" y="1954650"/>
            <a:chExt cx="1400542" cy="1633964"/>
          </a:xfrm>
        </p:grpSpPr>
        <p:pic>
          <p:nvPicPr>
            <p:cNvPr id="34" name="Graphic 33">
              <a:extLst>
                <a:ext uri="{FF2B5EF4-FFF2-40B4-BE49-F238E27FC236}">
                  <a16:creationId xmlns:a16="http://schemas.microsoft.com/office/drawing/2014/main" id="{49A1B520-43A6-4470-9EA6-381D1841E9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16373" y="1954650"/>
              <a:ext cx="1400542" cy="1633964"/>
            </a:xfrm>
            <a:prstGeom prst="rect">
              <a:avLst/>
            </a:prstGeom>
          </p:spPr>
        </p:pic>
        <p:sp>
          <p:nvSpPr>
            <p:cNvPr id="35" name="TextBox 34">
              <a:extLst>
                <a:ext uri="{FF2B5EF4-FFF2-40B4-BE49-F238E27FC236}">
                  <a16:creationId xmlns:a16="http://schemas.microsoft.com/office/drawing/2014/main" id="{CE03D32E-1309-4B8A-875C-8D27BD5D59A2}"/>
                </a:ext>
              </a:extLst>
            </p:cNvPr>
            <p:cNvSpPr txBox="1"/>
            <p:nvPr/>
          </p:nvSpPr>
          <p:spPr>
            <a:xfrm>
              <a:off x="7659059" y="2432309"/>
              <a:ext cx="715939" cy="517624"/>
            </a:xfrm>
            <a:prstGeom prst="rect">
              <a:avLst/>
            </a:prstGeom>
            <a:noFill/>
          </p:spPr>
          <p:txBody>
            <a:bodyPr wrap="none" lIns="0" tIns="0" rIns="0" bIns="0" rtlCol="0" anchor="t">
              <a:spAutoFit/>
            </a:bodyPr>
            <a:lstStyle/>
            <a:p>
              <a:pPr algn="ctr"/>
              <a:r>
                <a:rPr lang="en-US" sz="2000" dirty="0">
                  <a:solidFill>
                    <a:srgbClr val="202192"/>
                  </a:solidFill>
                  <a:latin typeface="+mj-lt"/>
                </a:rPr>
                <a:t>Worker</a:t>
              </a:r>
              <a:endParaRPr lang="en-US" sz="2000" dirty="0">
                <a:solidFill>
                  <a:srgbClr val="202192"/>
                </a:solidFill>
                <a:latin typeface="+mj-lt"/>
                <a:cs typeface="Segoe UI Semibold"/>
              </a:endParaRPr>
            </a:p>
            <a:p>
              <a:pPr algn="ctr"/>
              <a:r>
                <a:rPr lang="en-US" sz="2000" dirty="0">
                  <a:solidFill>
                    <a:srgbClr val="202192"/>
                  </a:solidFill>
                  <a:latin typeface="+mj-lt"/>
                  <a:cs typeface="Segoe UI Semibold"/>
                </a:rPr>
                <a:t>Actor 2</a:t>
              </a:r>
            </a:p>
          </p:txBody>
        </p:sp>
      </p:grpSp>
      <p:cxnSp>
        <p:nvCxnSpPr>
          <p:cNvPr id="36" name="Straight Arrow Connector 35">
            <a:extLst>
              <a:ext uri="{FF2B5EF4-FFF2-40B4-BE49-F238E27FC236}">
                <a16:creationId xmlns:a16="http://schemas.microsoft.com/office/drawing/2014/main" id="{0319184C-2E34-4C9C-B4B9-601EDE38ACDF}"/>
              </a:ext>
            </a:extLst>
          </p:cNvPr>
          <p:cNvCxnSpPr>
            <a:cxnSpLocks/>
          </p:cNvCxnSpPr>
          <p:nvPr/>
        </p:nvCxnSpPr>
        <p:spPr>
          <a:xfrm flipV="1">
            <a:off x="2397442" y="2966050"/>
            <a:ext cx="496505" cy="59457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FB261F2-1A5B-4734-9689-0B804E8FE393}"/>
              </a:ext>
            </a:extLst>
          </p:cNvPr>
          <p:cNvCxnSpPr>
            <a:cxnSpLocks/>
          </p:cNvCxnSpPr>
          <p:nvPr/>
        </p:nvCxnSpPr>
        <p:spPr>
          <a:xfrm>
            <a:off x="4455163" y="2971624"/>
            <a:ext cx="528551" cy="551078"/>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4CB679A-2980-4272-8554-3B1497621AC8}"/>
              </a:ext>
            </a:extLst>
          </p:cNvPr>
          <p:cNvCxnSpPr>
            <a:cxnSpLocks/>
          </p:cNvCxnSpPr>
          <p:nvPr/>
        </p:nvCxnSpPr>
        <p:spPr>
          <a:xfrm flipH="1" flipV="1">
            <a:off x="4236870" y="3037373"/>
            <a:ext cx="530721" cy="535632"/>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F1BDA47E-B87A-4947-A50E-03286B8CF6DE}"/>
              </a:ext>
            </a:extLst>
          </p:cNvPr>
          <p:cNvGrpSpPr/>
          <p:nvPr/>
        </p:nvGrpSpPr>
        <p:grpSpPr>
          <a:xfrm>
            <a:off x="8261618" y="3475918"/>
            <a:ext cx="1665509" cy="1943091"/>
            <a:chOff x="7316373" y="1954650"/>
            <a:chExt cx="1400542" cy="1633964"/>
          </a:xfrm>
        </p:grpSpPr>
        <p:pic>
          <p:nvPicPr>
            <p:cNvPr id="17" name="Graphic 16">
              <a:extLst>
                <a:ext uri="{FF2B5EF4-FFF2-40B4-BE49-F238E27FC236}">
                  <a16:creationId xmlns:a16="http://schemas.microsoft.com/office/drawing/2014/main" id="{79BE2213-F296-4984-803A-985EEB4945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16373" y="1954650"/>
              <a:ext cx="1400542" cy="1633964"/>
            </a:xfrm>
            <a:prstGeom prst="rect">
              <a:avLst/>
            </a:prstGeom>
          </p:spPr>
        </p:pic>
        <p:sp>
          <p:nvSpPr>
            <p:cNvPr id="18" name="TextBox 17">
              <a:extLst>
                <a:ext uri="{FF2B5EF4-FFF2-40B4-BE49-F238E27FC236}">
                  <a16:creationId xmlns:a16="http://schemas.microsoft.com/office/drawing/2014/main" id="{C3A53057-EC3F-4C6F-863D-88E6F87E0077}"/>
                </a:ext>
              </a:extLst>
            </p:cNvPr>
            <p:cNvSpPr txBox="1"/>
            <p:nvPr/>
          </p:nvSpPr>
          <p:spPr>
            <a:xfrm>
              <a:off x="7749255" y="2569377"/>
              <a:ext cx="531212" cy="258813"/>
            </a:xfrm>
            <a:prstGeom prst="rect">
              <a:avLst/>
            </a:prstGeom>
            <a:noFill/>
          </p:spPr>
          <p:txBody>
            <a:bodyPr wrap="none" lIns="0" tIns="0" rIns="0" bIns="0" rtlCol="0" anchor="t">
              <a:spAutoFit/>
            </a:bodyPr>
            <a:lstStyle/>
            <a:p>
              <a:pPr algn="ctr"/>
              <a:r>
                <a:rPr lang="en-US" sz="2000" dirty="0">
                  <a:solidFill>
                    <a:srgbClr val="202192"/>
                  </a:solidFill>
                  <a:latin typeface="+mj-lt"/>
                  <a:cs typeface="Segoe UI Semibold"/>
                </a:rPr>
                <a:t>Actor</a:t>
              </a:r>
            </a:p>
          </p:txBody>
        </p:sp>
      </p:grpSp>
      <p:sp>
        <p:nvSpPr>
          <p:cNvPr id="7" name="Arrow: Curved Left 6">
            <a:extLst>
              <a:ext uri="{FF2B5EF4-FFF2-40B4-BE49-F238E27FC236}">
                <a16:creationId xmlns:a16="http://schemas.microsoft.com/office/drawing/2014/main" id="{DA06F653-9156-4FDA-AEDF-A8148C2099C8}"/>
              </a:ext>
            </a:extLst>
          </p:cNvPr>
          <p:cNvSpPr/>
          <p:nvPr/>
        </p:nvSpPr>
        <p:spPr bwMode="auto">
          <a:xfrm>
            <a:off x="10048987" y="3733083"/>
            <a:ext cx="731520" cy="1565775"/>
          </a:xfrm>
          <a:prstGeom prst="curved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82A7160F-DCA1-4F8F-97EC-818BC41377B7}"/>
              </a:ext>
            </a:extLst>
          </p:cNvPr>
          <p:cNvSpPr txBox="1"/>
          <p:nvPr/>
        </p:nvSpPr>
        <p:spPr>
          <a:xfrm>
            <a:off x="4721598" y="2874869"/>
            <a:ext cx="797859"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dirty="0">
                <a:gradFill>
                  <a:gsLst>
                    <a:gs pos="2917">
                      <a:schemeClr val="tx1"/>
                    </a:gs>
                    <a:gs pos="30000">
                      <a:schemeClr val="tx1"/>
                    </a:gs>
                  </a:gsLst>
                  <a:lin ang="5400000" scaled="0"/>
                </a:gradFill>
              </a:rPr>
              <a:t>start work</a:t>
            </a:r>
            <a:endParaRPr lang="en-US" sz="1400" dirty="0">
              <a:gradFill>
                <a:gsLst>
                  <a:gs pos="2917">
                    <a:schemeClr val="tx1"/>
                  </a:gs>
                  <a:gs pos="30000">
                    <a:schemeClr val="tx1"/>
                  </a:gs>
                </a:gsLst>
                <a:lin ang="5400000" scaled="0"/>
              </a:gradFill>
              <a:cs typeface="Segoe UI"/>
            </a:endParaRPr>
          </a:p>
        </p:txBody>
      </p:sp>
      <p:sp>
        <p:nvSpPr>
          <p:cNvPr id="25" name="TextBox 24">
            <a:extLst>
              <a:ext uri="{FF2B5EF4-FFF2-40B4-BE49-F238E27FC236}">
                <a16:creationId xmlns:a16="http://schemas.microsoft.com/office/drawing/2014/main" id="{2781FEE1-81F7-49C3-A329-BDB689180A1F}"/>
              </a:ext>
            </a:extLst>
          </p:cNvPr>
          <p:cNvSpPr txBox="1"/>
          <p:nvPr/>
        </p:nvSpPr>
        <p:spPr>
          <a:xfrm>
            <a:off x="1664633" y="2874869"/>
            <a:ext cx="797859"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dirty="0">
                <a:gradFill>
                  <a:gsLst>
                    <a:gs pos="2917">
                      <a:schemeClr val="tx1"/>
                    </a:gs>
                    <a:gs pos="30000">
                      <a:schemeClr val="tx1"/>
                    </a:gs>
                  </a:gsLst>
                  <a:lin ang="5400000" scaled="0"/>
                </a:gradFill>
              </a:rPr>
              <a:t>start work</a:t>
            </a:r>
            <a:endParaRPr lang="en-US" sz="1400" dirty="0">
              <a:gradFill>
                <a:gsLst>
                  <a:gs pos="2917">
                    <a:schemeClr val="tx1"/>
                  </a:gs>
                  <a:gs pos="30000">
                    <a:schemeClr val="tx1"/>
                  </a:gs>
                </a:gsLst>
                <a:lin ang="5400000" scaled="0"/>
              </a:gradFill>
              <a:cs typeface="Segoe UI"/>
            </a:endParaRPr>
          </a:p>
        </p:txBody>
      </p:sp>
      <p:sp>
        <p:nvSpPr>
          <p:cNvPr id="26" name="TextBox 25">
            <a:extLst>
              <a:ext uri="{FF2B5EF4-FFF2-40B4-BE49-F238E27FC236}">
                <a16:creationId xmlns:a16="http://schemas.microsoft.com/office/drawing/2014/main" id="{3B19BEE8-7F95-47F8-BEEB-820CA557D31B}"/>
              </a:ext>
            </a:extLst>
          </p:cNvPr>
          <p:cNvSpPr txBox="1"/>
          <p:nvPr/>
        </p:nvSpPr>
        <p:spPr>
          <a:xfrm>
            <a:off x="3849377" y="3345975"/>
            <a:ext cx="797859"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dirty="0">
                <a:gradFill>
                  <a:gsLst>
                    <a:gs pos="2917">
                      <a:schemeClr val="tx1"/>
                    </a:gs>
                    <a:gs pos="30000">
                      <a:schemeClr val="tx1"/>
                    </a:gs>
                  </a:gsLst>
                  <a:lin ang="5400000" scaled="0"/>
                </a:gradFill>
                <a:cs typeface="Segoe UI"/>
              </a:rPr>
              <a:t>work complete</a:t>
            </a:r>
          </a:p>
        </p:txBody>
      </p:sp>
      <p:sp>
        <p:nvSpPr>
          <p:cNvPr id="29" name="TextBox 28">
            <a:extLst>
              <a:ext uri="{FF2B5EF4-FFF2-40B4-BE49-F238E27FC236}">
                <a16:creationId xmlns:a16="http://schemas.microsoft.com/office/drawing/2014/main" id="{DCC8264E-E1CF-4330-A875-8127E7BDEE01}"/>
              </a:ext>
            </a:extLst>
          </p:cNvPr>
          <p:cNvSpPr txBox="1"/>
          <p:nvPr/>
        </p:nvSpPr>
        <p:spPr>
          <a:xfrm>
            <a:off x="2719824" y="3301151"/>
            <a:ext cx="797859"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dirty="0">
                <a:gradFill>
                  <a:gsLst>
                    <a:gs pos="2917">
                      <a:schemeClr val="tx1"/>
                    </a:gs>
                    <a:gs pos="30000">
                      <a:schemeClr val="tx1"/>
                    </a:gs>
                  </a:gsLst>
                  <a:lin ang="5400000" scaled="0"/>
                </a:gradFill>
                <a:cs typeface="Segoe UI"/>
              </a:rPr>
              <a:t>work complete</a:t>
            </a:r>
          </a:p>
        </p:txBody>
      </p:sp>
      <p:sp>
        <p:nvSpPr>
          <p:cNvPr id="30" name="TextBox 29">
            <a:extLst>
              <a:ext uri="{FF2B5EF4-FFF2-40B4-BE49-F238E27FC236}">
                <a16:creationId xmlns:a16="http://schemas.microsoft.com/office/drawing/2014/main" id="{2C632C66-4B75-4CED-958D-EEE661A7FAF1}"/>
              </a:ext>
            </a:extLst>
          </p:cNvPr>
          <p:cNvSpPr txBox="1"/>
          <p:nvPr/>
        </p:nvSpPr>
        <p:spPr>
          <a:xfrm>
            <a:off x="9965951" y="4228539"/>
            <a:ext cx="1111623"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dirty="0">
                <a:gradFill>
                  <a:gsLst>
                    <a:gs pos="2917">
                      <a:schemeClr val="tx1"/>
                    </a:gs>
                    <a:gs pos="30000">
                      <a:schemeClr val="tx1"/>
                    </a:gs>
                  </a:gsLst>
                  <a:lin ang="5400000" scaled="0"/>
                </a:gradFill>
                <a:cs typeface="Segoe UI"/>
              </a:rPr>
              <a:t>Call local method</a:t>
            </a:r>
          </a:p>
        </p:txBody>
      </p:sp>
    </p:spTree>
    <p:extLst>
      <p:ext uri="{BB962C8B-B14F-4D97-AF65-F5344CB8AC3E}">
        <p14:creationId xmlns:p14="http://schemas.microsoft.com/office/powerpoint/2010/main" val="201299440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7ED95-34CF-4484-97D7-1BAAB2EEC4DA}"/>
              </a:ext>
            </a:extLst>
          </p:cNvPr>
          <p:cNvSpPr>
            <a:spLocks noGrp="1"/>
          </p:cNvSpPr>
          <p:nvPr>
            <p:ph type="title"/>
          </p:nvPr>
        </p:nvSpPr>
        <p:spPr>
          <a:xfrm>
            <a:off x="178676" y="223247"/>
            <a:ext cx="11715882" cy="372410"/>
          </a:xfrm>
        </p:spPr>
        <p:txBody>
          <a:bodyPr>
            <a:normAutofit fontScale="90000"/>
          </a:bodyPr>
          <a:lstStyle/>
          <a:p>
            <a:r>
              <a:rPr lang="en-US"/>
              <a:t>Actor Type hashing and broadcast with Placement service for each actor instance (partition)</a:t>
            </a:r>
          </a:p>
        </p:txBody>
      </p:sp>
      <p:sp>
        <p:nvSpPr>
          <p:cNvPr id="7" name="Rounded Rectangle 5">
            <a:extLst>
              <a:ext uri="{FF2B5EF4-FFF2-40B4-BE49-F238E27FC236}">
                <a16:creationId xmlns:a16="http://schemas.microsoft.com/office/drawing/2014/main" id="{4FAC5FE4-52EC-4121-9D82-2E99B08E2AB7}"/>
              </a:ext>
            </a:extLst>
          </p:cNvPr>
          <p:cNvSpPr/>
          <p:nvPr/>
        </p:nvSpPr>
        <p:spPr bwMode="auto">
          <a:xfrm>
            <a:off x="2152080" y="739189"/>
            <a:ext cx="1725176" cy="1771648"/>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endParaRPr lang="en-US" sz="800" spc="300">
              <a:solidFill>
                <a:schemeClr val="tx1"/>
              </a:solidFill>
              <a:latin typeface="+mj-lt"/>
            </a:endParaRPr>
          </a:p>
        </p:txBody>
      </p:sp>
      <p:sp>
        <p:nvSpPr>
          <p:cNvPr id="8" name="Rounded Rectangle 5">
            <a:extLst>
              <a:ext uri="{FF2B5EF4-FFF2-40B4-BE49-F238E27FC236}">
                <a16:creationId xmlns:a16="http://schemas.microsoft.com/office/drawing/2014/main" id="{18551DE6-CBF2-45AB-82C4-4597249EE391}"/>
              </a:ext>
            </a:extLst>
          </p:cNvPr>
          <p:cNvSpPr/>
          <p:nvPr/>
        </p:nvSpPr>
        <p:spPr bwMode="auto">
          <a:xfrm>
            <a:off x="2288278" y="906829"/>
            <a:ext cx="1452781" cy="1433224"/>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400" dirty="0">
              <a:solidFill>
                <a:schemeClr val="bg1"/>
              </a:solidFill>
              <a:latin typeface="+mj-lt"/>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400" dirty="0">
              <a:solidFill>
                <a:schemeClr val="bg1"/>
              </a:solidFill>
              <a:latin typeface="+mj-lt"/>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400" dirty="0">
              <a:solidFill>
                <a:schemeClr val="bg1"/>
              </a:solidFill>
              <a:latin typeface="+mj-lt"/>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mj-lt"/>
              </a:rPr>
              <a:t>Dapr</a:t>
            </a:r>
            <a:endParaRPr lang="en-US" sz="1600" dirty="0">
              <a:solidFill>
                <a:schemeClr val="bg1"/>
              </a:solidFill>
              <a:latin typeface="+mj-lt"/>
            </a:endParaRPr>
          </a:p>
          <a:p>
            <a:pPr lvl="0" algn="ctr" defTabSz="932472" fontAlgn="base">
              <a:spcBef>
                <a:spcPct val="0"/>
              </a:spcBef>
              <a:spcAft>
                <a:spcPct val="0"/>
              </a:spcAft>
              <a:defRPr/>
            </a:pPr>
            <a:r>
              <a:rPr lang="en-US" sz="1050" dirty="0">
                <a:solidFill>
                  <a:schemeClr val="bg1"/>
                </a:solidFill>
              </a:rPr>
              <a:t>Runtime</a:t>
            </a:r>
            <a:endParaRPr kumimoji="0" lang="en-US" sz="1050" b="0" i="0" u="none" strike="noStrike" kern="1200" cap="none" spc="0" normalizeH="0" baseline="0" noProof="0" dirty="0">
              <a:ln>
                <a:noFill/>
              </a:ln>
              <a:solidFill>
                <a:schemeClr val="bg1"/>
              </a:solidFill>
              <a:effectLst/>
              <a:uLnTx/>
              <a:uFillTx/>
            </a:endParaRPr>
          </a:p>
        </p:txBody>
      </p:sp>
      <p:grpSp>
        <p:nvGrpSpPr>
          <p:cNvPr id="9" name="Group 8">
            <a:extLst>
              <a:ext uri="{FF2B5EF4-FFF2-40B4-BE49-F238E27FC236}">
                <a16:creationId xmlns:a16="http://schemas.microsoft.com/office/drawing/2014/main" id="{DC9A5274-CEBB-4AB4-9007-2E2598B9FB61}"/>
              </a:ext>
            </a:extLst>
          </p:cNvPr>
          <p:cNvGrpSpPr/>
          <p:nvPr/>
        </p:nvGrpSpPr>
        <p:grpSpPr>
          <a:xfrm>
            <a:off x="1751417" y="1239901"/>
            <a:ext cx="414239" cy="715552"/>
            <a:chOff x="8089308" y="2687152"/>
            <a:chExt cx="1309074" cy="484840"/>
          </a:xfrm>
        </p:grpSpPr>
        <p:sp>
          <p:nvSpPr>
            <p:cNvPr id="10" name="Rectangle 9">
              <a:extLst>
                <a:ext uri="{FF2B5EF4-FFF2-40B4-BE49-F238E27FC236}">
                  <a16:creationId xmlns:a16="http://schemas.microsoft.com/office/drawing/2014/main" id="{7B7F567A-B008-4F00-94F0-626A0C177245}"/>
                </a:ext>
              </a:extLst>
            </p:cNvPr>
            <p:cNvSpPr/>
            <p:nvPr/>
          </p:nvSpPr>
          <p:spPr>
            <a:xfrm>
              <a:off x="8226503" y="2687152"/>
              <a:ext cx="1075317" cy="17726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CD745FF7-4178-4F18-98BF-5563F479F69C}"/>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07BD1BA-C81F-4E88-96D3-53ACC128874B}"/>
                </a:ext>
              </a:extLst>
            </p:cNvPr>
            <p:cNvSpPr/>
            <p:nvPr/>
          </p:nvSpPr>
          <p:spPr>
            <a:xfrm>
              <a:off x="8226503" y="3026012"/>
              <a:ext cx="1075317" cy="14598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sp>
        <p:nvSpPr>
          <p:cNvPr id="26" name="Rounded Rectangle 5">
            <a:extLst>
              <a:ext uri="{FF2B5EF4-FFF2-40B4-BE49-F238E27FC236}">
                <a16:creationId xmlns:a16="http://schemas.microsoft.com/office/drawing/2014/main" id="{233E2B1A-2DF7-4367-BB83-A89B8012679C}"/>
              </a:ext>
            </a:extLst>
          </p:cNvPr>
          <p:cNvSpPr/>
          <p:nvPr/>
        </p:nvSpPr>
        <p:spPr bwMode="auto">
          <a:xfrm>
            <a:off x="4568902" y="2565162"/>
            <a:ext cx="3057973" cy="1729184"/>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200" dirty="0">
              <a:solidFill>
                <a:srgbClr val="1A1A1A"/>
              </a:solidFill>
              <a:latin typeface="Segoe UI Semibold" panose="020B0702040204020203" pitchFamily="34" charset="0"/>
              <a:cs typeface="Segoe UI Semibold" panose="020B0702040204020203" pitchFamily="34" charset="0"/>
            </a:endParaRPr>
          </a:p>
          <a:p>
            <a:pPr algn="ctr" defTabSz="932472" fontAlgn="base">
              <a:spcBef>
                <a:spcPct val="0"/>
              </a:spcBef>
              <a:spcAft>
                <a:spcPct val="0"/>
              </a:spcAft>
            </a:pPr>
            <a:r>
              <a:rPr lang="en-US" sz="1200" dirty="0">
                <a:solidFill>
                  <a:srgbClr val="1A1A1A"/>
                </a:solidFill>
                <a:latin typeface="Segoe UI Semibold" panose="020B0702040204020203" pitchFamily="34" charset="0"/>
                <a:cs typeface="Segoe UI Semibold" panose="020B0702040204020203" pitchFamily="34" charset="0"/>
              </a:rPr>
              <a:t>Dapr - Placement service</a:t>
            </a:r>
          </a:p>
          <a:p>
            <a:pPr algn="ctr" defTabSz="932472" fontAlgn="base">
              <a:spcBef>
                <a:spcPct val="0"/>
              </a:spcBef>
              <a:spcAft>
                <a:spcPct val="0"/>
              </a:spcAft>
            </a:pPr>
            <a:endParaRPr lang="en-US" sz="1200" dirty="0">
              <a:solidFill>
                <a:srgbClr val="1A1A1A"/>
              </a:solidFill>
              <a:latin typeface="Segoe UI Semibold" panose="020B0702040204020203" pitchFamily="34" charset="0"/>
              <a:cs typeface="Segoe UI Semibold" panose="020B0702040204020203" pitchFamily="34" charset="0"/>
            </a:endParaRPr>
          </a:p>
          <a:p>
            <a:pPr algn="ctr" defTabSz="932472" fontAlgn="base">
              <a:spcBef>
                <a:spcPct val="0"/>
              </a:spcBef>
              <a:spcAft>
                <a:spcPct val="0"/>
              </a:spcAft>
            </a:pPr>
            <a:endParaRPr lang="en-US" sz="1200" dirty="0">
              <a:solidFill>
                <a:srgbClr val="1A1A1A"/>
              </a:solidFill>
              <a:latin typeface="Segoe UI Semibold" panose="020B0702040204020203" pitchFamily="34" charset="0"/>
              <a:cs typeface="Segoe UI Semibold" panose="020B0702040204020203" pitchFamily="34" charset="0"/>
            </a:endParaRPr>
          </a:p>
          <a:p>
            <a:pPr algn="ctr" defTabSz="932472" fontAlgn="base">
              <a:spcBef>
                <a:spcPct val="0"/>
              </a:spcBef>
              <a:spcAft>
                <a:spcPct val="0"/>
              </a:spcAft>
            </a:pPr>
            <a:endParaRPr lang="en-US" sz="1200" dirty="0">
              <a:solidFill>
                <a:srgbClr val="1A1A1A"/>
              </a:solidFill>
              <a:latin typeface="Segoe UI Semibold" panose="020B0702040204020203" pitchFamily="34" charset="0"/>
              <a:cs typeface="Segoe UI Semibold" panose="020B0702040204020203" pitchFamily="34" charset="0"/>
            </a:endParaRPr>
          </a:p>
          <a:p>
            <a:pPr algn="ctr" defTabSz="932472" fontAlgn="base">
              <a:spcBef>
                <a:spcPct val="0"/>
              </a:spcBef>
              <a:spcAft>
                <a:spcPct val="0"/>
              </a:spcAft>
            </a:pPr>
            <a:endParaRPr lang="en-US" sz="1200" dirty="0">
              <a:solidFill>
                <a:srgbClr val="1A1A1A"/>
              </a:solidFill>
              <a:latin typeface="Segoe UI Semibold" panose="020B0702040204020203" pitchFamily="34" charset="0"/>
              <a:cs typeface="Segoe UI Semibold" panose="020B0702040204020203" pitchFamily="34" charset="0"/>
            </a:endParaRPr>
          </a:p>
          <a:p>
            <a:pPr algn="ctr" defTabSz="932472" fontAlgn="base">
              <a:spcBef>
                <a:spcPct val="0"/>
              </a:spcBef>
              <a:spcAft>
                <a:spcPct val="0"/>
              </a:spcAft>
            </a:pPr>
            <a:endParaRPr lang="en-US" sz="1200" dirty="0">
              <a:solidFill>
                <a:srgbClr val="1A1A1A"/>
              </a:solidFill>
              <a:latin typeface="Segoe UI Semibold" panose="020B0702040204020203" pitchFamily="34" charset="0"/>
              <a:cs typeface="Segoe UI Semibold" panose="020B0702040204020203" pitchFamily="34" charset="0"/>
            </a:endParaRPr>
          </a:p>
          <a:p>
            <a:pPr algn="ctr" defTabSz="932472" fontAlgn="base">
              <a:spcBef>
                <a:spcPct val="0"/>
              </a:spcBef>
              <a:spcAft>
                <a:spcPct val="0"/>
              </a:spcAft>
            </a:pPr>
            <a:endParaRPr lang="en-US" sz="1200" dirty="0">
              <a:solidFill>
                <a:srgbClr val="1A1A1A"/>
              </a:solidFill>
              <a:latin typeface="Segoe UI Semibold" panose="020B0702040204020203" pitchFamily="34" charset="0"/>
              <a:cs typeface="Segoe UI Semibold" panose="020B0702040204020203" pitchFamily="34" charset="0"/>
            </a:endParaRPr>
          </a:p>
        </p:txBody>
      </p:sp>
      <p:cxnSp>
        <p:nvCxnSpPr>
          <p:cNvPr id="30" name="Straight Arrow Connector 29">
            <a:extLst>
              <a:ext uri="{FF2B5EF4-FFF2-40B4-BE49-F238E27FC236}">
                <a16:creationId xmlns:a16="http://schemas.microsoft.com/office/drawing/2014/main" id="{6EBE9423-9EC4-47F3-BAD0-AEEA6831E6F7}"/>
              </a:ext>
            </a:extLst>
          </p:cNvPr>
          <p:cNvCxnSpPr>
            <a:cxnSpLocks/>
            <a:stCxn id="81" idx="3"/>
          </p:cNvCxnSpPr>
          <p:nvPr/>
        </p:nvCxnSpPr>
        <p:spPr>
          <a:xfrm>
            <a:off x="3776530" y="1353082"/>
            <a:ext cx="1136933" cy="1943888"/>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5" name="Rounded Rectangle 5">
            <a:extLst>
              <a:ext uri="{FF2B5EF4-FFF2-40B4-BE49-F238E27FC236}">
                <a16:creationId xmlns:a16="http://schemas.microsoft.com/office/drawing/2014/main" id="{3F3215FA-BEFB-44BC-AFF0-A46E15FF00E4}"/>
              </a:ext>
            </a:extLst>
          </p:cNvPr>
          <p:cNvSpPr/>
          <p:nvPr/>
        </p:nvSpPr>
        <p:spPr bwMode="auto">
          <a:xfrm>
            <a:off x="2188790" y="2797548"/>
            <a:ext cx="1725176" cy="1771648"/>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endParaRPr lang="en-US" sz="800" spc="300">
              <a:solidFill>
                <a:schemeClr val="tx1"/>
              </a:solidFill>
              <a:latin typeface="+mj-lt"/>
            </a:endParaRPr>
          </a:p>
        </p:txBody>
      </p:sp>
      <p:sp>
        <p:nvSpPr>
          <p:cNvPr id="76" name="Rounded Rectangle 5">
            <a:extLst>
              <a:ext uri="{FF2B5EF4-FFF2-40B4-BE49-F238E27FC236}">
                <a16:creationId xmlns:a16="http://schemas.microsoft.com/office/drawing/2014/main" id="{BA78304B-E05A-4DD7-959F-CD5AFD664EEE}"/>
              </a:ext>
            </a:extLst>
          </p:cNvPr>
          <p:cNvSpPr/>
          <p:nvPr/>
        </p:nvSpPr>
        <p:spPr bwMode="auto">
          <a:xfrm>
            <a:off x="2333177" y="2999085"/>
            <a:ext cx="1452781" cy="1433224"/>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400" dirty="0">
              <a:solidFill>
                <a:schemeClr val="bg1"/>
              </a:solidFill>
              <a:latin typeface="+mj-lt"/>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400" dirty="0">
              <a:solidFill>
                <a:schemeClr val="bg1"/>
              </a:solidFill>
              <a:latin typeface="+mj-lt"/>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400" dirty="0">
              <a:solidFill>
                <a:schemeClr val="bg1"/>
              </a:solidFill>
              <a:latin typeface="+mj-lt"/>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mj-lt"/>
              </a:rPr>
              <a:t>Dapr</a:t>
            </a:r>
            <a:endParaRPr lang="en-US" sz="1600" dirty="0">
              <a:solidFill>
                <a:schemeClr val="bg1"/>
              </a:solidFill>
              <a:latin typeface="+mj-lt"/>
            </a:endParaRPr>
          </a:p>
          <a:p>
            <a:pPr lvl="0" algn="ctr" defTabSz="932472" fontAlgn="base">
              <a:spcBef>
                <a:spcPct val="0"/>
              </a:spcBef>
              <a:spcAft>
                <a:spcPct val="0"/>
              </a:spcAft>
              <a:defRPr/>
            </a:pPr>
            <a:r>
              <a:rPr lang="en-US" sz="1050" dirty="0">
                <a:solidFill>
                  <a:schemeClr val="bg1"/>
                </a:solidFill>
              </a:rPr>
              <a:t>Runtime</a:t>
            </a:r>
            <a:endParaRPr kumimoji="0" lang="en-US" sz="1050" b="0" i="0" u="none" strike="noStrike" kern="1200" cap="none" spc="0" normalizeH="0" baseline="0" noProof="0" dirty="0">
              <a:ln>
                <a:noFill/>
              </a:ln>
              <a:solidFill>
                <a:schemeClr val="bg1"/>
              </a:solidFill>
              <a:effectLst/>
              <a:uLnTx/>
              <a:uFillTx/>
            </a:endParaRPr>
          </a:p>
        </p:txBody>
      </p:sp>
      <p:grpSp>
        <p:nvGrpSpPr>
          <p:cNvPr id="77" name="Group 76">
            <a:extLst>
              <a:ext uri="{FF2B5EF4-FFF2-40B4-BE49-F238E27FC236}">
                <a16:creationId xmlns:a16="http://schemas.microsoft.com/office/drawing/2014/main" id="{D39D177A-3279-4EB1-9978-A5E54B0D9853}"/>
              </a:ext>
            </a:extLst>
          </p:cNvPr>
          <p:cNvGrpSpPr/>
          <p:nvPr/>
        </p:nvGrpSpPr>
        <p:grpSpPr>
          <a:xfrm>
            <a:off x="1748692" y="3332157"/>
            <a:ext cx="467066" cy="715552"/>
            <a:chOff x="8089308" y="2687152"/>
            <a:chExt cx="1309074" cy="484840"/>
          </a:xfrm>
        </p:grpSpPr>
        <p:sp>
          <p:nvSpPr>
            <p:cNvPr id="78" name="Rectangle 77">
              <a:extLst>
                <a:ext uri="{FF2B5EF4-FFF2-40B4-BE49-F238E27FC236}">
                  <a16:creationId xmlns:a16="http://schemas.microsoft.com/office/drawing/2014/main" id="{D5A6F5D5-CCF8-4003-BED5-399092A92D63}"/>
                </a:ext>
              </a:extLst>
            </p:cNvPr>
            <p:cNvSpPr/>
            <p:nvPr/>
          </p:nvSpPr>
          <p:spPr>
            <a:xfrm>
              <a:off x="8226503" y="2687152"/>
              <a:ext cx="1075317" cy="17726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cxnSp>
          <p:nvCxnSpPr>
            <p:cNvPr id="79" name="Straight Arrow Connector 78">
              <a:extLst>
                <a:ext uri="{FF2B5EF4-FFF2-40B4-BE49-F238E27FC236}">
                  <a16:creationId xmlns:a16="http://schemas.microsoft.com/office/drawing/2014/main" id="{3EB4F185-B7EE-4C2E-957F-00EFF9733901}"/>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59FA63F1-B584-4396-A576-7A0ADFBFC67E}"/>
                </a:ext>
              </a:extLst>
            </p:cNvPr>
            <p:cNvSpPr/>
            <p:nvPr/>
          </p:nvSpPr>
          <p:spPr>
            <a:xfrm>
              <a:off x="8226503" y="3026012"/>
              <a:ext cx="1075317" cy="14598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cxnSp>
        <p:nvCxnSpPr>
          <p:cNvPr id="83" name="Straight Arrow Connector 82">
            <a:extLst>
              <a:ext uri="{FF2B5EF4-FFF2-40B4-BE49-F238E27FC236}">
                <a16:creationId xmlns:a16="http://schemas.microsoft.com/office/drawing/2014/main" id="{5EA78028-E73D-417B-B9A2-93B924113811}"/>
              </a:ext>
            </a:extLst>
          </p:cNvPr>
          <p:cNvCxnSpPr>
            <a:cxnSpLocks/>
            <a:stCxn id="82" idx="3"/>
          </p:cNvCxnSpPr>
          <p:nvPr/>
        </p:nvCxnSpPr>
        <p:spPr>
          <a:xfrm>
            <a:off x="3802379" y="3447764"/>
            <a:ext cx="1172211"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E95955CD-FA89-401A-B2F4-DF07BB25C1B8}"/>
              </a:ext>
            </a:extLst>
          </p:cNvPr>
          <p:cNvGrpSpPr/>
          <p:nvPr/>
        </p:nvGrpSpPr>
        <p:grpSpPr>
          <a:xfrm>
            <a:off x="298792" y="3033539"/>
            <a:ext cx="1449900" cy="1451607"/>
            <a:chOff x="64372" y="3449065"/>
            <a:chExt cx="1725176" cy="1731510"/>
          </a:xfrm>
        </p:grpSpPr>
        <p:sp>
          <p:nvSpPr>
            <p:cNvPr id="67" name="Rounded Rectangle 5">
              <a:extLst>
                <a:ext uri="{FF2B5EF4-FFF2-40B4-BE49-F238E27FC236}">
                  <a16:creationId xmlns:a16="http://schemas.microsoft.com/office/drawing/2014/main" id="{8301B39B-3F6E-454C-8646-BEFF07912546}"/>
                </a:ext>
              </a:extLst>
            </p:cNvPr>
            <p:cNvSpPr/>
            <p:nvPr/>
          </p:nvSpPr>
          <p:spPr bwMode="auto">
            <a:xfrm>
              <a:off x="64372" y="3728968"/>
              <a:ext cx="1725176" cy="1451607"/>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endParaRPr lang="en-US" sz="800" spc="300">
                <a:solidFill>
                  <a:schemeClr val="tx1"/>
                </a:solidFill>
                <a:latin typeface="+mj-lt"/>
              </a:endParaRPr>
            </a:p>
          </p:txBody>
        </p:sp>
        <p:sp>
          <p:nvSpPr>
            <p:cNvPr id="68" name="Rounded Rectangle 5">
              <a:extLst>
                <a:ext uri="{FF2B5EF4-FFF2-40B4-BE49-F238E27FC236}">
                  <a16:creationId xmlns:a16="http://schemas.microsoft.com/office/drawing/2014/main" id="{F8097508-DD7A-4A94-AA86-61AC9EB30799}"/>
                </a:ext>
              </a:extLst>
            </p:cNvPr>
            <p:cNvSpPr/>
            <p:nvPr/>
          </p:nvSpPr>
          <p:spPr bwMode="auto">
            <a:xfrm>
              <a:off x="200566" y="3930178"/>
              <a:ext cx="1452780" cy="1079614"/>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274320" rIns="0" bIns="9144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1050">
                <a:solidFill>
                  <a:schemeClr val="tx1"/>
                </a:solidFill>
                <a:latin typeface="+mj-lt"/>
              </a:endParaRPr>
            </a:p>
            <a:p>
              <a:pPr algn="ctr" defTabSz="932472" fontAlgn="base">
                <a:spcBef>
                  <a:spcPct val="0"/>
                </a:spcBef>
                <a:spcAft>
                  <a:spcPct val="0"/>
                </a:spcAft>
                <a:defRPr/>
              </a:pPr>
              <a:r>
                <a:rPr lang="en-US" sz="1050">
                  <a:solidFill>
                    <a:schemeClr val="tx1"/>
                  </a:solidFill>
                  <a:latin typeface="+mj-lt"/>
                </a:rPr>
                <a:t>Service code</a:t>
              </a:r>
            </a:p>
            <a:p>
              <a:pPr algn="ctr" defTabSz="932472" fontAlgn="base">
                <a:spcBef>
                  <a:spcPct val="0"/>
                </a:spcBef>
                <a:spcAft>
                  <a:spcPct val="0"/>
                </a:spcAft>
                <a:defRPr/>
              </a:pPr>
              <a:r>
                <a:rPr lang="en-US" sz="1050">
                  <a:solidFill>
                    <a:schemeClr val="tx1"/>
                  </a:solidFill>
                  <a:latin typeface="+mj-lt"/>
                </a:rPr>
                <a:t>Actor Type MyActor1</a:t>
              </a:r>
            </a:p>
          </p:txBody>
        </p:sp>
        <p:grpSp>
          <p:nvGrpSpPr>
            <p:cNvPr id="69" name="Group 68">
              <a:extLst>
                <a:ext uri="{FF2B5EF4-FFF2-40B4-BE49-F238E27FC236}">
                  <a16:creationId xmlns:a16="http://schemas.microsoft.com/office/drawing/2014/main" id="{C683502E-4D60-49FB-B2A8-BFA013941C2D}"/>
                </a:ext>
              </a:extLst>
            </p:cNvPr>
            <p:cNvGrpSpPr/>
            <p:nvPr/>
          </p:nvGrpSpPr>
          <p:grpSpPr>
            <a:xfrm>
              <a:off x="755956" y="4108569"/>
              <a:ext cx="341999" cy="280772"/>
              <a:chOff x="5951825" y="4153129"/>
              <a:chExt cx="341999" cy="280772"/>
            </a:xfrm>
          </p:grpSpPr>
          <p:sp>
            <p:nvSpPr>
              <p:cNvPr id="70" name="Freeform: Shape 69">
                <a:extLst>
                  <a:ext uri="{FF2B5EF4-FFF2-40B4-BE49-F238E27FC236}">
                    <a16:creationId xmlns:a16="http://schemas.microsoft.com/office/drawing/2014/main" id="{DE1A6280-9F11-4C23-88AA-A86ABA2A20F8}"/>
                  </a:ext>
                </a:extLst>
              </p:cNvPr>
              <p:cNvSpPr/>
              <p:nvPr/>
            </p:nvSpPr>
            <p:spPr>
              <a:xfrm>
                <a:off x="5951825" y="4153129"/>
                <a:ext cx="107334" cy="274391"/>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sz="1400"/>
              </a:p>
            </p:txBody>
          </p:sp>
          <p:sp>
            <p:nvSpPr>
              <p:cNvPr id="71" name="Freeform: Shape 70">
                <a:extLst>
                  <a:ext uri="{FF2B5EF4-FFF2-40B4-BE49-F238E27FC236}">
                    <a16:creationId xmlns:a16="http://schemas.microsoft.com/office/drawing/2014/main" id="{13A2CE4B-CD53-4339-BC73-07EC07AA76C1}"/>
                  </a:ext>
                </a:extLst>
              </p:cNvPr>
              <p:cNvSpPr/>
              <p:nvPr/>
            </p:nvSpPr>
            <p:spPr>
              <a:xfrm>
                <a:off x="6182197" y="4153129"/>
                <a:ext cx="111627" cy="280772"/>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sz="1400"/>
              </a:p>
            </p:txBody>
          </p:sp>
          <p:sp>
            <p:nvSpPr>
              <p:cNvPr id="72" name="Freeform: Shape 71">
                <a:extLst>
                  <a:ext uri="{FF2B5EF4-FFF2-40B4-BE49-F238E27FC236}">
                    <a16:creationId xmlns:a16="http://schemas.microsoft.com/office/drawing/2014/main" id="{323E4D5C-55E2-4975-8675-8B63D83692FD}"/>
                  </a:ext>
                </a:extLst>
              </p:cNvPr>
              <p:cNvSpPr/>
              <p:nvPr/>
            </p:nvSpPr>
            <p:spPr>
              <a:xfrm>
                <a:off x="6049897" y="4256748"/>
                <a:ext cx="42934" cy="63812"/>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sz="1400"/>
              </a:p>
            </p:txBody>
          </p:sp>
          <p:sp>
            <p:nvSpPr>
              <p:cNvPr id="73" name="Freeform: Shape 72">
                <a:extLst>
                  <a:ext uri="{FF2B5EF4-FFF2-40B4-BE49-F238E27FC236}">
                    <a16:creationId xmlns:a16="http://schemas.microsoft.com/office/drawing/2014/main" id="{97321B92-6CD3-4495-A96F-7E865AAE38AB}"/>
                  </a:ext>
                </a:extLst>
              </p:cNvPr>
              <p:cNvSpPr/>
              <p:nvPr/>
            </p:nvSpPr>
            <p:spPr>
              <a:xfrm>
                <a:off x="6114696" y="4256748"/>
                <a:ext cx="42934" cy="63812"/>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sz="1400"/>
              </a:p>
            </p:txBody>
          </p:sp>
          <p:sp>
            <p:nvSpPr>
              <p:cNvPr id="74" name="Freeform: Shape 73">
                <a:extLst>
                  <a:ext uri="{FF2B5EF4-FFF2-40B4-BE49-F238E27FC236}">
                    <a16:creationId xmlns:a16="http://schemas.microsoft.com/office/drawing/2014/main" id="{680329AC-432D-494D-A4AE-AF0088B63DC6}"/>
                  </a:ext>
                </a:extLst>
              </p:cNvPr>
              <p:cNvSpPr/>
              <p:nvPr/>
            </p:nvSpPr>
            <p:spPr>
              <a:xfrm>
                <a:off x="6179927" y="4256748"/>
                <a:ext cx="42934" cy="63812"/>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sz="1400"/>
              </a:p>
            </p:txBody>
          </p:sp>
        </p:grpSp>
        <p:sp>
          <p:nvSpPr>
            <p:cNvPr id="91" name="TextBox 90">
              <a:extLst>
                <a:ext uri="{FF2B5EF4-FFF2-40B4-BE49-F238E27FC236}">
                  <a16:creationId xmlns:a16="http://schemas.microsoft.com/office/drawing/2014/main" id="{EED1A302-ADC7-49FA-95C2-33BAC1E0F3B2}"/>
                </a:ext>
              </a:extLst>
            </p:cNvPr>
            <p:cNvSpPr txBox="1"/>
            <p:nvPr/>
          </p:nvSpPr>
          <p:spPr>
            <a:xfrm>
              <a:off x="489842" y="3449065"/>
              <a:ext cx="1098018" cy="215444"/>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Instance 2</a:t>
              </a:r>
            </a:p>
          </p:txBody>
        </p:sp>
      </p:grpSp>
      <p:grpSp>
        <p:nvGrpSpPr>
          <p:cNvPr id="129" name="Group 128">
            <a:extLst>
              <a:ext uri="{FF2B5EF4-FFF2-40B4-BE49-F238E27FC236}">
                <a16:creationId xmlns:a16="http://schemas.microsoft.com/office/drawing/2014/main" id="{9871D1E5-2D14-4728-A13A-248F135EA264}"/>
              </a:ext>
            </a:extLst>
          </p:cNvPr>
          <p:cNvGrpSpPr/>
          <p:nvPr/>
        </p:nvGrpSpPr>
        <p:grpSpPr>
          <a:xfrm>
            <a:off x="4547001" y="1823414"/>
            <a:ext cx="335715" cy="261610"/>
            <a:chOff x="2238926" y="2356160"/>
            <a:chExt cx="335715" cy="261610"/>
          </a:xfrm>
        </p:grpSpPr>
        <p:sp>
          <p:nvSpPr>
            <p:cNvPr id="130" name="Oval 129">
              <a:extLst>
                <a:ext uri="{FF2B5EF4-FFF2-40B4-BE49-F238E27FC236}">
                  <a16:creationId xmlns:a16="http://schemas.microsoft.com/office/drawing/2014/main" id="{96966625-8E7E-400F-9FD2-8E37D7F4B8AF}"/>
                </a:ext>
              </a:extLst>
            </p:cNvPr>
            <p:cNvSpPr/>
            <p:nvPr/>
          </p:nvSpPr>
          <p:spPr bwMode="auto">
            <a:xfrm>
              <a:off x="2238926" y="2356160"/>
              <a:ext cx="243840" cy="26161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131" name="TextBox 130">
              <a:extLst>
                <a:ext uri="{FF2B5EF4-FFF2-40B4-BE49-F238E27FC236}">
                  <a16:creationId xmlns:a16="http://schemas.microsoft.com/office/drawing/2014/main" id="{43F642CB-1D0C-473B-BA70-665064F92D21}"/>
                </a:ext>
              </a:extLst>
            </p:cNvPr>
            <p:cNvSpPr txBox="1"/>
            <p:nvPr/>
          </p:nvSpPr>
          <p:spPr>
            <a:xfrm>
              <a:off x="2330801" y="2387121"/>
              <a:ext cx="243840" cy="184666"/>
            </a:xfrm>
            <a:prstGeom prst="rect">
              <a:avLst/>
            </a:prstGeom>
            <a:noFill/>
          </p:spPr>
          <p:txBody>
            <a:bodyPr wrap="square" lIns="0" tIns="0" rIns="0" bIns="0" rtlCol="0">
              <a:spAutoFit/>
            </a:bodyPr>
            <a:lstStyle/>
            <a:p>
              <a:pPr algn="l"/>
              <a:r>
                <a:rPr lang="en-US" sz="1200">
                  <a:gradFill>
                    <a:gsLst>
                      <a:gs pos="2917">
                        <a:schemeClr val="tx1"/>
                      </a:gs>
                      <a:gs pos="30000">
                        <a:schemeClr val="tx1"/>
                      </a:gs>
                    </a:gsLst>
                    <a:lin ang="5400000" scaled="0"/>
                  </a:gradFill>
                </a:rPr>
                <a:t>1</a:t>
              </a:r>
            </a:p>
          </p:txBody>
        </p:sp>
      </p:grpSp>
      <p:sp>
        <p:nvSpPr>
          <p:cNvPr id="133" name="Rectangle 132">
            <a:extLst>
              <a:ext uri="{FF2B5EF4-FFF2-40B4-BE49-F238E27FC236}">
                <a16:creationId xmlns:a16="http://schemas.microsoft.com/office/drawing/2014/main" id="{BBC84617-E81C-40B5-9FEC-BDA462F6901D}"/>
              </a:ext>
            </a:extLst>
          </p:cNvPr>
          <p:cNvSpPr/>
          <p:nvPr/>
        </p:nvSpPr>
        <p:spPr>
          <a:xfrm>
            <a:off x="4949585" y="4944152"/>
            <a:ext cx="5333846" cy="369332"/>
          </a:xfrm>
          <a:prstGeom prst="rect">
            <a:avLst/>
          </a:prstGeom>
          <a:noFill/>
          <a:ln>
            <a:noFill/>
          </a:ln>
        </p:spPr>
        <p:txBody>
          <a:bodyPr wrap="square" lIns="0" tIns="0" rIns="0" bIns="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lang="en-US" sz="1200" b="1" spc="-10" dirty="0">
                <a:latin typeface="Segoe UI"/>
                <a:cs typeface="Segoe UI" pitchFamily="34" charset="0"/>
              </a:rPr>
              <a:t>The Placement service broadcasts to all Dapr instances the list of Dapr instances (partitions) for each actor type which are cached</a:t>
            </a:r>
          </a:p>
        </p:txBody>
      </p:sp>
      <p:grpSp>
        <p:nvGrpSpPr>
          <p:cNvPr id="135" name="Group 134">
            <a:extLst>
              <a:ext uri="{FF2B5EF4-FFF2-40B4-BE49-F238E27FC236}">
                <a16:creationId xmlns:a16="http://schemas.microsoft.com/office/drawing/2014/main" id="{5C3A3F6D-33F7-43D5-BF17-6658FA3EEAB5}"/>
              </a:ext>
            </a:extLst>
          </p:cNvPr>
          <p:cNvGrpSpPr/>
          <p:nvPr/>
        </p:nvGrpSpPr>
        <p:grpSpPr>
          <a:xfrm>
            <a:off x="315571" y="876142"/>
            <a:ext cx="1449900" cy="1451607"/>
            <a:chOff x="64372" y="3449065"/>
            <a:chExt cx="1725176" cy="1731510"/>
          </a:xfrm>
        </p:grpSpPr>
        <p:sp>
          <p:nvSpPr>
            <p:cNvPr id="136" name="Rounded Rectangle 5">
              <a:extLst>
                <a:ext uri="{FF2B5EF4-FFF2-40B4-BE49-F238E27FC236}">
                  <a16:creationId xmlns:a16="http://schemas.microsoft.com/office/drawing/2014/main" id="{0A1E0C02-7FCC-40FA-8B63-02CFFCE94C46}"/>
                </a:ext>
              </a:extLst>
            </p:cNvPr>
            <p:cNvSpPr/>
            <p:nvPr/>
          </p:nvSpPr>
          <p:spPr bwMode="auto">
            <a:xfrm>
              <a:off x="64372" y="3728968"/>
              <a:ext cx="1725176" cy="1451607"/>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endParaRPr lang="en-US" sz="800" spc="300">
                <a:solidFill>
                  <a:schemeClr val="tx1"/>
                </a:solidFill>
                <a:latin typeface="+mj-lt"/>
              </a:endParaRPr>
            </a:p>
          </p:txBody>
        </p:sp>
        <p:sp>
          <p:nvSpPr>
            <p:cNvPr id="137" name="Rounded Rectangle 5">
              <a:extLst>
                <a:ext uri="{FF2B5EF4-FFF2-40B4-BE49-F238E27FC236}">
                  <a16:creationId xmlns:a16="http://schemas.microsoft.com/office/drawing/2014/main" id="{69A6BD73-40C7-4D03-98F4-802B57EC1E02}"/>
                </a:ext>
              </a:extLst>
            </p:cNvPr>
            <p:cNvSpPr/>
            <p:nvPr/>
          </p:nvSpPr>
          <p:spPr bwMode="auto">
            <a:xfrm>
              <a:off x="200566" y="3930178"/>
              <a:ext cx="1452780" cy="1079614"/>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274320" rIns="0" bIns="9144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1050">
                <a:solidFill>
                  <a:schemeClr val="tx1"/>
                </a:solidFill>
                <a:latin typeface="+mj-lt"/>
              </a:endParaRPr>
            </a:p>
            <a:p>
              <a:pPr algn="ctr" defTabSz="932472" fontAlgn="base">
                <a:spcBef>
                  <a:spcPct val="0"/>
                </a:spcBef>
                <a:spcAft>
                  <a:spcPct val="0"/>
                </a:spcAft>
                <a:defRPr/>
              </a:pPr>
              <a:r>
                <a:rPr lang="en-US" sz="1050">
                  <a:solidFill>
                    <a:schemeClr val="tx1"/>
                  </a:solidFill>
                  <a:latin typeface="+mj-lt"/>
                </a:rPr>
                <a:t>Service code</a:t>
              </a:r>
            </a:p>
            <a:p>
              <a:pPr algn="ctr" defTabSz="932472" fontAlgn="base">
                <a:spcBef>
                  <a:spcPct val="0"/>
                </a:spcBef>
                <a:spcAft>
                  <a:spcPct val="0"/>
                </a:spcAft>
                <a:defRPr/>
              </a:pPr>
              <a:r>
                <a:rPr lang="en-US" sz="1050">
                  <a:solidFill>
                    <a:schemeClr val="tx1"/>
                  </a:solidFill>
                  <a:latin typeface="+mj-lt"/>
                </a:rPr>
                <a:t>Actor Type MyActor1</a:t>
              </a:r>
            </a:p>
          </p:txBody>
        </p:sp>
        <p:grpSp>
          <p:nvGrpSpPr>
            <p:cNvPr id="138" name="Group 137">
              <a:extLst>
                <a:ext uri="{FF2B5EF4-FFF2-40B4-BE49-F238E27FC236}">
                  <a16:creationId xmlns:a16="http://schemas.microsoft.com/office/drawing/2014/main" id="{A5D00970-B8A0-485B-9E5C-190DBF46A4A9}"/>
                </a:ext>
              </a:extLst>
            </p:cNvPr>
            <p:cNvGrpSpPr/>
            <p:nvPr/>
          </p:nvGrpSpPr>
          <p:grpSpPr>
            <a:xfrm>
              <a:off x="755956" y="4108569"/>
              <a:ext cx="341999" cy="280772"/>
              <a:chOff x="5951825" y="4153129"/>
              <a:chExt cx="341999" cy="280772"/>
            </a:xfrm>
          </p:grpSpPr>
          <p:sp>
            <p:nvSpPr>
              <p:cNvPr id="140" name="Freeform: Shape 139">
                <a:extLst>
                  <a:ext uri="{FF2B5EF4-FFF2-40B4-BE49-F238E27FC236}">
                    <a16:creationId xmlns:a16="http://schemas.microsoft.com/office/drawing/2014/main" id="{0230397B-0781-4652-8943-5FB0C2430BF0}"/>
                  </a:ext>
                </a:extLst>
              </p:cNvPr>
              <p:cNvSpPr/>
              <p:nvPr/>
            </p:nvSpPr>
            <p:spPr>
              <a:xfrm>
                <a:off x="5951825" y="4153129"/>
                <a:ext cx="107334" cy="274391"/>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sz="1400"/>
              </a:p>
            </p:txBody>
          </p:sp>
          <p:sp>
            <p:nvSpPr>
              <p:cNvPr id="141" name="Freeform: Shape 140">
                <a:extLst>
                  <a:ext uri="{FF2B5EF4-FFF2-40B4-BE49-F238E27FC236}">
                    <a16:creationId xmlns:a16="http://schemas.microsoft.com/office/drawing/2014/main" id="{253B5C7B-D6E5-4363-95F8-652C16C62271}"/>
                  </a:ext>
                </a:extLst>
              </p:cNvPr>
              <p:cNvSpPr/>
              <p:nvPr/>
            </p:nvSpPr>
            <p:spPr>
              <a:xfrm>
                <a:off x="6182197" y="4153129"/>
                <a:ext cx="111627" cy="280772"/>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sz="1400"/>
              </a:p>
            </p:txBody>
          </p:sp>
          <p:sp>
            <p:nvSpPr>
              <p:cNvPr id="142" name="Freeform: Shape 141">
                <a:extLst>
                  <a:ext uri="{FF2B5EF4-FFF2-40B4-BE49-F238E27FC236}">
                    <a16:creationId xmlns:a16="http://schemas.microsoft.com/office/drawing/2014/main" id="{68F574BB-E4C8-4205-8920-ACA982420F15}"/>
                  </a:ext>
                </a:extLst>
              </p:cNvPr>
              <p:cNvSpPr/>
              <p:nvPr/>
            </p:nvSpPr>
            <p:spPr>
              <a:xfrm>
                <a:off x="6049897" y="4256748"/>
                <a:ext cx="42934" cy="63812"/>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sz="1400"/>
              </a:p>
            </p:txBody>
          </p:sp>
          <p:sp>
            <p:nvSpPr>
              <p:cNvPr id="143" name="Freeform: Shape 142">
                <a:extLst>
                  <a:ext uri="{FF2B5EF4-FFF2-40B4-BE49-F238E27FC236}">
                    <a16:creationId xmlns:a16="http://schemas.microsoft.com/office/drawing/2014/main" id="{847066A2-16D9-434A-A988-10E17C45FDDC}"/>
                  </a:ext>
                </a:extLst>
              </p:cNvPr>
              <p:cNvSpPr/>
              <p:nvPr/>
            </p:nvSpPr>
            <p:spPr>
              <a:xfrm>
                <a:off x="6114696" y="4256748"/>
                <a:ext cx="42934" cy="63812"/>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sz="1400"/>
              </a:p>
            </p:txBody>
          </p:sp>
          <p:sp>
            <p:nvSpPr>
              <p:cNvPr id="144" name="Freeform: Shape 143">
                <a:extLst>
                  <a:ext uri="{FF2B5EF4-FFF2-40B4-BE49-F238E27FC236}">
                    <a16:creationId xmlns:a16="http://schemas.microsoft.com/office/drawing/2014/main" id="{E533FB32-9BB8-48BD-9450-C4C3623E3DF6}"/>
                  </a:ext>
                </a:extLst>
              </p:cNvPr>
              <p:cNvSpPr/>
              <p:nvPr/>
            </p:nvSpPr>
            <p:spPr>
              <a:xfrm>
                <a:off x="6179927" y="4256748"/>
                <a:ext cx="42934" cy="63812"/>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sz="1400"/>
              </a:p>
            </p:txBody>
          </p:sp>
        </p:grpSp>
        <p:sp>
          <p:nvSpPr>
            <p:cNvPr id="139" name="TextBox 138">
              <a:extLst>
                <a:ext uri="{FF2B5EF4-FFF2-40B4-BE49-F238E27FC236}">
                  <a16:creationId xmlns:a16="http://schemas.microsoft.com/office/drawing/2014/main" id="{E2A9B4D6-D15B-4204-8926-589A888DCCEB}"/>
                </a:ext>
              </a:extLst>
            </p:cNvPr>
            <p:cNvSpPr txBox="1"/>
            <p:nvPr/>
          </p:nvSpPr>
          <p:spPr>
            <a:xfrm>
              <a:off x="489842" y="3449065"/>
              <a:ext cx="1098018" cy="2569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Instance 1</a:t>
              </a:r>
            </a:p>
          </p:txBody>
        </p:sp>
      </p:grpSp>
      <p:graphicFrame>
        <p:nvGraphicFramePr>
          <p:cNvPr id="183" name="Table 38">
            <a:extLst>
              <a:ext uri="{FF2B5EF4-FFF2-40B4-BE49-F238E27FC236}">
                <a16:creationId xmlns:a16="http://schemas.microsoft.com/office/drawing/2014/main" id="{1C9570FF-3DB3-4ADC-8D76-76918CCBF295}"/>
              </a:ext>
            </a:extLst>
          </p:cNvPr>
          <p:cNvGraphicFramePr>
            <a:graphicFrameLocks noGrp="1"/>
          </p:cNvGraphicFramePr>
          <p:nvPr>
            <p:extLst>
              <p:ext uri="{D42A27DB-BD31-4B8C-83A1-F6EECF244321}">
                <p14:modId xmlns:p14="http://schemas.microsoft.com/office/powerpoint/2010/main" val="3613036235"/>
              </p:ext>
            </p:extLst>
          </p:nvPr>
        </p:nvGraphicFramePr>
        <p:xfrm>
          <a:off x="4955989" y="3226101"/>
          <a:ext cx="2304595" cy="792480"/>
        </p:xfrm>
        <a:graphic>
          <a:graphicData uri="http://schemas.openxmlformats.org/drawingml/2006/table">
            <a:tbl>
              <a:tblPr firstRow="1" bandRow="1">
                <a:tableStyleId>{16D9F66E-5EB9-4882-86FB-DCBF35E3C3E4}</a:tableStyleId>
              </a:tblPr>
              <a:tblGrid>
                <a:gridCol w="1278435">
                  <a:extLst>
                    <a:ext uri="{9D8B030D-6E8A-4147-A177-3AD203B41FA5}">
                      <a16:colId xmlns:a16="http://schemas.microsoft.com/office/drawing/2014/main" val="4001470996"/>
                    </a:ext>
                  </a:extLst>
                </a:gridCol>
                <a:gridCol w="1026160">
                  <a:extLst>
                    <a:ext uri="{9D8B030D-6E8A-4147-A177-3AD203B41FA5}">
                      <a16:colId xmlns:a16="http://schemas.microsoft.com/office/drawing/2014/main" val="3965091342"/>
                    </a:ext>
                  </a:extLst>
                </a:gridCol>
              </a:tblGrid>
              <a:tr h="361092">
                <a:tc>
                  <a:txBody>
                    <a:bodyPr/>
                    <a:lstStyle/>
                    <a:p>
                      <a:pPr marL="0" algn="l" defTabSz="932742" rtl="0" eaLnBrk="1" latinLnBrk="0" hangingPunct="1"/>
                      <a:r>
                        <a:rPr lang="en-US" sz="1000" b="0" kern="1200" err="1"/>
                        <a:t>ActorType</a:t>
                      </a:r>
                      <a:r>
                        <a:rPr lang="en-US" sz="1000" b="0" kern="1200"/>
                        <a:t> MyActor1</a:t>
                      </a:r>
                      <a:endParaRPr lang="en-US" sz="1000" b="0" kern="1200">
                        <a:solidFill>
                          <a:schemeClr val="dk1"/>
                        </a:solidFill>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b="0" dirty="0"/>
                        <a:t>Dapr Instances (partitions)</a:t>
                      </a:r>
                    </a:p>
                  </a:txBody>
                  <a:tcPr/>
                </a:tc>
                <a:extLst>
                  <a:ext uri="{0D108BD9-81ED-4DB2-BD59-A6C34878D82A}">
                    <a16:rowId xmlns:a16="http://schemas.microsoft.com/office/drawing/2014/main" val="495258263"/>
                  </a:ext>
                </a:extLst>
              </a:tr>
              <a:tr h="220554">
                <a:tc>
                  <a:txBody>
                    <a:bodyPr/>
                    <a:lstStyle/>
                    <a:p>
                      <a:r>
                        <a:rPr lang="en-US" sz="1000" b="0" err="1"/>
                        <a:t>ActorType</a:t>
                      </a:r>
                      <a:r>
                        <a:rPr lang="en-US" sz="1000" b="0"/>
                        <a:t> MyActor2</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b="0" dirty="0"/>
                        <a:t>Dapr Instances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b="0" dirty="0"/>
                        <a:t>(partitions)</a:t>
                      </a:r>
                    </a:p>
                  </a:txBody>
                  <a:tcPr/>
                </a:tc>
                <a:extLst>
                  <a:ext uri="{0D108BD9-81ED-4DB2-BD59-A6C34878D82A}">
                    <a16:rowId xmlns:a16="http://schemas.microsoft.com/office/drawing/2014/main" val="1600744461"/>
                  </a:ext>
                </a:extLst>
              </a:tr>
            </a:tbl>
          </a:graphicData>
        </a:graphic>
      </p:graphicFrame>
      <p:graphicFrame>
        <p:nvGraphicFramePr>
          <p:cNvPr id="81" name="Table 38">
            <a:extLst>
              <a:ext uri="{FF2B5EF4-FFF2-40B4-BE49-F238E27FC236}">
                <a16:creationId xmlns:a16="http://schemas.microsoft.com/office/drawing/2014/main" id="{786A9398-5BAC-4295-B4B7-044266F915C1}"/>
              </a:ext>
            </a:extLst>
          </p:cNvPr>
          <p:cNvGraphicFramePr>
            <a:graphicFrameLocks noGrp="1"/>
          </p:cNvGraphicFramePr>
          <p:nvPr>
            <p:extLst>
              <p:ext uri="{D42A27DB-BD31-4B8C-83A1-F6EECF244321}">
                <p14:modId xmlns:p14="http://schemas.microsoft.com/office/powerpoint/2010/main" val="1458416171"/>
              </p:ext>
            </p:extLst>
          </p:nvPr>
        </p:nvGraphicFramePr>
        <p:xfrm>
          <a:off x="2248739" y="1020136"/>
          <a:ext cx="1527791" cy="665892"/>
        </p:xfrm>
        <a:graphic>
          <a:graphicData uri="http://schemas.openxmlformats.org/drawingml/2006/table">
            <a:tbl>
              <a:tblPr firstRow="1" bandRow="1">
                <a:tableStyleId>{16D9F66E-5EB9-4882-86FB-DCBF35E3C3E4}</a:tableStyleId>
              </a:tblPr>
              <a:tblGrid>
                <a:gridCol w="718741">
                  <a:extLst>
                    <a:ext uri="{9D8B030D-6E8A-4147-A177-3AD203B41FA5}">
                      <a16:colId xmlns:a16="http://schemas.microsoft.com/office/drawing/2014/main" val="4001470996"/>
                    </a:ext>
                  </a:extLst>
                </a:gridCol>
                <a:gridCol w="809050">
                  <a:extLst>
                    <a:ext uri="{9D8B030D-6E8A-4147-A177-3AD203B41FA5}">
                      <a16:colId xmlns:a16="http://schemas.microsoft.com/office/drawing/2014/main" val="3965091342"/>
                    </a:ext>
                  </a:extLst>
                </a:gridCol>
              </a:tblGrid>
              <a:tr h="361092">
                <a:tc>
                  <a:txBody>
                    <a:bodyPr/>
                    <a:lstStyle/>
                    <a:p>
                      <a:pPr marL="0" algn="l" defTabSz="932742" rtl="0" eaLnBrk="1" latinLnBrk="0" hangingPunct="1"/>
                      <a:r>
                        <a:rPr lang="en-US" sz="700" b="0" kern="1200" err="1"/>
                        <a:t>ActorType</a:t>
                      </a:r>
                      <a:r>
                        <a:rPr lang="en-US" sz="700" b="0" kern="1200"/>
                        <a:t> MyActor1</a:t>
                      </a:r>
                      <a:endParaRPr lang="en-US" sz="700" b="0" kern="1200">
                        <a:solidFill>
                          <a:schemeClr val="dk1"/>
                        </a:solidFill>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700" b="0" dirty="0"/>
                        <a:t>Dapr Instances (partitions)</a:t>
                      </a:r>
                    </a:p>
                  </a:txBody>
                  <a:tcPr/>
                </a:tc>
                <a:extLst>
                  <a:ext uri="{0D108BD9-81ED-4DB2-BD59-A6C34878D82A}">
                    <a16:rowId xmlns:a16="http://schemas.microsoft.com/office/drawing/2014/main" val="495258263"/>
                  </a:ext>
                </a:extLst>
              </a:tr>
              <a:tr h="220554">
                <a:tc>
                  <a:txBody>
                    <a:bodyPr/>
                    <a:lstStyle/>
                    <a:p>
                      <a:r>
                        <a:rPr lang="en-US" sz="700" b="0" err="1"/>
                        <a:t>ActorType</a:t>
                      </a:r>
                      <a:r>
                        <a:rPr lang="en-US" sz="700" b="0"/>
                        <a:t> MyActor2</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700" b="0" dirty="0"/>
                        <a:t>Dapr Instances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700" b="0" dirty="0"/>
                        <a:t>(partitions)</a:t>
                      </a:r>
                    </a:p>
                  </a:txBody>
                  <a:tcPr/>
                </a:tc>
                <a:extLst>
                  <a:ext uri="{0D108BD9-81ED-4DB2-BD59-A6C34878D82A}">
                    <a16:rowId xmlns:a16="http://schemas.microsoft.com/office/drawing/2014/main" val="1600744461"/>
                  </a:ext>
                </a:extLst>
              </a:tr>
            </a:tbl>
          </a:graphicData>
        </a:graphic>
      </p:graphicFrame>
      <p:graphicFrame>
        <p:nvGraphicFramePr>
          <p:cNvPr id="82" name="Table 38">
            <a:extLst>
              <a:ext uri="{FF2B5EF4-FFF2-40B4-BE49-F238E27FC236}">
                <a16:creationId xmlns:a16="http://schemas.microsoft.com/office/drawing/2014/main" id="{5792AFCF-AE24-4167-B76A-62010E194431}"/>
              </a:ext>
            </a:extLst>
          </p:cNvPr>
          <p:cNvGraphicFramePr>
            <a:graphicFrameLocks noGrp="1"/>
          </p:cNvGraphicFramePr>
          <p:nvPr>
            <p:extLst>
              <p:ext uri="{D42A27DB-BD31-4B8C-83A1-F6EECF244321}">
                <p14:modId xmlns:p14="http://schemas.microsoft.com/office/powerpoint/2010/main" val="3494757574"/>
              </p:ext>
            </p:extLst>
          </p:nvPr>
        </p:nvGraphicFramePr>
        <p:xfrm>
          <a:off x="2274588" y="3114818"/>
          <a:ext cx="1527791" cy="665892"/>
        </p:xfrm>
        <a:graphic>
          <a:graphicData uri="http://schemas.openxmlformats.org/drawingml/2006/table">
            <a:tbl>
              <a:tblPr firstRow="1" bandRow="1">
                <a:tableStyleId>{16D9F66E-5EB9-4882-86FB-DCBF35E3C3E4}</a:tableStyleId>
              </a:tblPr>
              <a:tblGrid>
                <a:gridCol w="718741">
                  <a:extLst>
                    <a:ext uri="{9D8B030D-6E8A-4147-A177-3AD203B41FA5}">
                      <a16:colId xmlns:a16="http://schemas.microsoft.com/office/drawing/2014/main" val="4001470996"/>
                    </a:ext>
                  </a:extLst>
                </a:gridCol>
                <a:gridCol w="809050">
                  <a:extLst>
                    <a:ext uri="{9D8B030D-6E8A-4147-A177-3AD203B41FA5}">
                      <a16:colId xmlns:a16="http://schemas.microsoft.com/office/drawing/2014/main" val="3965091342"/>
                    </a:ext>
                  </a:extLst>
                </a:gridCol>
              </a:tblGrid>
              <a:tr h="361092">
                <a:tc>
                  <a:txBody>
                    <a:bodyPr/>
                    <a:lstStyle/>
                    <a:p>
                      <a:pPr marL="0" algn="l" defTabSz="932742" rtl="0" eaLnBrk="1" latinLnBrk="0" hangingPunct="1"/>
                      <a:r>
                        <a:rPr lang="en-US" sz="700" b="0" kern="1200" err="1"/>
                        <a:t>ActorType</a:t>
                      </a:r>
                      <a:r>
                        <a:rPr lang="en-US" sz="700" b="0" kern="1200"/>
                        <a:t> MyActor1</a:t>
                      </a:r>
                      <a:endParaRPr lang="en-US" sz="700" b="0" kern="1200">
                        <a:solidFill>
                          <a:schemeClr val="dk1"/>
                        </a:solidFill>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700" b="0" dirty="0"/>
                        <a:t>Dapr Instances (partitions)</a:t>
                      </a:r>
                    </a:p>
                  </a:txBody>
                  <a:tcPr/>
                </a:tc>
                <a:extLst>
                  <a:ext uri="{0D108BD9-81ED-4DB2-BD59-A6C34878D82A}">
                    <a16:rowId xmlns:a16="http://schemas.microsoft.com/office/drawing/2014/main" val="495258263"/>
                  </a:ext>
                </a:extLst>
              </a:tr>
              <a:tr h="220554">
                <a:tc>
                  <a:txBody>
                    <a:bodyPr/>
                    <a:lstStyle/>
                    <a:p>
                      <a:r>
                        <a:rPr lang="en-US" sz="700" b="0" err="1"/>
                        <a:t>ActorType</a:t>
                      </a:r>
                      <a:r>
                        <a:rPr lang="en-US" sz="700" b="0"/>
                        <a:t> MyActor2</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700" b="0" dirty="0"/>
                        <a:t>Dapr Instances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700" b="0" dirty="0"/>
                        <a:t>(partitions)</a:t>
                      </a:r>
                    </a:p>
                  </a:txBody>
                  <a:tcPr/>
                </a:tc>
                <a:extLst>
                  <a:ext uri="{0D108BD9-81ED-4DB2-BD59-A6C34878D82A}">
                    <a16:rowId xmlns:a16="http://schemas.microsoft.com/office/drawing/2014/main" val="1600744461"/>
                  </a:ext>
                </a:extLst>
              </a:tr>
            </a:tbl>
          </a:graphicData>
        </a:graphic>
      </p:graphicFrame>
      <p:sp>
        <p:nvSpPr>
          <p:cNvPr id="84" name="Rounded Rectangle 5">
            <a:extLst>
              <a:ext uri="{FF2B5EF4-FFF2-40B4-BE49-F238E27FC236}">
                <a16:creationId xmlns:a16="http://schemas.microsoft.com/office/drawing/2014/main" id="{A4491886-55C6-4F09-BF37-EB8D5F8A682D}"/>
              </a:ext>
            </a:extLst>
          </p:cNvPr>
          <p:cNvSpPr/>
          <p:nvPr/>
        </p:nvSpPr>
        <p:spPr bwMode="auto">
          <a:xfrm>
            <a:off x="2173145" y="4930726"/>
            <a:ext cx="1725176" cy="1771648"/>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endParaRPr lang="en-US" sz="800" spc="300">
              <a:solidFill>
                <a:schemeClr val="tx1"/>
              </a:solidFill>
              <a:latin typeface="+mj-lt"/>
            </a:endParaRPr>
          </a:p>
        </p:txBody>
      </p:sp>
      <p:sp>
        <p:nvSpPr>
          <p:cNvPr id="85" name="Rounded Rectangle 5">
            <a:extLst>
              <a:ext uri="{FF2B5EF4-FFF2-40B4-BE49-F238E27FC236}">
                <a16:creationId xmlns:a16="http://schemas.microsoft.com/office/drawing/2014/main" id="{30A37324-FE9F-4B36-A7C5-89146EC55FAE}"/>
              </a:ext>
            </a:extLst>
          </p:cNvPr>
          <p:cNvSpPr/>
          <p:nvPr/>
        </p:nvSpPr>
        <p:spPr bwMode="auto">
          <a:xfrm>
            <a:off x="2269907" y="5132263"/>
            <a:ext cx="1452781" cy="1433224"/>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400" dirty="0">
              <a:solidFill>
                <a:schemeClr val="bg1"/>
              </a:solidFill>
              <a:latin typeface="+mj-lt"/>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400" dirty="0">
              <a:solidFill>
                <a:schemeClr val="bg1"/>
              </a:solidFill>
              <a:latin typeface="+mj-lt"/>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400" dirty="0">
              <a:solidFill>
                <a:schemeClr val="bg1"/>
              </a:solidFill>
              <a:latin typeface="+mj-lt"/>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mj-lt"/>
              </a:rPr>
              <a:t>Dapr</a:t>
            </a:r>
            <a:endParaRPr lang="en-US" sz="1600" dirty="0">
              <a:solidFill>
                <a:schemeClr val="bg1"/>
              </a:solidFill>
              <a:latin typeface="+mj-lt"/>
            </a:endParaRPr>
          </a:p>
          <a:p>
            <a:pPr lvl="0" algn="ctr" defTabSz="932472" fontAlgn="base">
              <a:spcBef>
                <a:spcPct val="0"/>
              </a:spcBef>
              <a:spcAft>
                <a:spcPct val="0"/>
              </a:spcAft>
              <a:defRPr/>
            </a:pPr>
            <a:r>
              <a:rPr lang="en-US" sz="1050" dirty="0">
                <a:solidFill>
                  <a:schemeClr val="bg1"/>
                </a:solidFill>
              </a:rPr>
              <a:t>Runtime</a:t>
            </a:r>
            <a:endParaRPr kumimoji="0" lang="en-US" sz="1050" b="0" i="0" u="none" strike="noStrike" kern="1200" cap="none" spc="0" normalizeH="0" baseline="0" noProof="0" dirty="0">
              <a:ln>
                <a:noFill/>
              </a:ln>
              <a:solidFill>
                <a:schemeClr val="bg1"/>
              </a:solidFill>
              <a:effectLst/>
              <a:uLnTx/>
              <a:uFillTx/>
            </a:endParaRPr>
          </a:p>
        </p:txBody>
      </p:sp>
      <p:grpSp>
        <p:nvGrpSpPr>
          <p:cNvPr id="92" name="Group 91">
            <a:extLst>
              <a:ext uri="{FF2B5EF4-FFF2-40B4-BE49-F238E27FC236}">
                <a16:creationId xmlns:a16="http://schemas.microsoft.com/office/drawing/2014/main" id="{6901742C-D847-494C-887D-5FD602CDB1AD}"/>
              </a:ext>
            </a:extLst>
          </p:cNvPr>
          <p:cNvGrpSpPr/>
          <p:nvPr/>
        </p:nvGrpSpPr>
        <p:grpSpPr>
          <a:xfrm>
            <a:off x="298788" y="5164902"/>
            <a:ext cx="1449900" cy="1451607"/>
            <a:chOff x="64372" y="3449065"/>
            <a:chExt cx="1725176" cy="1731510"/>
          </a:xfrm>
        </p:grpSpPr>
        <p:sp>
          <p:nvSpPr>
            <p:cNvPr id="96" name="Rounded Rectangle 5">
              <a:extLst>
                <a:ext uri="{FF2B5EF4-FFF2-40B4-BE49-F238E27FC236}">
                  <a16:creationId xmlns:a16="http://schemas.microsoft.com/office/drawing/2014/main" id="{1152000E-A84C-495F-9F40-C87334F7CF5F}"/>
                </a:ext>
              </a:extLst>
            </p:cNvPr>
            <p:cNvSpPr/>
            <p:nvPr/>
          </p:nvSpPr>
          <p:spPr bwMode="auto">
            <a:xfrm>
              <a:off x="64372" y="3728968"/>
              <a:ext cx="1725176" cy="1451607"/>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endParaRPr lang="en-US" sz="800" spc="300">
                <a:solidFill>
                  <a:schemeClr val="tx1"/>
                </a:solidFill>
                <a:latin typeface="+mj-lt"/>
              </a:endParaRPr>
            </a:p>
          </p:txBody>
        </p:sp>
        <p:sp>
          <p:nvSpPr>
            <p:cNvPr id="97" name="Rounded Rectangle 5">
              <a:extLst>
                <a:ext uri="{FF2B5EF4-FFF2-40B4-BE49-F238E27FC236}">
                  <a16:creationId xmlns:a16="http://schemas.microsoft.com/office/drawing/2014/main" id="{DAD08CC7-51C1-4F5D-9FB2-1E7D201BF443}"/>
                </a:ext>
              </a:extLst>
            </p:cNvPr>
            <p:cNvSpPr/>
            <p:nvPr/>
          </p:nvSpPr>
          <p:spPr bwMode="auto">
            <a:xfrm>
              <a:off x="200566" y="3930178"/>
              <a:ext cx="1452780" cy="1079614"/>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274320" rIns="0" bIns="9144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1050">
                <a:solidFill>
                  <a:schemeClr val="tx1"/>
                </a:solidFill>
                <a:latin typeface="+mj-lt"/>
              </a:endParaRPr>
            </a:p>
            <a:p>
              <a:pPr algn="ctr" defTabSz="932472" fontAlgn="base">
                <a:spcBef>
                  <a:spcPct val="0"/>
                </a:spcBef>
                <a:spcAft>
                  <a:spcPct val="0"/>
                </a:spcAft>
                <a:defRPr/>
              </a:pPr>
              <a:r>
                <a:rPr lang="en-US" sz="1050">
                  <a:solidFill>
                    <a:schemeClr val="tx1"/>
                  </a:solidFill>
                  <a:latin typeface="+mj-lt"/>
                </a:rPr>
                <a:t>Service code</a:t>
              </a:r>
            </a:p>
            <a:p>
              <a:pPr algn="ctr" defTabSz="932472" fontAlgn="base">
                <a:spcBef>
                  <a:spcPct val="0"/>
                </a:spcBef>
                <a:spcAft>
                  <a:spcPct val="0"/>
                </a:spcAft>
                <a:defRPr/>
              </a:pPr>
              <a:r>
                <a:rPr lang="en-US" sz="1050">
                  <a:solidFill>
                    <a:schemeClr val="tx1"/>
                  </a:solidFill>
                  <a:latin typeface="+mj-lt"/>
                </a:rPr>
                <a:t>Actor Type MyActor2</a:t>
              </a:r>
            </a:p>
          </p:txBody>
        </p:sp>
        <p:grpSp>
          <p:nvGrpSpPr>
            <p:cNvPr id="98" name="Group 97">
              <a:extLst>
                <a:ext uri="{FF2B5EF4-FFF2-40B4-BE49-F238E27FC236}">
                  <a16:creationId xmlns:a16="http://schemas.microsoft.com/office/drawing/2014/main" id="{A25E198F-343B-4FD1-A8F8-264732C75820}"/>
                </a:ext>
              </a:extLst>
            </p:cNvPr>
            <p:cNvGrpSpPr/>
            <p:nvPr/>
          </p:nvGrpSpPr>
          <p:grpSpPr>
            <a:xfrm>
              <a:off x="755956" y="4108569"/>
              <a:ext cx="341999" cy="280772"/>
              <a:chOff x="5951825" y="4153129"/>
              <a:chExt cx="341999" cy="280772"/>
            </a:xfrm>
          </p:grpSpPr>
          <p:sp>
            <p:nvSpPr>
              <p:cNvPr id="100" name="Freeform: Shape 99">
                <a:extLst>
                  <a:ext uri="{FF2B5EF4-FFF2-40B4-BE49-F238E27FC236}">
                    <a16:creationId xmlns:a16="http://schemas.microsoft.com/office/drawing/2014/main" id="{456701A7-5561-4D4A-8EEE-C0B03DDD82DD}"/>
                  </a:ext>
                </a:extLst>
              </p:cNvPr>
              <p:cNvSpPr/>
              <p:nvPr/>
            </p:nvSpPr>
            <p:spPr>
              <a:xfrm>
                <a:off x="5951825" y="4153129"/>
                <a:ext cx="107334" cy="274391"/>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sz="1400"/>
              </a:p>
            </p:txBody>
          </p:sp>
          <p:sp>
            <p:nvSpPr>
              <p:cNvPr id="101" name="Freeform: Shape 100">
                <a:extLst>
                  <a:ext uri="{FF2B5EF4-FFF2-40B4-BE49-F238E27FC236}">
                    <a16:creationId xmlns:a16="http://schemas.microsoft.com/office/drawing/2014/main" id="{765156CA-A745-4E47-9E4A-0A62F096E2C1}"/>
                  </a:ext>
                </a:extLst>
              </p:cNvPr>
              <p:cNvSpPr/>
              <p:nvPr/>
            </p:nvSpPr>
            <p:spPr>
              <a:xfrm>
                <a:off x="6182197" y="4153129"/>
                <a:ext cx="111627" cy="280772"/>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sz="1400"/>
              </a:p>
            </p:txBody>
          </p:sp>
          <p:sp>
            <p:nvSpPr>
              <p:cNvPr id="102" name="Freeform: Shape 101">
                <a:extLst>
                  <a:ext uri="{FF2B5EF4-FFF2-40B4-BE49-F238E27FC236}">
                    <a16:creationId xmlns:a16="http://schemas.microsoft.com/office/drawing/2014/main" id="{4B6D3C08-7D4F-4972-9AF2-CE47E2D217B9}"/>
                  </a:ext>
                </a:extLst>
              </p:cNvPr>
              <p:cNvSpPr/>
              <p:nvPr/>
            </p:nvSpPr>
            <p:spPr>
              <a:xfrm>
                <a:off x="6049897" y="4256748"/>
                <a:ext cx="42934" cy="63812"/>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sz="1400"/>
              </a:p>
            </p:txBody>
          </p:sp>
          <p:sp>
            <p:nvSpPr>
              <p:cNvPr id="103" name="Freeform: Shape 102">
                <a:extLst>
                  <a:ext uri="{FF2B5EF4-FFF2-40B4-BE49-F238E27FC236}">
                    <a16:creationId xmlns:a16="http://schemas.microsoft.com/office/drawing/2014/main" id="{EA46158F-31C3-4C70-AFAC-A87706BFEADA}"/>
                  </a:ext>
                </a:extLst>
              </p:cNvPr>
              <p:cNvSpPr/>
              <p:nvPr/>
            </p:nvSpPr>
            <p:spPr>
              <a:xfrm>
                <a:off x="6114696" y="4256748"/>
                <a:ext cx="42934" cy="63812"/>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sz="1400"/>
              </a:p>
            </p:txBody>
          </p:sp>
          <p:sp>
            <p:nvSpPr>
              <p:cNvPr id="106" name="Freeform: Shape 105">
                <a:extLst>
                  <a:ext uri="{FF2B5EF4-FFF2-40B4-BE49-F238E27FC236}">
                    <a16:creationId xmlns:a16="http://schemas.microsoft.com/office/drawing/2014/main" id="{7B2669E1-10FE-4248-98D8-01E9C8D3298E}"/>
                  </a:ext>
                </a:extLst>
              </p:cNvPr>
              <p:cNvSpPr/>
              <p:nvPr/>
            </p:nvSpPr>
            <p:spPr>
              <a:xfrm>
                <a:off x="6179927" y="4256748"/>
                <a:ext cx="42934" cy="63812"/>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sz="1400"/>
              </a:p>
            </p:txBody>
          </p:sp>
        </p:grpSp>
        <p:sp>
          <p:nvSpPr>
            <p:cNvPr id="99" name="TextBox 98">
              <a:extLst>
                <a:ext uri="{FF2B5EF4-FFF2-40B4-BE49-F238E27FC236}">
                  <a16:creationId xmlns:a16="http://schemas.microsoft.com/office/drawing/2014/main" id="{91A02AE0-BA6F-4804-9043-511F1CEB2BB1}"/>
                </a:ext>
              </a:extLst>
            </p:cNvPr>
            <p:cNvSpPr txBox="1"/>
            <p:nvPr/>
          </p:nvSpPr>
          <p:spPr>
            <a:xfrm>
              <a:off x="489842" y="3449065"/>
              <a:ext cx="1098018" cy="2569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Instance 1</a:t>
              </a:r>
            </a:p>
          </p:txBody>
        </p:sp>
      </p:grpSp>
      <p:cxnSp>
        <p:nvCxnSpPr>
          <p:cNvPr id="107" name="Straight Arrow Connector 106">
            <a:extLst>
              <a:ext uri="{FF2B5EF4-FFF2-40B4-BE49-F238E27FC236}">
                <a16:creationId xmlns:a16="http://schemas.microsoft.com/office/drawing/2014/main" id="{9EEB459F-2FF6-4D8F-9140-23D292E03D23}"/>
              </a:ext>
            </a:extLst>
          </p:cNvPr>
          <p:cNvCxnSpPr>
            <a:cxnSpLocks/>
            <a:stCxn id="108" idx="3"/>
          </p:cNvCxnSpPr>
          <p:nvPr/>
        </p:nvCxnSpPr>
        <p:spPr>
          <a:xfrm flipV="1">
            <a:off x="3744494" y="3740267"/>
            <a:ext cx="1168969" cy="1832664"/>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08" name="Table 38">
            <a:extLst>
              <a:ext uri="{FF2B5EF4-FFF2-40B4-BE49-F238E27FC236}">
                <a16:creationId xmlns:a16="http://schemas.microsoft.com/office/drawing/2014/main" id="{7071093B-4C4C-4C50-80AC-66EC54BD37ED}"/>
              </a:ext>
            </a:extLst>
          </p:cNvPr>
          <p:cNvGraphicFramePr>
            <a:graphicFrameLocks noGrp="1"/>
          </p:cNvGraphicFramePr>
          <p:nvPr>
            <p:extLst>
              <p:ext uri="{D42A27DB-BD31-4B8C-83A1-F6EECF244321}">
                <p14:modId xmlns:p14="http://schemas.microsoft.com/office/powerpoint/2010/main" val="3798452291"/>
              </p:ext>
            </p:extLst>
          </p:nvPr>
        </p:nvGraphicFramePr>
        <p:xfrm>
          <a:off x="2216703" y="5239985"/>
          <a:ext cx="1527791" cy="665892"/>
        </p:xfrm>
        <a:graphic>
          <a:graphicData uri="http://schemas.openxmlformats.org/drawingml/2006/table">
            <a:tbl>
              <a:tblPr firstRow="1" bandRow="1">
                <a:tableStyleId>{16D9F66E-5EB9-4882-86FB-DCBF35E3C3E4}</a:tableStyleId>
              </a:tblPr>
              <a:tblGrid>
                <a:gridCol w="718741">
                  <a:extLst>
                    <a:ext uri="{9D8B030D-6E8A-4147-A177-3AD203B41FA5}">
                      <a16:colId xmlns:a16="http://schemas.microsoft.com/office/drawing/2014/main" val="4001470996"/>
                    </a:ext>
                  </a:extLst>
                </a:gridCol>
                <a:gridCol w="809050">
                  <a:extLst>
                    <a:ext uri="{9D8B030D-6E8A-4147-A177-3AD203B41FA5}">
                      <a16:colId xmlns:a16="http://schemas.microsoft.com/office/drawing/2014/main" val="3965091342"/>
                    </a:ext>
                  </a:extLst>
                </a:gridCol>
              </a:tblGrid>
              <a:tr h="361092">
                <a:tc>
                  <a:txBody>
                    <a:bodyPr/>
                    <a:lstStyle/>
                    <a:p>
                      <a:pPr marL="0" algn="l" defTabSz="932742" rtl="0" eaLnBrk="1" latinLnBrk="0" hangingPunct="1"/>
                      <a:r>
                        <a:rPr lang="en-US" sz="700" b="0" kern="1200" err="1"/>
                        <a:t>ActorType</a:t>
                      </a:r>
                      <a:r>
                        <a:rPr lang="en-US" sz="700" b="0" kern="1200"/>
                        <a:t> MyActor1</a:t>
                      </a:r>
                      <a:endParaRPr lang="en-US" sz="700" b="0" kern="1200">
                        <a:solidFill>
                          <a:schemeClr val="dk1"/>
                        </a:solidFill>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700" b="0" dirty="0"/>
                        <a:t>Dapr Instances (partitions)</a:t>
                      </a:r>
                    </a:p>
                  </a:txBody>
                  <a:tcPr/>
                </a:tc>
                <a:extLst>
                  <a:ext uri="{0D108BD9-81ED-4DB2-BD59-A6C34878D82A}">
                    <a16:rowId xmlns:a16="http://schemas.microsoft.com/office/drawing/2014/main" val="495258263"/>
                  </a:ext>
                </a:extLst>
              </a:tr>
              <a:tr h="220554">
                <a:tc>
                  <a:txBody>
                    <a:bodyPr/>
                    <a:lstStyle/>
                    <a:p>
                      <a:r>
                        <a:rPr lang="en-US" sz="700" b="0" err="1"/>
                        <a:t>ActorType</a:t>
                      </a:r>
                      <a:r>
                        <a:rPr lang="en-US" sz="700" b="0"/>
                        <a:t> MyActor2</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700" b="0" dirty="0"/>
                        <a:t>Dapr Instances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700" b="0" dirty="0"/>
                        <a:t>(partitions)</a:t>
                      </a:r>
                    </a:p>
                  </a:txBody>
                  <a:tcPr/>
                </a:tc>
                <a:extLst>
                  <a:ext uri="{0D108BD9-81ED-4DB2-BD59-A6C34878D82A}">
                    <a16:rowId xmlns:a16="http://schemas.microsoft.com/office/drawing/2014/main" val="1600744461"/>
                  </a:ext>
                </a:extLst>
              </a:tr>
            </a:tbl>
          </a:graphicData>
        </a:graphic>
      </p:graphicFrame>
      <p:grpSp>
        <p:nvGrpSpPr>
          <p:cNvPr id="109" name="Group 108">
            <a:extLst>
              <a:ext uri="{FF2B5EF4-FFF2-40B4-BE49-F238E27FC236}">
                <a16:creationId xmlns:a16="http://schemas.microsoft.com/office/drawing/2014/main" id="{DC9E2FFA-B0F5-4AFD-B957-40383BFF15A0}"/>
              </a:ext>
            </a:extLst>
          </p:cNvPr>
          <p:cNvGrpSpPr/>
          <p:nvPr/>
        </p:nvGrpSpPr>
        <p:grpSpPr>
          <a:xfrm>
            <a:off x="4480520" y="4998013"/>
            <a:ext cx="335715" cy="261610"/>
            <a:chOff x="2238926" y="2356160"/>
            <a:chExt cx="335715" cy="261610"/>
          </a:xfrm>
        </p:grpSpPr>
        <p:sp>
          <p:nvSpPr>
            <p:cNvPr id="110" name="Oval 109">
              <a:extLst>
                <a:ext uri="{FF2B5EF4-FFF2-40B4-BE49-F238E27FC236}">
                  <a16:creationId xmlns:a16="http://schemas.microsoft.com/office/drawing/2014/main" id="{1AE16836-1BF4-474E-8E85-5DEAA7C44540}"/>
                </a:ext>
              </a:extLst>
            </p:cNvPr>
            <p:cNvSpPr/>
            <p:nvPr/>
          </p:nvSpPr>
          <p:spPr bwMode="auto">
            <a:xfrm>
              <a:off x="2238926" y="2356160"/>
              <a:ext cx="243840" cy="26161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111" name="TextBox 110">
              <a:extLst>
                <a:ext uri="{FF2B5EF4-FFF2-40B4-BE49-F238E27FC236}">
                  <a16:creationId xmlns:a16="http://schemas.microsoft.com/office/drawing/2014/main" id="{FE6A92DB-D403-4613-851B-CE3E16EB9076}"/>
                </a:ext>
              </a:extLst>
            </p:cNvPr>
            <p:cNvSpPr txBox="1"/>
            <p:nvPr/>
          </p:nvSpPr>
          <p:spPr>
            <a:xfrm>
              <a:off x="2330801" y="2387121"/>
              <a:ext cx="243840" cy="184666"/>
            </a:xfrm>
            <a:prstGeom prst="rect">
              <a:avLst/>
            </a:prstGeom>
            <a:noFill/>
          </p:spPr>
          <p:txBody>
            <a:bodyPr wrap="square" lIns="0" tIns="0" rIns="0" bIns="0" rtlCol="0">
              <a:spAutoFit/>
            </a:bodyPr>
            <a:lstStyle/>
            <a:p>
              <a:pPr algn="l"/>
              <a:r>
                <a:rPr lang="en-US" sz="1200">
                  <a:gradFill>
                    <a:gsLst>
                      <a:gs pos="2917">
                        <a:schemeClr val="tx1"/>
                      </a:gs>
                      <a:gs pos="30000">
                        <a:schemeClr val="tx1"/>
                      </a:gs>
                    </a:gsLst>
                    <a:lin ang="5400000" scaled="0"/>
                  </a:gradFill>
                </a:rPr>
                <a:t>2</a:t>
              </a:r>
            </a:p>
          </p:txBody>
        </p:sp>
      </p:grpSp>
      <p:sp>
        <p:nvSpPr>
          <p:cNvPr id="112" name="Rectangle 111">
            <a:extLst>
              <a:ext uri="{FF2B5EF4-FFF2-40B4-BE49-F238E27FC236}">
                <a16:creationId xmlns:a16="http://schemas.microsoft.com/office/drawing/2014/main" id="{89CCA976-DBF5-45A0-BD1E-F5817CC229B6}"/>
              </a:ext>
            </a:extLst>
          </p:cNvPr>
          <p:cNvSpPr/>
          <p:nvPr/>
        </p:nvSpPr>
        <p:spPr>
          <a:xfrm>
            <a:off x="4974590" y="1760603"/>
            <a:ext cx="6055360" cy="369332"/>
          </a:xfrm>
          <a:prstGeom prst="rect">
            <a:avLst/>
          </a:prstGeom>
          <a:noFill/>
          <a:ln>
            <a:noFill/>
          </a:ln>
        </p:spPr>
        <p:txBody>
          <a:bodyPr wrap="square" lIns="0" tIns="0" rIns="0" bIns="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lang="en-US" sz="1200" b="1" spc="-10" dirty="0">
                <a:latin typeface="Segoe UI"/>
                <a:cs typeface="Segoe UI" pitchFamily="34" charset="0"/>
              </a:rPr>
              <a:t>When a new Dapr instance is created, that hosts actors, it tells the Placement service the types of actor it can create. The partition services hashes this instance (partition)</a:t>
            </a:r>
          </a:p>
        </p:txBody>
      </p:sp>
      <p:grpSp>
        <p:nvGrpSpPr>
          <p:cNvPr id="113" name="Group 112">
            <a:extLst>
              <a:ext uri="{FF2B5EF4-FFF2-40B4-BE49-F238E27FC236}">
                <a16:creationId xmlns:a16="http://schemas.microsoft.com/office/drawing/2014/main" id="{F748D139-6A94-43E7-AB2A-4E8C2DA641E0}"/>
              </a:ext>
            </a:extLst>
          </p:cNvPr>
          <p:cNvGrpSpPr/>
          <p:nvPr/>
        </p:nvGrpSpPr>
        <p:grpSpPr>
          <a:xfrm>
            <a:off x="1727384" y="5516406"/>
            <a:ext cx="467066" cy="715552"/>
            <a:chOff x="8089308" y="2687152"/>
            <a:chExt cx="1309074" cy="484840"/>
          </a:xfrm>
        </p:grpSpPr>
        <p:sp>
          <p:nvSpPr>
            <p:cNvPr id="114" name="Rectangle 113">
              <a:extLst>
                <a:ext uri="{FF2B5EF4-FFF2-40B4-BE49-F238E27FC236}">
                  <a16:creationId xmlns:a16="http://schemas.microsoft.com/office/drawing/2014/main" id="{888A1606-BEBE-468B-9409-E2F960D4CAC5}"/>
                </a:ext>
              </a:extLst>
            </p:cNvPr>
            <p:cNvSpPr/>
            <p:nvPr/>
          </p:nvSpPr>
          <p:spPr>
            <a:xfrm>
              <a:off x="8226503" y="2687152"/>
              <a:ext cx="1075317" cy="17726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cxnSp>
          <p:nvCxnSpPr>
            <p:cNvPr id="115" name="Straight Arrow Connector 114">
              <a:extLst>
                <a:ext uri="{FF2B5EF4-FFF2-40B4-BE49-F238E27FC236}">
                  <a16:creationId xmlns:a16="http://schemas.microsoft.com/office/drawing/2014/main" id="{1A5F3096-5FA3-4154-B9B5-86CE2A0DB918}"/>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DC701EC6-3B51-45FF-BE2F-B9A3FE7F9BE3}"/>
                </a:ext>
              </a:extLst>
            </p:cNvPr>
            <p:cNvSpPr/>
            <p:nvPr/>
          </p:nvSpPr>
          <p:spPr>
            <a:xfrm>
              <a:off x="8226503" y="3026012"/>
              <a:ext cx="1075317" cy="14598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27109379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7ED95-34CF-4484-97D7-1BAAB2EEC4DA}"/>
              </a:ext>
            </a:extLst>
          </p:cNvPr>
          <p:cNvSpPr>
            <a:spLocks noGrp="1"/>
          </p:cNvSpPr>
          <p:nvPr>
            <p:ph type="title"/>
          </p:nvPr>
        </p:nvSpPr>
        <p:spPr>
          <a:xfrm>
            <a:off x="178676" y="223247"/>
            <a:ext cx="11715882" cy="372410"/>
          </a:xfrm>
        </p:spPr>
        <p:txBody>
          <a:bodyPr>
            <a:normAutofit fontScale="90000"/>
          </a:bodyPr>
          <a:lstStyle/>
          <a:p>
            <a:r>
              <a:rPr lang="en-US"/>
              <a:t>Client code calling Actor 123 instance of type MyActor1</a:t>
            </a:r>
          </a:p>
        </p:txBody>
      </p:sp>
      <p:sp>
        <p:nvSpPr>
          <p:cNvPr id="7" name="Rounded Rectangle 5">
            <a:extLst>
              <a:ext uri="{FF2B5EF4-FFF2-40B4-BE49-F238E27FC236}">
                <a16:creationId xmlns:a16="http://schemas.microsoft.com/office/drawing/2014/main" id="{4FAC5FE4-52EC-4121-9D82-2E99B08E2AB7}"/>
              </a:ext>
            </a:extLst>
          </p:cNvPr>
          <p:cNvSpPr/>
          <p:nvPr/>
        </p:nvSpPr>
        <p:spPr bwMode="auto">
          <a:xfrm>
            <a:off x="2152080" y="739189"/>
            <a:ext cx="1725176" cy="1771648"/>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endParaRPr lang="en-US" sz="800" spc="300">
              <a:solidFill>
                <a:schemeClr val="tx1"/>
              </a:solidFill>
              <a:latin typeface="+mj-lt"/>
            </a:endParaRPr>
          </a:p>
        </p:txBody>
      </p:sp>
      <p:sp>
        <p:nvSpPr>
          <p:cNvPr id="8" name="Rounded Rectangle 5">
            <a:extLst>
              <a:ext uri="{FF2B5EF4-FFF2-40B4-BE49-F238E27FC236}">
                <a16:creationId xmlns:a16="http://schemas.microsoft.com/office/drawing/2014/main" id="{18551DE6-CBF2-45AB-82C4-4597249EE391}"/>
              </a:ext>
            </a:extLst>
          </p:cNvPr>
          <p:cNvSpPr/>
          <p:nvPr/>
        </p:nvSpPr>
        <p:spPr bwMode="auto">
          <a:xfrm>
            <a:off x="2288278" y="906829"/>
            <a:ext cx="1452781" cy="1433224"/>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400" dirty="0">
              <a:solidFill>
                <a:schemeClr val="bg1"/>
              </a:solidFill>
              <a:latin typeface="+mj-lt"/>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400" dirty="0">
              <a:solidFill>
                <a:schemeClr val="bg1"/>
              </a:solidFill>
              <a:latin typeface="+mj-lt"/>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400" dirty="0">
              <a:solidFill>
                <a:schemeClr val="bg1"/>
              </a:solidFill>
              <a:latin typeface="+mj-lt"/>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mj-lt"/>
              </a:rPr>
              <a:t>Dapr</a:t>
            </a:r>
            <a:endParaRPr lang="en-US" sz="1600" dirty="0">
              <a:solidFill>
                <a:schemeClr val="bg1"/>
              </a:solidFill>
              <a:latin typeface="+mj-lt"/>
            </a:endParaRPr>
          </a:p>
          <a:p>
            <a:pPr lvl="0" algn="ctr" defTabSz="932472" fontAlgn="base">
              <a:spcBef>
                <a:spcPct val="0"/>
              </a:spcBef>
              <a:spcAft>
                <a:spcPct val="0"/>
              </a:spcAft>
              <a:defRPr/>
            </a:pPr>
            <a:r>
              <a:rPr lang="en-US" sz="1050" dirty="0">
                <a:solidFill>
                  <a:schemeClr val="bg1"/>
                </a:solidFill>
              </a:rPr>
              <a:t>Runtime</a:t>
            </a:r>
            <a:endParaRPr kumimoji="0" lang="en-US" sz="1050" b="0" i="0" u="none" strike="noStrike" kern="1200" cap="none" spc="0" normalizeH="0" baseline="0" noProof="0" dirty="0">
              <a:ln>
                <a:noFill/>
              </a:ln>
              <a:solidFill>
                <a:schemeClr val="bg1"/>
              </a:solidFill>
              <a:effectLst/>
              <a:uLnTx/>
              <a:uFillTx/>
            </a:endParaRPr>
          </a:p>
        </p:txBody>
      </p:sp>
      <p:grpSp>
        <p:nvGrpSpPr>
          <p:cNvPr id="9" name="Group 8">
            <a:extLst>
              <a:ext uri="{FF2B5EF4-FFF2-40B4-BE49-F238E27FC236}">
                <a16:creationId xmlns:a16="http://schemas.microsoft.com/office/drawing/2014/main" id="{DC9A5274-CEBB-4AB4-9007-2E2598B9FB61}"/>
              </a:ext>
            </a:extLst>
          </p:cNvPr>
          <p:cNvGrpSpPr/>
          <p:nvPr/>
        </p:nvGrpSpPr>
        <p:grpSpPr>
          <a:xfrm>
            <a:off x="1751418" y="1239901"/>
            <a:ext cx="421727" cy="715552"/>
            <a:chOff x="8089308" y="2687152"/>
            <a:chExt cx="1309074" cy="484840"/>
          </a:xfrm>
        </p:grpSpPr>
        <p:sp>
          <p:nvSpPr>
            <p:cNvPr id="10" name="Rectangle 9">
              <a:extLst>
                <a:ext uri="{FF2B5EF4-FFF2-40B4-BE49-F238E27FC236}">
                  <a16:creationId xmlns:a16="http://schemas.microsoft.com/office/drawing/2014/main" id="{7B7F567A-B008-4F00-94F0-626A0C177245}"/>
                </a:ext>
              </a:extLst>
            </p:cNvPr>
            <p:cNvSpPr/>
            <p:nvPr/>
          </p:nvSpPr>
          <p:spPr>
            <a:xfrm>
              <a:off x="8226503" y="2687152"/>
              <a:ext cx="1075317" cy="17726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CD745FF7-4178-4F18-98BF-5563F479F69C}"/>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07BD1BA-C81F-4E88-96D3-53ACC128874B}"/>
                </a:ext>
              </a:extLst>
            </p:cNvPr>
            <p:cNvSpPr/>
            <p:nvPr/>
          </p:nvSpPr>
          <p:spPr>
            <a:xfrm>
              <a:off x="8226503" y="3026012"/>
              <a:ext cx="1075317" cy="14598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sp>
        <p:nvSpPr>
          <p:cNvPr id="26" name="Rounded Rectangle 5">
            <a:extLst>
              <a:ext uri="{FF2B5EF4-FFF2-40B4-BE49-F238E27FC236}">
                <a16:creationId xmlns:a16="http://schemas.microsoft.com/office/drawing/2014/main" id="{233E2B1A-2DF7-4367-BB83-A89B8012679C}"/>
              </a:ext>
            </a:extLst>
          </p:cNvPr>
          <p:cNvSpPr/>
          <p:nvPr/>
        </p:nvSpPr>
        <p:spPr bwMode="auto">
          <a:xfrm>
            <a:off x="4568902" y="2565162"/>
            <a:ext cx="3057973" cy="1729184"/>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200" dirty="0">
              <a:solidFill>
                <a:srgbClr val="1A1A1A"/>
              </a:solidFill>
              <a:latin typeface="Segoe UI Semibold" panose="020B0702040204020203" pitchFamily="34" charset="0"/>
              <a:cs typeface="Segoe UI Semibold" panose="020B0702040204020203" pitchFamily="34" charset="0"/>
            </a:endParaRPr>
          </a:p>
          <a:p>
            <a:pPr algn="ctr" defTabSz="932472" fontAlgn="base">
              <a:spcBef>
                <a:spcPct val="0"/>
              </a:spcBef>
              <a:spcAft>
                <a:spcPct val="0"/>
              </a:spcAft>
            </a:pPr>
            <a:r>
              <a:rPr lang="en-US" sz="1200" dirty="0">
                <a:solidFill>
                  <a:srgbClr val="1A1A1A"/>
                </a:solidFill>
                <a:latin typeface="Segoe UI Semibold" panose="020B0702040204020203" pitchFamily="34" charset="0"/>
                <a:cs typeface="Segoe UI Semibold" panose="020B0702040204020203" pitchFamily="34" charset="0"/>
              </a:rPr>
              <a:t>Dapr - Placement service</a:t>
            </a:r>
          </a:p>
          <a:p>
            <a:pPr algn="ctr" defTabSz="932472" fontAlgn="base">
              <a:spcBef>
                <a:spcPct val="0"/>
              </a:spcBef>
              <a:spcAft>
                <a:spcPct val="0"/>
              </a:spcAft>
            </a:pPr>
            <a:endParaRPr lang="en-US" sz="1200" dirty="0">
              <a:solidFill>
                <a:srgbClr val="1A1A1A"/>
              </a:solidFill>
              <a:latin typeface="Segoe UI Semibold" panose="020B0702040204020203" pitchFamily="34" charset="0"/>
              <a:cs typeface="Segoe UI Semibold" panose="020B0702040204020203" pitchFamily="34" charset="0"/>
            </a:endParaRPr>
          </a:p>
          <a:p>
            <a:pPr algn="ctr" defTabSz="932472" fontAlgn="base">
              <a:spcBef>
                <a:spcPct val="0"/>
              </a:spcBef>
              <a:spcAft>
                <a:spcPct val="0"/>
              </a:spcAft>
            </a:pPr>
            <a:endParaRPr lang="en-US" sz="1200" dirty="0">
              <a:solidFill>
                <a:srgbClr val="1A1A1A"/>
              </a:solidFill>
              <a:latin typeface="Segoe UI Semibold" panose="020B0702040204020203" pitchFamily="34" charset="0"/>
              <a:cs typeface="Segoe UI Semibold" panose="020B0702040204020203" pitchFamily="34" charset="0"/>
            </a:endParaRPr>
          </a:p>
          <a:p>
            <a:pPr algn="ctr" defTabSz="932472" fontAlgn="base">
              <a:spcBef>
                <a:spcPct val="0"/>
              </a:spcBef>
              <a:spcAft>
                <a:spcPct val="0"/>
              </a:spcAft>
            </a:pPr>
            <a:endParaRPr lang="en-US" sz="1200" dirty="0">
              <a:solidFill>
                <a:srgbClr val="1A1A1A"/>
              </a:solidFill>
              <a:latin typeface="Segoe UI Semibold" panose="020B0702040204020203" pitchFamily="34" charset="0"/>
              <a:cs typeface="Segoe UI Semibold" panose="020B0702040204020203" pitchFamily="34" charset="0"/>
            </a:endParaRPr>
          </a:p>
          <a:p>
            <a:pPr algn="ctr" defTabSz="932472" fontAlgn="base">
              <a:spcBef>
                <a:spcPct val="0"/>
              </a:spcBef>
              <a:spcAft>
                <a:spcPct val="0"/>
              </a:spcAft>
            </a:pPr>
            <a:endParaRPr lang="en-US" sz="1200" dirty="0">
              <a:solidFill>
                <a:srgbClr val="1A1A1A"/>
              </a:solidFill>
              <a:latin typeface="Segoe UI Semibold" panose="020B0702040204020203" pitchFamily="34" charset="0"/>
              <a:cs typeface="Segoe UI Semibold" panose="020B0702040204020203" pitchFamily="34" charset="0"/>
            </a:endParaRPr>
          </a:p>
          <a:p>
            <a:pPr algn="ctr" defTabSz="932472" fontAlgn="base">
              <a:spcBef>
                <a:spcPct val="0"/>
              </a:spcBef>
              <a:spcAft>
                <a:spcPct val="0"/>
              </a:spcAft>
            </a:pPr>
            <a:endParaRPr lang="en-US" sz="1200" dirty="0">
              <a:solidFill>
                <a:srgbClr val="1A1A1A"/>
              </a:solidFill>
              <a:latin typeface="Segoe UI Semibold" panose="020B0702040204020203" pitchFamily="34" charset="0"/>
              <a:cs typeface="Segoe UI Semibold" panose="020B0702040204020203" pitchFamily="34" charset="0"/>
            </a:endParaRPr>
          </a:p>
          <a:p>
            <a:pPr algn="ctr" defTabSz="932472" fontAlgn="base">
              <a:spcBef>
                <a:spcPct val="0"/>
              </a:spcBef>
              <a:spcAft>
                <a:spcPct val="0"/>
              </a:spcAft>
            </a:pPr>
            <a:endParaRPr lang="en-US" sz="1200" dirty="0">
              <a:solidFill>
                <a:srgbClr val="1A1A1A"/>
              </a:solidFill>
              <a:latin typeface="Segoe UI Semibold" panose="020B0702040204020203" pitchFamily="34" charset="0"/>
              <a:cs typeface="Segoe UI Semibold" panose="020B0702040204020203" pitchFamily="34" charset="0"/>
            </a:endParaRPr>
          </a:p>
        </p:txBody>
      </p:sp>
      <p:cxnSp>
        <p:nvCxnSpPr>
          <p:cNvPr id="30" name="Straight Arrow Connector 29">
            <a:extLst>
              <a:ext uri="{FF2B5EF4-FFF2-40B4-BE49-F238E27FC236}">
                <a16:creationId xmlns:a16="http://schemas.microsoft.com/office/drawing/2014/main" id="{6EBE9423-9EC4-47F3-BAD0-AEEA6831E6F7}"/>
              </a:ext>
            </a:extLst>
          </p:cNvPr>
          <p:cNvCxnSpPr>
            <a:cxnSpLocks/>
            <a:stCxn id="81" idx="3"/>
          </p:cNvCxnSpPr>
          <p:nvPr/>
        </p:nvCxnSpPr>
        <p:spPr>
          <a:xfrm>
            <a:off x="3776530" y="1353082"/>
            <a:ext cx="1136933" cy="1943888"/>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5" name="Rounded Rectangle 5">
            <a:extLst>
              <a:ext uri="{FF2B5EF4-FFF2-40B4-BE49-F238E27FC236}">
                <a16:creationId xmlns:a16="http://schemas.microsoft.com/office/drawing/2014/main" id="{3F3215FA-BEFB-44BC-AFF0-A46E15FF00E4}"/>
              </a:ext>
            </a:extLst>
          </p:cNvPr>
          <p:cNvSpPr/>
          <p:nvPr/>
        </p:nvSpPr>
        <p:spPr bwMode="auto">
          <a:xfrm>
            <a:off x="2188790" y="2797548"/>
            <a:ext cx="1725176" cy="1771648"/>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endParaRPr lang="en-US" sz="800" spc="300">
              <a:solidFill>
                <a:schemeClr val="tx1"/>
              </a:solidFill>
              <a:latin typeface="+mj-lt"/>
            </a:endParaRPr>
          </a:p>
        </p:txBody>
      </p:sp>
      <p:sp>
        <p:nvSpPr>
          <p:cNvPr id="76" name="Rounded Rectangle 5">
            <a:extLst>
              <a:ext uri="{FF2B5EF4-FFF2-40B4-BE49-F238E27FC236}">
                <a16:creationId xmlns:a16="http://schemas.microsoft.com/office/drawing/2014/main" id="{BA78304B-E05A-4DD7-959F-CD5AFD664EEE}"/>
              </a:ext>
            </a:extLst>
          </p:cNvPr>
          <p:cNvSpPr/>
          <p:nvPr/>
        </p:nvSpPr>
        <p:spPr bwMode="auto">
          <a:xfrm>
            <a:off x="2333177" y="2999085"/>
            <a:ext cx="1452781" cy="1433224"/>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400" dirty="0">
              <a:solidFill>
                <a:schemeClr val="bg1"/>
              </a:solidFill>
              <a:latin typeface="+mj-lt"/>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400" dirty="0">
              <a:solidFill>
                <a:schemeClr val="bg1"/>
              </a:solidFill>
              <a:latin typeface="+mj-lt"/>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400" dirty="0">
              <a:solidFill>
                <a:schemeClr val="bg1"/>
              </a:solidFill>
              <a:latin typeface="+mj-lt"/>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mj-lt"/>
              </a:rPr>
              <a:t>Dapr</a:t>
            </a:r>
            <a:endParaRPr lang="en-US" sz="1600" dirty="0">
              <a:solidFill>
                <a:schemeClr val="bg1"/>
              </a:solidFill>
              <a:latin typeface="+mj-lt"/>
            </a:endParaRPr>
          </a:p>
          <a:p>
            <a:pPr lvl="0" algn="ctr" defTabSz="932472" fontAlgn="base">
              <a:spcBef>
                <a:spcPct val="0"/>
              </a:spcBef>
              <a:spcAft>
                <a:spcPct val="0"/>
              </a:spcAft>
              <a:defRPr/>
            </a:pPr>
            <a:r>
              <a:rPr lang="en-US" sz="1050" dirty="0">
                <a:solidFill>
                  <a:schemeClr val="bg1"/>
                </a:solidFill>
              </a:rPr>
              <a:t>Runtime</a:t>
            </a:r>
            <a:endParaRPr kumimoji="0" lang="en-US" sz="1050" b="0" i="0" u="none" strike="noStrike" kern="1200" cap="none" spc="0" normalizeH="0" baseline="0" noProof="0" dirty="0">
              <a:ln>
                <a:noFill/>
              </a:ln>
              <a:solidFill>
                <a:schemeClr val="bg1"/>
              </a:solidFill>
              <a:effectLst/>
              <a:uLnTx/>
              <a:uFillTx/>
            </a:endParaRPr>
          </a:p>
        </p:txBody>
      </p:sp>
      <p:grpSp>
        <p:nvGrpSpPr>
          <p:cNvPr id="77" name="Group 76">
            <a:extLst>
              <a:ext uri="{FF2B5EF4-FFF2-40B4-BE49-F238E27FC236}">
                <a16:creationId xmlns:a16="http://schemas.microsoft.com/office/drawing/2014/main" id="{D39D177A-3279-4EB1-9978-A5E54B0D9853}"/>
              </a:ext>
            </a:extLst>
          </p:cNvPr>
          <p:cNvGrpSpPr/>
          <p:nvPr/>
        </p:nvGrpSpPr>
        <p:grpSpPr>
          <a:xfrm>
            <a:off x="1748692" y="3332157"/>
            <a:ext cx="467066" cy="715552"/>
            <a:chOff x="8089308" y="2687152"/>
            <a:chExt cx="1309074" cy="484840"/>
          </a:xfrm>
        </p:grpSpPr>
        <p:sp>
          <p:nvSpPr>
            <p:cNvPr id="78" name="Rectangle 77">
              <a:extLst>
                <a:ext uri="{FF2B5EF4-FFF2-40B4-BE49-F238E27FC236}">
                  <a16:creationId xmlns:a16="http://schemas.microsoft.com/office/drawing/2014/main" id="{D5A6F5D5-CCF8-4003-BED5-399092A92D63}"/>
                </a:ext>
              </a:extLst>
            </p:cNvPr>
            <p:cNvSpPr/>
            <p:nvPr/>
          </p:nvSpPr>
          <p:spPr>
            <a:xfrm>
              <a:off x="8226503" y="2687152"/>
              <a:ext cx="1075317" cy="17726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cxnSp>
          <p:nvCxnSpPr>
            <p:cNvPr id="79" name="Straight Arrow Connector 78">
              <a:extLst>
                <a:ext uri="{FF2B5EF4-FFF2-40B4-BE49-F238E27FC236}">
                  <a16:creationId xmlns:a16="http://schemas.microsoft.com/office/drawing/2014/main" id="{3EB4F185-B7EE-4C2E-957F-00EFF9733901}"/>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59FA63F1-B584-4396-A576-7A0ADFBFC67E}"/>
                </a:ext>
              </a:extLst>
            </p:cNvPr>
            <p:cNvSpPr/>
            <p:nvPr/>
          </p:nvSpPr>
          <p:spPr>
            <a:xfrm>
              <a:off x="8226503" y="3026012"/>
              <a:ext cx="1075317" cy="14598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cxnSp>
        <p:nvCxnSpPr>
          <p:cNvPr id="83" name="Straight Arrow Connector 82">
            <a:extLst>
              <a:ext uri="{FF2B5EF4-FFF2-40B4-BE49-F238E27FC236}">
                <a16:creationId xmlns:a16="http://schemas.microsoft.com/office/drawing/2014/main" id="{5EA78028-E73D-417B-B9A2-93B924113811}"/>
              </a:ext>
            </a:extLst>
          </p:cNvPr>
          <p:cNvCxnSpPr>
            <a:cxnSpLocks/>
            <a:stCxn id="82" idx="3"/>
          </p:cNvCxnSpPr>
          <p:nvPr/>
        </p:nvCxnSpPr>
        <p:spPr>
          <a:xfrm flipV="1">
            <a:off x="3802379" y="3434198"/>
            <a:ext cx="1147206" cy="13566"/>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E95955CD-FA89-401A-B2F4-DF07BB25C1B8}"/>
              </a:ext>
            </a:extLst>
          </p:cNvPr>
          <p:cNvGrpSpPr/>
          <p:nvPr/>
        </p:nvGrpSpPr>
        <p:grpSpPr>
          <a:xfrm>
            <a:off x="298792" y="3033539"/>
            <a:ext cx="1449900" cy="1451607"/>
            <a:chOff x="64372" y="3449065"/>
            <a:chExt cx="1725176" cy="1731510"/>
          </a:xfrm>
        </p:grpSpPr>
        <p:sp>
          <p:nvSpPr>
            <p:cNvPr id="67" name="Rounded Rectangle 5">
              <a:extLst>
                <a:ext uri="{FF2B5EF4-FFF2-40B4-BE49-F238E27FC236}">
                  <a16:creationId xmlns:a16="http://schemas.microsoft.com/office/drawing/2014/main" id="{8301B39B-3F6E-454C-8646-BEFF07912546}"/>
                </a:ext>
              </a:extLst>
            </p:cNvPr>
            <p:cNvSpPr/>
            <p:nvPr/>
          </p:nvSpPr>
          <p:spPr bwMode="auto">
            <a:xfrm>
              <a:off x="64372" y="3728968"/>
              <a:ext cx="1725176" cy="1451607"/>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endParaRPr lang="en-US" sz="800" spc="300">
                <a:solidFill>
                  <a:schemeClr val="tx1"/>
                </a:solidFill>
                <a:latin typeface="+mj-lt"/>
              </a:endParaRPr>
            </a:p>
          </p:txBody>
        </p:sp>
        <p:sp>
          <p:nvSpPr>
            <p:cNvPr id="68" name="Rounded Rectangle 5">
              <a:extLst>
                <a:ext uri="{FF2B5EF4-FFF2-40B4-BE49-F238E27FC236}">
                  <a16:creationId xmlns:a16="http://schemas.microsoft.com/office/drawing/2014/main" id="{F8097508-DD7A-4A94-AA86-61AC9EB30799}"/>
                </a:ext>
              </a:extLst>
            </p:cNvPr>
            <p:cNvSpPr/>
            <p:nvPr/>
          </p:nvSpPr>
          <p:spPr bwMode="auto">
            <a:xfrm>
              <a:off x="200566" y="3930178"/>
              <a:ext cx="1494915" cy="1079614"/>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274320" rIns="0" bIns="9144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1050">
                <a:solidFill>
                  <a:schemeClr val="tx1"/>
                </a:solidFill>
                <a:latin typeface="+mj-lt"/>
              </a:endParaRPr>
            </a:p>
            <a:p>
              <a:pPr algn="ctr" defTabSz="932472" fontAlgn="base">
                <a:spcBef>
                  <a:spcPct val="0"/>
                </a:spcBef>
                <a:spcAft>
                  <a:spcPct val="0"/>
                </a:spcAft>
                <a:defRPr/>
              </a:pPr>
              <a:r>
                <a:rPr lang="en-US" sz="1050">
                  <a:solidFill>
                    <a:schemeClr val="tx1"/>
                  </a:solidFill>
                  <a:latin typeface="+mj-lt"/>
                </a:rPr>
                <a:t>Actor Type MyActor1</a:t>
              </a:r>
            </a:p>
            <a:p>
              <a:pPr algn="ctr" defTabSz="932472" fontAlgn="base">
                <a:spcBef>
                  <a:spcPct val="0"/>
                </a:spcBef>
                <a:spcAft>
                  <a:spcPct val="0"/>
                </a:spcAft>
                <a:defRPr/>
              </a:pPr>
              <a:r>
                <a:rPr lang="en-US" sz="1050">
                  <a:solidFill>
                    <a:schemeClr val="tx1"/>
                  </a:solidFill>
                  <a:latin typeface="+mj-lt"/>
                </a:rPr>
                <a:t>Actor ID 123 created</a:t>
              </a:r>
            </a:p>
          </p:txBody>
        </p:sp>
        <p:grpSp>
          <p:nvGrpSpPr>
            <p:cNvPr id="69" name="Group 68">
              <a:extLst>
                <a:ext uri="{FF2B5EF4-FFF2-40B4-BE49-F238E27FC236}">
                  <a16:creationId xmlns:a16="http://schemas.microsoft.com/office/drawing/2014/main" id="{C683502E-4D60-49FB-B2A8-BFA013941C2D}"/>
                </a:ext>
              </a:extLst>
            </p:cNvPr>
            <p:cNvGrpSpPr/>
            <p:nvPr/>
          </p:nvGrpSpPr>
          <p:grpSpPr>
            <a:xfrm>
              <a:off x="755956" y="4108569"/>
              <a:ext cx="341999" cy="280772"/>
              <a:chOff x="5951825" y="4153129"/>
              <a:chExt cx="341999" cy="280772"/>
            </a:xfrm>
          </p:grpSpPr>
          <p:sp>
            <p:nvSpPr>
              <p:cNvPr id="70" name="Freeform: Shape 69">
                <a:extLst>
                  <a:ext uri="{FF2B5EF4-FFF2-40B4-BE49-F238E27FC236}">
                    <a16:creationId xmlns:a16="http://schemas.microsoft.com/office/drawing/2014/main" id="{DE1A6280-9F11-4C23-88AA-A86ABA2A20F8}"/>
                  </a:ext>
                </a:extLst>
              </p:cNvPr>
              <p:cNvSpPr/>
              <p:nvPr/>
            </p:nvSpPr>
            <p:spPr>
              <a:xfrm>
                <a:off x="5951825" y="4153129"/>
                <a:ext cx="107334" cy="274391"/>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sz="1400"/>
              </a:p>
            </p:txBody>
          </p:sp>
          <p:sp>
            <p:nvSpPr>
              <p:cNvPr id="71" name="Freeform: Shape 70">
                <a:extLst>
                  <a:ext uri="{FF2B5EF4-FFF2-40B4-BE49-F238E27FC236}">
                    <a16:creationId xmlns:a16="http://schemas.microsoft.com/office/drawing/2014/main" id="{13A2CE4B-CD53-4339-BC73-07EC07AA76C1}"/>
                  </a:ext>
                </a:extLst>
              </p:cNvPr>
              <p:cNvSpPr/>
              <p:nvPr/>
            </p:nvSpPr>
            <p:spPr>
              <a:xfrm>
                <a:off x="6182197" y="4153129"/>
                <a:ext cx="111627" cy="280772"/>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sz="1400"/>
              </a:p>
            </p:txBody>
          </p:sp>
          <p:sp>
            <p:nvSpPr>
              <p:cNvPr id="72" name="Freeform: Shape 71">
                <a:extLst>
                  <a:ext uri="{FF2B5EF4-FFF2-40B4-BE49-F238E27FC236}">
                    <a16:creationId xmlns:a16="http://schemas.microsoft.com/office/drawing/2014/main" id="{323E4D5C-55E2-4975-8675-8B63D83692FD}"/>
                  </a:ext>
                </a:extLst>
              </p:cNvPr>
              <p:cNvSpPr/>
              <p:nvPr/>
            </p:nvSpPr>
            <p:spPr>
              <a:xfrm>
                <a:off x="6049897" y="4256748"/>
                <a:ext cx="42934" cy="63812"/>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sz="1400"/>
              </a:p>
            </p:txBody>
          </p:sp>
          <p:sp>
            <p:nvSpPr>
              <p:cNvPr id="73" name="Freeform: Shape 72">
                <a:extLst>
                  <a:ext uri="{FF2B5EF4-FFF2-40B4-BE49-F238E27FC236}">
                    <a16:creationId xmlns:a16="http://schemas.microsoft.com/office/drawing/2014/main" id="{97321B92-6CD3-4495-A96F-7E865AAE38AB}"/>
                  </a:ext>
                </a:extLst>
              </p:cNvPr>
              <p:cNvSpPr/>
              <p:nvPr/>
            </p:nvSpPr>
            <p:spPr>
              <a:xfrm>
                <a:off x="6114696" y="4256748"/>
                <a:ext cx="42934" cy="63812"/>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sz="1400"/>
              </a:p>
            </p:txBody>
          </p:sp>
          <p:sp>
            <p:nvSpPr>
              <p:cNvPr id="74" name="Freeform: Shape 73">
                <a:extLst>
                  <a:ext uri="{FF2B5EF4-FFF2-40B4-BE49-F238E27FC236}">
                    <a16:creationId xmlns:a16="http://schemas.microsoft.com/office/drawing/2014/main" id="{680329AC-432D-494D-A4AE-AF0088B63DC6}"/>
                  </a:ext>
                </a:extLst>
              </p:cNvPr>
              <p:cNvSpPr/>
              <p:nvPr/>
            </p:nvSpPr>
            <p:spPr>
              <a:xfrm>
                <a:off x="6179927" y="4256748"/>
                <a:ext cx="42934" cy="63812"/>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sz="1400"/>
              </a:p>
            </p:txBody>
          </p:sp>
        </p:grpSp>
        <p:sp>
          <p:nvSpPr>
            <p:cNvPr id="91" name="TextBox 90">
              <a:extLst>
                <a:ext uri="{FF2B5EF4-FFF2-40B4-BE49-F238E27FC236}">
                  <a16:creationId xmlns:a16="http://schemas.microsoft.com/office/drawing/2014/main" id="{EED1A302-ADC7-49FA-95C2-33BAC1E0F3B2}"/>
                </a:ext>
              </a:extLst>
            </p:cNvPr>
            <p:cNvSpPr txBox="1"/>
            <p:nvPr/>
          </p:nvSpPr>
          <p:spPr>
            <a:xfrm>
              <a:off x="489842" y="3449065"/>
              <a:ext cx="1098018" cy="215444"/>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Instance 2</a:t>
              </a:r>
            </a:p>
          </p:txBody>
        </p:sp>
      </p:grpSp>
      <p:grpSp>
        <p:nvGrpSpPr>
          <p:cNvPr id="135" name="Group 134">
            <a:extLst>
              <a:ext uri="{FF2B5EF4-FFF2-40B4-BE49-F238E27FC236}">
                <a16:creationId xmlns:a16="http://schemas.microsoft.com/office/drawing/2014/main" id="{5C3A3F6D-33F7-43D5-BF17-6658FA3EEAB5}"/>
              </a:ext>
            </a:extLst>
          </p:cNvPr>
          <p:cNvGrpSpPr/>
          <p:nvPr/>
        </p:nvGrpSpPr>
        <p:grpSpPr>
          <a:xfrm>
            <a:off x="315571" y="876142"/>
            <a:ext cx="1449900" cy="1451607"/>
            <a:chOff x="64372" y="3449065"/>
            <a:chExt cx="1725176" cy="1731510"/>
          </a:xfrm>
        </p:grpSpPr>
        <p:sp>
          <p:nvSpPr>
            <p:cNvPr id="136" name="Rounded Rectangle 5">
              <a:extLst>
                <a:ext uri="{FF2B5EF4-FFF2-40B4-BE49-F238E27FC236}">
                  <a16:creationId xmlns:a16="http://schemas.microsoft.com/office/drawing/2014/main" id="{0A1E0C02-7FCC-40FA-8B63-02CFFCE94C46}"/>
                </a:ext>
              </a:extLst>
            </p:cNvPr>
            <p:cNvSpPr/>
            <p:nvPr/>
          </p:nvSpPr>
          <p:spPr bwMode="auto">
            <a:xfrm>
              <a:off x="64372" y="3728968"/>
              <a:ext cx="1725176" cy="1451607"/>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endParaRPr lang="en-US" sz="800" spc="300">
                <a:solidFill>
                  <a:schemeClr val="tx1"/>
                </a:solidFill>
                <a:latin typeface="+mj-lt"/>
              </a:endParaRPr>
            </a:p>
          </p:txBody>
        </p:sp>
        <p:sp>
          <p:nvSpPr>
            <p:cNvPr id="137" name="Rounded Rectangle 5">
              <a:extLst>
                <a:ext uri="{FF2B5EF4-FFF2-40B4-BE49-F238E27FC236}">
                  <a16:creationId xmlns:a16="http://schemas.microsoft.com/office/drawing/2014/main" id="{69A6BD73-40C7-4D03-98F4-802B57EC1E02}"/>
                </a:ext>
              </a:extLst>
            </p:cNvPr>
            <p:cNvSpPr/>
            <p:nvPr/>
          </p:nvSpPr>
          <p:spPr bwMode="auto">
            <a:xfrm>
              <a:off x="200566" y="3930178"/>
              <a:ext cx="1452780" cy="1079614"/>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274320" rIns="0" bIns="9144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1050">
                <a:solidFill>
                  <a:schemeClr val="tx1"/>
                </a:solidFill>
                <a:latin typeface="+mj-lt"/>
              </a:endParaRPr>
            </a:p>
            <a:p>
              <a:pPr algn="ctr" defTabSz="932472" fontAlgn="base">
                <a:spcBef>
                  <a:spcPct val="0"/>
                </a:spcBef>
                <a:spcAft>
                  <a:spcPct val="0"/>
                </a:spcAft>
                <a:defRPr/>
              </a:pPr>
              <a:r>
                <a:rPr lang="en-US" sz="1050">
                  <a:solidFill>
                    <a:schemeClr val="tx1"/>
                  </a:solidFill>
                  <a:latin typeface="+mj-lt"/>
                </a:rPr>
                <a:t>Service code</a:t>
              </a:r>
            </a:p>
            <a:p>
              <a:pPr algn="ctr" defTabSz="932472" fontAlgn="base">
                <a:spcBef>
                  <a:spcPct val="0"/>
                </a:spcBef>
                <a:spcAft>
                  <a:spcPct val="0"/>
                </a:spcAft>
                <a:defRPr/>
              </a:pPr>
              <a:r>
                <a:rPr lang="en-US" sz="1050">
                  <a:solidFill>
                    <a:schemeClr val="tx1"/>
                  </a:solidFill>
                  <a:latin typeface="+mj-lt"/>
                </a:rPr>
                <a:t>Actor Type MyActor1</a:t>
              </a:r>
            </a:p>
          </p:txBody>
        </p:sp>
        <p:grpSp>
          <p:nvGrpSpPr>
            <p:cNvPr id="138" name="Group 137">
              <a:extLst>
                <a:ext uri="{FF2B5EF4-FFF2-40B4-BE49-F238E27FC236}">
                  <a16:creationId xmlns:a16="http://schemas.microsoft.com/office/drawing/2014/main" id="{A5D00970-B8A0-485B-9E5C-190DBF46A4A9}"/>
                </a:ext>
              </a:extLst>
            </p:cNvPr>
            <p:cNvGrpSpPr/>
            <p:nvPr/>
          </p:nvGrpSpPr>
          <p:grpSpPr>
            <a:xfrm>
              <a:off x="755956" y="4108569"/>
              <a:ext cx="341999" cy="280772"/>
              <a:chOff x="5951825" y="4153129"/>
              <a:chExt cx="341999" cy="280772"/>
            </a:xfrm>
          </p:grpSpPr>
          <p:sp>
            <p:nvSpPr>
              <p:cNvPr id="140" name="Freeform: Shape 139">
                <a:extLst>
                  <a:ext uri="{FF2B5EF4-FFF2-40B4-BE49-F238E27FC236}">
                    <a16:creationId xmlns:a16="http://schemas.microsoft.com/office/drawing/2014/main" id="{0230397B-0781-4652-8943-5FB0C2430BF0}"/>
                  </a:ext>
                </a:extLst>
              </p:cNvPr>
              <p:cNvSpPr/>
              <p:nvPr/>
            </p:nvSpPr>
            <p:spPr>
              <a:xfrm>
                <a:off x="5951825" y="4153129"/>
                <a:ext cx="107334" cy="274391"/>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sz="1400"/>
              </a:p>
            </p:txBody>
          </p:sp>
          <p:sp>
            <p:nvSpPr>
              <p:cNvPr id="141" name="Freeform: Shape 140">
                <a:extLst>
                  <a:ext uri="{FF2B5EF4-FFF2-40B4-BE49-F238E27FC236}">
                    <a16:creationId xmlns:a16="http://schemas.microsoft.com/office/drawing/2014/main" id="{253B5C7B-D6E5-4363-95F8-652C16C62271}"/>
                  </a:ext>
                </a:extLst>
              </p:cNvPr>
              <p:cNvSpPr/>
              <p:nvPr/>
            </p:nvSpPr>
            <p:spPr>
              <a:xfrm>
                <a:off x="6182197" y="4153129"/>
                <a:ext cx="111627" cy="280772"/>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sz="1400"/>
              </a:p>
            </p:txBody>
          </p:sp>
          <p:sp>
            <p:nvSpPr>
              <p:cNvPr id="142" name="Freeform: Shape 141">
                <a:extLst>
                  <a:ext uri="{FF2B5EF4-FFF2-40B4-BE49-F238E27FC236}">
                    <a16:creationId xmlns:a16="http://schemas.microsoft.com/office/drawing/2014/main" id="{68F574BB-E4C8-4205-8920-ACA982420F15}"/>
                  </a:ext>
                </a:extLst>
              </p:cNvPr>
              <p:cNvSpPr/>
              <p:nvPr/>
            </p:nvSpPr>
            <p:spPr>
              <a:xfrm>
                <a:off x="6049897" y="4256748"/>
                <a:ext cx="42934" cy="63812"/>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sz="1400"/>
              </a:p>
            </p:txBody>
          </p:sp>
          <p:sp>
            <p:nvSpPr>
              <p:cNvPr id="143" name="Freeform: Shape 142">
                <a:extLst>
                  <a:ext uri="{FF2B5EF4-FFF2-40B4-BE49-F238E27FC236}">
                    <a16:creationId xmlns:a16="http://schemas.microsoft.com/office/drawing/2014/main" id="{847066A2-16D9-434A-A988-10E17C45FDDC}"/>
                  </a:ext>
                </a:extLst>
              </p:cNvPr>
              <p:cNvSpPr/>
              <p:nvPr/>
            </p:nvSpPr>
            <p:spPr>
              <a:xfrm>
                <a:off x="6114696" y="4256748"/>
                <a:ext cx="42934" cy="63812"/>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sz="1400"/>
              </a:p>
            </p:txBody>
          </p:sp>
          <p:sp>
            <p:nvSpPr>
              <p:cNvPr id="144" name="Freeform: Shape 143">
                <a:extLst>
                  <a:ext uri="{FF2B5EF4-FFF2-40B4-BE49-F238E27FC236}">
                    <a16:creationId xmlns:a16="http://schemas.microsoft.com/office/drawing/2014/main" id="{E533FB32-9BB8-48BD-9450-C4C3623E3DF6}"/>
                  </a:ext>
                </a:extLst>
              </p:cNvPr>
              <p:cNvSpPr/>
              <p:nvPr/>
            </p:nvSpPr>
            <p:spPr>
              <a:xfrm>
                <a:off x="6179927" y="4256748"/>
                <a:ext cx="42934" cy="63812"/>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sz="1400"/>
              </a:p>
            </p:txBody>
          </p:sp>
        </p:grpSp>
        <p:sp>
          <p:nvSpPr>
            <p:cNvPr id="139" name="TextBox 138">
              <a:extLst>
                <a:ext uri="{FF2B5EF4-FFF2-40B4-BE49-F238E27FC236}">
                  <a16:creationId xmlns:a16="http://schemas.microsoft.com/office/drawing/2014/main" id="{E2A9B4D6-D15B-4204-8926-589A888DCCEB}"/>
                </a:ext>
              </a:extLst>
            </p:cNvPr>
            <p:cNvSpPr txBox="1"/>
            <p:nvPr/>
          </p:nvSpPr>
          <p:spPr>
            <a:xfrm>
              <a:off x="489842" y="3449065"/>
              <a:ext cx="1098018" cy="2569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Instance 1</a:t>
              </a:r>
            </a:p>
          </p:txBody>
        </p:sp>
      </p:grpSp>
      <p:graphicFrame>
        <p:nvGraphicFramePr>
          <p:cNvPr id="183" name="Table 38">
            <a:extLst>
              <a:ext uri="{FF2B5EF4-FFF2-40B4-BE49-F238E27FC236}">
                <a16:creationId xmlns:a16="http://schemas.microsoft.com/office/drawing/2014/main" id="{1C9570FF-3DB3-4ADC-8D76-76918CCBF295}"/>
              </a:ext>
            </a:extLst>
          </p:cNvPr>
          <p:cNvGraphicFramePr>
            <a:graphicFrameLocks noGrp="1"/>
          </p:cNvGraphicFramePr>
          <p:nvPr/>
        </p:nvGraphicFramePr>
        <p:xfrm>
          <a:off x="4955989" y="3226101"/>
          <a:ext cx="2304595" cy="792480"/>
        </p:xfrm>
        <a:graphic>
          <a:graphicData uri="http://schemas.openxmlformats.org/drawingml/2006/table">
            <a:tbl>
              <a:tblPr firstRow="1" bandRow="1">
                <a:tableStyleId>{16D9F66E-5EB9-4882-86FB-DCBF35E3C3E4}</a:tableStyleId>
              </a:tblPr>
              <a:tblGrid>
                <a:gridCol w="1278435">
                  <a:extLst>
                    <a:ext uri="{9D8B030D-6E8A-4147-A177-3AD203B41FA5}">
                      <a16:colId xmlns:a16="http://schemas.microsoft.com/office/drawing/2014/main" val="4001470996"/>
                    </a:ext>
                  </a:extLst>
                </a:gridCol>
                <a:gridCol w="1026160">
                  <a:extLst>
                    <a:ext uri="{9D8B030D-6E8A-4147-A177-3AD203B41FA5}">
                      <a16:colId xmlns:a16="http://schemas.microsoft.com/office/drawing/2014/main" val="3965091342"/>
                    </a:ext>
                  </a:extLst>
                </a:gridCol>
              </a:tblGrid>
              <a:tr h="361092">
                <a:tc>
                  <a:txBody>
                    <a:bodyPr/>
                    <a:lstStyle/>
                    <a:p>
                      <a:pPr marL="0" algn="l" defTabSz="932742" rtl="0" eaLnBrk="1" latinLnBrk="0" hangingPunct="1"/>
                      <a:r>
                        <a:rPr lang="en-US" sz="1000" b="0" kern="1200" err="1"/>
                        <a:t>ActorType</a:t>
                      </a:r>
                      <a:r>
                        <a:rPr lang="en-US" sz="1000" b="0" kern="1200"/>
                        <a:t> MyActor1</a:t>
                      </a:r>
                      <a:endParaRPr lang="en-US" sz="1000" b="0" kern="1200">
                        <a:solidFill>
                          <a:schemeClr val="dk1"/>
                        </a:solidFill>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b="0" dirty="0"/>
                        <a:t>Dapr Instances (partitions)</a:t>
                      </a:r>
                    </a:p>
                  </a:txBody>
                  <a:tcPr/>
                </a:tc>
                <a:extLst>
                  <a:ext uri="{0D108BD9-81ED-4DB2-BD59-A6C34878D82A}">
                    <a16:rowId xmlns:a16="http://schemas.microsoft.com/office/drawing/2014/main" val="495258263"/>
                  </a:ext>
                </a:extLst>
              </a:tr>
              <a:tr h="220554">
                <a:tc>
                  <a:txBody>
                    <a:bodyPr/>
                    <a:lstStyle/>
                    <a:p>
                      <a:r>
                        <a:rPr lang="en-US" sz="1000" b="0" err="1"/>
                        <a:t>ActorType</a:t>
                      </a:r>
                      <a:r>
                        <a:rPr lang="en-US" sz="1000" b="0"/>
                        <a:t> MyActor2</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b="0" dirty="0"/>
                        <a:t>Dapr Instances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000" b="0" dirty="0"/>
                        <a:t>(partitions)</a:t>
                      </a:r>
                    </a:p>
                  </a:txBody>
                  <a:tcPr/>
                </a:tc>
                <a:extLst>
                  <a:ext uri="{0D108BD9-81ED-4DB2-BD59-A6C34878D82A}">
                    <a16:rowId xmlns:a16="http://schemas.microsoft.com/office/drawing/2014/main" val="1600744461"/>
                  </a:ext>
                </a:extLst>
              </a:tr>
            </a:tbl>
          </a:graphicData>
        </a:graphic>
      </p:graphicFrame>
      <p:graphicFrame>
        <p:nvGraphicFramePr>
          <p:cNvPr id="81" name="Table 38">
            <a:extLst>
              <a:ext uri="{FF2B5EF4-FFF2-40B4-BE49-F238E27FC236}">
                <a16:creationId xmlns:a16="http://schemas.microsoft.com/office/drawing/2014/main" id="{786A9398-5BAC-4295-B4B7-044266F915C1}"/>
              </a:ext>
            </a:extLst>
          </p:cNvPr>
          <p:cNvGraphicFramePr>
            <a:graphicFrameLocks noGrp="1"/>
          </p:cNvGraphicFramePr>
          <p:nvPr/>
        </p:nvGraphicFramePr>
        <p:xfrm>
          <a:off x="2248739" y="1020136"/>
          <a:ext cx="1527791" cy="665892"/>
        </p:xfrm>
        <a:graphic>
          <a:graphicData uri="http://schemas.openxmlformats.org/drawingml/2006/table">
            <a:tbl>
              <a:tblPr firstRow="1" bandRow="1">
                <a:tableStyleId>{16D9F66E-5EB9-4882-86FB-DCBF35E3C3E4}</a:tableStyleId>
              </a:tblPr>
              <a:tblGrid>
                <a:gridCol w="718741">
                  <a:extLst>
                    <a:ext uri="{9D8B030D-6E8A-4147-A177-3AD203B41FA5}">
                      <a16:colId xmlns:a16="http://schemas.microsoft.com/office/drawing/2014/main" val="4001470996"/>
                    </a:ext>
                  </a:extLst>
                </a:gridCol>
                <a:gridCol w="809050">
                  <a:extLst>
                    <a:ext uri="{9D8B030D-6E8A-4147-A177-3AD203B41FA5}">
                      <a16:colId xmlns:a16="http://schemas.microsoft.com/office/drawing/2014/main" val="3965091342"/>
                    </a:ext>
                  </a:extLst>
                </a:gridCol>
              </a:tblGrid>
              <a:tr h="361092">
                <a:tc>
                  <a:txBody>
                    <a:bodyPr/>
                    <a:lstStyle/>
                    <a:p>
                      <a:pPr marL="0" algn="l" defTabSz="932742" rtl="0" eaLnBrk="1" latinLnBrk="0" hangingPunct="1"/>
                      <a:r>
                        <a:rPr lang="en-US" sz="700" b="0" kern="1200" err="1"/>
                        <a:t>ActorType</a:t>
                      </a:r>
                      <a:r>
                        <a:rPr lang="en-US" sz="700" b="0" kern="1200"/>
                        <a:t> MyActor1</a:t>
                      </a:r>
                      <a:endParaRPr lang="en-US" sz="700" b="0" kern="1200">
                        <a:solidFill>
                          <a:schemeClr val="dk1"/>
                        </a:solidFill>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700" b="0" dirty="0"/>
                        <a:t>Dapr Instances (partitions)</a:t>
                      </a:r>
                    </a:p>
                  </a:txBody>
                  <a:tcPr/>
                </a:tc>
                <a:extLst>
                  <a:ext uri="{0D108BD9-81ED-4DB2-BD59-A6C34878D82A}">
                    <a16:rowId xmlns:a16="http://schemas.microsoft.com/office/drawing/2014/main" val="495258263"/>
                  </a:ext>
                </a:extLst>
              </a:tr>
              <a:tr h="220554">
                <a:tc>
                  <a:txBody>
                    <a:bodyPr/>
                    <a:lstStyle/>
                    <a:p>
                      <a:r>
                        <a:rPr lang="en-US" sz="700" b="0" err="1"/>
                        <a:t>ActorType</a:t>
                      </a:r>
                      <a:r>
                        <a:rPr lang="en-US" sz="700" b="0"/>
                        <a:t> MyActor2</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700" b="0" dirty="0"/>
                        <a:t>Dapr Instances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700" b="0" dirty="0"/>
                        <a:t>(partitions)</a:t>
                      </a:r>
                    </a:p>
                  </a:txBody>
                  <a:tcPr/>
                </a:tc>
                <a:extLst>
                  <a:ext uri="{0D108BD9-81ED-4DB2-BD59-A6C34878D82A}">
                    <a16:rowId xmlns:a16="http://schemas.microsoft.com/office/drawing/2014/main" val="1600744461"/>
                  </a:ext>
                </a:extLst>
              </a:tr>
            </a:tbl>
          </a:graphicData>
        </a:graphic>
      </p:graphicFrame>
      <p:graphicFrame>
        <p:nvGraphicFramePr>
          <p:cNvPr id="82" name="Table 38">
            <a:extLst>
              <a:ext uri="{FF2B5EF4-FFF2-40B4-BE49-F238E27FC236}">
                <a16:creationId xmlns:a16="http://schemas.microsoft.com/office/drawing/2014/main" id="{5792AFCF-AE24-4167-B76A-62010E194431}"/>
              </a:ext>
            </a:extLst>
          </p:cNvPr>
          <p:cNvGraphicFramePr>
            <a:graphicFrameLocks noGrp="1"/>
          </p:cNvGraphicFramePr>
          <p:nvPr/>
        </p:nvGraphicFramePr>
        <p:xfrm>
          <a:off x="2274588" y="3114818"/>
          <a:ext cx="1527791" cy="665892"/>
        </p:xfrm>
        <a:graphic>
          <a:graphicData uri="http://schemas.openxmlformats.org/drawingml/2006/table">
            <a:tbl>
              <a:tblPr firstRow="1" bandRow="1">
                <a:tableStyleId>{16D9F66E-5EB9-4882-86FB-DCBF35E3C3E4}</a:tableStyleId>
              </a:tblPr>
              <a:tblGrid>
                <a:gridCol w="718741">
                  <a:extLst>
                    <a:ext uri="{9D8B030D-6E8A-4147-A177-3AD203B41FA5}">
                      <a16:colId xmlns:a16="http://schemas.microsoft.com/office/drawing/2014/main" val="4001470996"/>
                    </a:ext>
                  </a:extLst>
                </a:gridCol>
                <a:gridCol w="809050">
                  <a:extLst>
                    <a:ext uri="{9D8B030D-6E8A-4147-A177-3AD203B41FA5}">
                      <a16:colId xmlns:a16="http://schemas.microsoft.com/office/drawing/2014/main" val="3965091342"/>
                    </a:ext>
                  </a:extLst>
                </a:gridCol>
              </a:tblGrid>
              <a:tr h="361092">
                <a:tc>
                  <a:txBody>
                    <a:bodyPr/>
                    <a:lstStyle/>
                    <a:p>
                      <a:pPr marL="0" algn="l" defTabSz="932742" rtl="0" eaLnBrk="1" latinLnBrk="0" hangingPunct="1"/>
                      <a:r>
                        <a:rPr lang="en-US" sz="700" b="0" kern="1200" err="1"/>
                        <a:t>ActorType</a:t>
                      </a:r>
                      <a:r>
                        <a:rPr lang="en-US" sz="700" b="0" kern="1200"/>
                        <a:t> MyActor1</a:t>
                      </a:r>
                      <a:endParaRPr lang="en-US" sz="700" b="0" kern="1200">
                        <a:solidFill>
                          <a:schemeClr val="dk1"/>
                        </a:solidFill>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700" b="0" dirty="0"/>
                        <a:t>Dapr Instances (partitions)</a:t>
                      </a:r>
                    </a:p>
                  </a:txBody>
                  <a:tcPr/>
                </a:tc>
                <a:extLst>
                  <a:ext uri="{0D108BD9-81ED-4DB2-BD59-A6C34878D82A}">
                    <a16:rowId xmlns:a16="http://schemas.microsoft.com/office/drawing/2014/main" val="495258263"/>
                  </a:ext>
                </a:extLst>
              </a:tr>
              <a:tr h="220554">
                <a:tc>
                  <a:txBody>
                    <a:bodyPr/>
                    <a:lstStyle/>
                    <a:p>
                      <a:r>
                        <a:rPr lang="en-US" sz="700" b="0" err="1"/>
                        <a:t>ActorType</a:t>
                      </a:r>
                      <a:r>
                        <a:rPr lang="en-US" sz="700" b="0"/>
                        <a:t> MyActor2</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700" b="0" dirty="0"/>
                        <a:t>Dapr Instances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700" b="0" dirty="0"/>
                        <a:t>(partitions)</a:t>
                      </a:r>
                    </a:p>
                  </a:txBody>
                  <a:tcPr/>
                </a:tc>
                <a:extLst>
                  <a:ext uri="{0D108BD9-81ED-4DB2-BD59-A6C34878D82A}">
                    <a16:rowId xmlns:a16="http://schemas.microsoft.com/office/drawing/2014/main" val="1600744461"/>
                  </a:ext>
                </a:extLst>
              </a:tr>
            </a:tbl>
          </a:graphicData>
        </a:graphic>
      </p:graphicFrame>
      <p:sp>
        <p:nvSpPr>
          <p:cNvPr id="84" name="Rounded Rectangle 5">
            <a:extLst>
              <a:ext uri="{FF2B5EF4-FFF2-40B4-BE49-F238E27FC236}">
                <a16:creationId xmlns:a16="http://schemas.microsoft.com/office/drawing/2014/main" id="{A4491886-55C6-4F09-BF37-EB8D5F8A682D}"/>
              </a:ext>
            </a:extLst>
          </p:cNvPr>
          <p:cNvSpPr/>
          <p:nvPr/>
        </p:nvSpPr>
        <p:spPr bwMode="auto">
          <a:xfrm>
            <a:off x="2173145" y="4930726"/>
            <a:ext cx="1725176" cy="1771648"/>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endParaRPr lang="en-US" sz="800" spc="300">
              <a:solidFill>
                <a:schemeClr val="tx1"/>
              </a:solidFill>
              <a:latin typeface="+mj-lt"/>
            </a:endParaRPr>
          </a:p>
        </p:txBody>
      </p:sp>
      <p:sp>
        <p:nvSpPr>
          <p:cNvPr id="85" name="Rounded Rectangle 5">
            <a:extLst>
              <a:ext uri="{FF2B5EF4-FFF2-40B4-BE49-F238E27FC236}">
                <a16:creationId xmlns:a16="http://schemas.microsoft.com/office/drawing/2014/main" id="{30A37324-FE9F-4B36-A7C5-89146EC55FAE}"/>
              </a:ext>
            </a:extLst>
          </p:cNvPr>
          <p:cNvSpPr/>
          <p:nvPr/>
        </p:nvSpPr>
        <p:spPr bwMode="auto">
          <a:xfrm>
            <a:off x="2269907" y="5132263"/>
            <a:ext cx="1452781" cy="1433224"/>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400" dirty="0">
              <a:solidFill>
                <a:schemeClr val="bg1"/>
              </a:solidFill>
              <a:latin typeface="+mj-lt"/>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400" dirty="0">
              <a:solidFill>
                <a:schemeClr val="bg1"/>
              </a:solidFill>
              <a:latin typeface="+mj-lt"/>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400" dirty="0">
              <a:solidFill>
                <a:schemeClr val="bg1"/>
              </a:solidFill>
              <a:latin typeface="+mj-lt"/>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mj-lt"/>
              </a:rPr>
              <a:t>Dapr</a:t>
            </a:r>
            <a:endParaRPr lang="en-US" sz="1600" dirty="0">
              <a:solidFill>
                <a:schemeClr val="bg1"/>
              </a:solidFill>
              <a:latin typeface="+mj-lt"/>
            </a:endParaRPr>
          </a:p>
          <a:p>
            <a:pPr lvl="0" algn="ctr" defTabSz="932472" fontAlgn="base">
              <a:spcBef>
                <a:spcPct val="0"/>
              </a:spcBef>
              <a:spcAft>
                <a:spcPct val="0"/>
              </a:spcAft>
              <a:defRPr/>
            </a:pPr>
            <a:r>
              <a:rPr lang="en-US" sz="1050" dirty="0">
                <a:solidFill>
                  <a:schemeClr val="bg1"/>
                </a:solidFill>
              </a:rPr>
              <a:t>Runtime</a:t>
            </a:r>
            <a:endParaRPr kumimoji="0" lang="en-US" sz="1050" b="0" i="0" u="none" strike="noStrike" kern="1200" cap="none" spc="0" normalizeH="0" baseline="0" noProof="0" dirty="0">
              <a:ln>
                <a:noFill/>
              </a:ln>
              <a:solidFill>
                <a:schemeClr val="bg1"/>
              </a:solidFill>
              <a:effectLst/>
              <a:uLnTx/>
              <a:uFillTx/>
            </a:endParaRPr>
          </a:p>
        </p:txBody>
      </p:sp>
      <p:grpSp>
        <p:nvGrpSpPr>
          <p:cNvPr id="92" name="Group 91">
            <a:extLst>
              <a:ext uri="{FF2B5EF4-FFF2-40B4-BE49-F238E27FC236}">
                <a16:creationId xmlns:a16="http://schemas.microsoft.com/office/drawing/2014/main" id="{6901742C-D847-494C-887D-5FD602CDB1AD}"/>
              </a:ext>
            </a:extLst>
          </p:cNvPr>
          <p:cNvGrpSpPr/>
          <p:nvPr/>
        </p:nvGrpSpPr>
        <p:grpSpPr>
          <a:xfrm>
            <a:off x="298788" y="5164902"/>
            <a:ext cx="1449900" cy="1451607"/>
            <a:chOff x="64372" y="3449065"/>
            <a:chExt cx="1725176" cy="1731510"/>
          </a:xfrm>
        </p:grpSpPr>
        <p:sp>
          <p:nvSpPr>
            <p:cNvPr id="96" name="Rounded Rectangle 5">
              <a:extLst>
                <a:ext uri="{FF2B5EF4-FFF2-40B4-BE49-F238E27FC236}">
                  <a16:creationId xmlns:a16="http://schemas.microsoft.com/office/drawing/2014/main" id="{1152000E-A84C-495F-9F40-C87334F7CF5F}"/>
                </a:ext>
              </a:extLst>
            </p:cNvPr>
            <p:cNvSpPr/>
            <p:nvPr/>
          </p:nvSpPr>
          <p:spPr bwMode="auto">
            <a:xfrm>
              <a:off x="64372" y="3728968"/>
              <a:ext cx="1725176" cy="1451607"/>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endParaRPr lang="en-US" sz="800" spc="300">
                <a:solidFill>
                  <a:schemeClr val="tx1"/>
                </a:solidFill>
                <a:latin typeface="+mj-lt"/>
              </a:endParaRPr>
            </a:p>
          </p:txBody>
        </p:sp>
        <p:sp>
          <p:nvSpPr>
            <p:cNvPr id="97" name="Rounded Rectangle 5">
              <a:extLst>
                <a:ext uri="{FF2B5EF4-FFF2-40B4-BE49-F238E27FC236}">
                  <a16:creationId xmlns:a16="http://schemas.microsoft.com/office/drawing/2014/main" id="{DAD08CC7-51C1-4F5D-9FB2-1E7D201BF443}"/>
                </a:ext>
              </a:extLst>
            </p:cNvPr>
            <p:cNvSpPr/>
            <p:nvPr/>
          </p:nvSpPr>
          <p:spPr bwMode="auto">
            <a:xfrm>
              <a:off x="200566" y="3930178"/>
              <a:ext cx="1452780" cy="1079614"/>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274320" rIns="0" bIns="9144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1050">
                <a:solidFill>
                  <a:schemeClr val="tx1"/>
                </a:solidFill>
                <a:latin typeface="+mj-lt"/>
              </a:endParaRPr>
            </a:p>
            <a:p>
              <a:pPr algn="ctr" defTabSz="932472" fontAlgn="base">
                <a:spcBef>
                  <a:spcPct val="0"/>
                </a:spcBef>
                <a:spcAft>
                  <a:spcPct val="0"/>
                </a:spcAft>
                <a:defRPr/>
              </a:pPr>
              <a:r>
                <a:rPr lang="en-US" sz="1050">
                  <a:solidFill>
                    <a:schemeClr val="tx1"/>
                  </a:solidFill>
                  <a:latin typeface="+mj-lt"/>
                </a:rPr>
                <a:t>Service code</a:t>
              </a:r>
            </a:p>
            <a:p>
              <a:pPr algn="ctr" defTabSz="932472" fontAlgn="base">
                <a:spcBef>
                  <a:spcPct val="0"/>
                </a:spcBef>
                <a:spcAft>
                  <a:spcPct val="0"/>
                </a:spcAft>
                <a:defRPr/>
              </a:pPr>
              <a:r>
                <a:rPr lang="en-US" sz="1050">
                  <a:solidFill>
                    <a:schemeClr val="tx1"/>
                  </a:solidFill>
                  <a:latin typeface="+mj-lt"/>
                </a:rPr>
                <a:t>Actor Type MyActor2</a:t>
              </a:r>
            </a:p>
          </p:txBody>
        </p:sp>
        <p:grpSp>
          <p:nvGrpSpPr>
            <p:cNvPr id="98" name="Group 97">
              <a:extLst>
                <a:ext uri="{FF2B5EF4-FFF2-40B4-BE49-F238E27FC236}">
                  <a16:creationId xmlns:a16="http://schemas.microsoft.com/office/drawing/2014/main" id="{A25E198F-343B-4FD1-A8F8-264732C75820}"/>
                </a:ext>
              </a:extLst>
            </p:cNvPr>
            <p:cNvGrpSpPr/>
            <p:nvPr/>
          </p:nvGrpSpPr>
          <p:grpSpPr>
            <a:xfrm>
              <a:off x="755956" y="4108569"/>
              <a:ext cx="341999" cy="280772"/>
              <a:chOff x="5951825" y="4153129"/>
              <a:chExt cx="341999" cy="280772"/>
            </a:xfrm>
          </p:grpSpPr>
          <p:sp>
            <p:nvSpPr>
              <p:cNvPr id="100" name="Freeform: Shape 99">
                <a:extLst>
                  <a:ext uri="{FF2B5EF4-FFF2-40B4-BE49-F238E27FC236}">
                    <a16:creationId xmlns:a16="http://schemas.microsoft.com/office/drawing/2014/main" id="{456701A7-5561-4D4A-8EEE-C0B03DDD82DD}"/>
                  </a:ext>
                </a:extLst>
              </p:cNvPr>
              <p:cNvSpPr/>
              <p:nvPr/>
            </p:nvSpPr>
            <p:spPr>
              <a:xfrm>
                <a:off x="5951825" y="4153129"/>
                <a:ext cx="107334" cy="274391"/>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sz="1400"/>
              </a:p>
            </p:txBody>
          </p:sp>
          <p:sp>
            <p:nvSpPr>
              <p:cNvPr id="101" name="Freeform: Shape 100">
                <a:extLst>
                  <a:ext uri="{FF2B5EF4-FFF2-40B4-BE49-F238E27FC236}">
                    <a16:creationId xmlns:a16="http://schemas.microsoft.com/office/drawing/2014/main" id="{765156CA-A745-4E47-9E4A-0A62F096E2C1}"/>
                  </a:ext>
                </a:extLst>
              </p:cNvPr>
              <p:cNvSpPr/>
              <p:nvPr/>
            </p:nvSpPr>
            <p:spPr>
              <a:xfrm>
                <a:off x="6182197" y="4153129"/>
                <a:ext cx="111627" cy="280772"/>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sz="1400"/>
              </a:p>
            </p:txBody>
          </p:sp>
          <p:sp>
            <p:nvSpPr>
              <p:cNvPr id="102" name="Freeform: Shape 101">
                <a:extLst>
                  <a:ext uri="{FF2B5EF4-FFF2-40B4-BE49-F238E27FC236}">
                    <a16:creationId xmlns:a16="http://schemas.microsoft.com/office/drawing/2014/main" id="{4B6D3C08-7D4F-4972-9AF2-CE47E2D217B9}"/>
                  </a:ext>
                </a:extLst>
              </p:cNvPr>
              <p:cNvSpPr/>
              <p:nvPr/>
            </p:nvSpPr>
            <p:spPr>
              <a:xfrm>
                <a:off x="6049897" y="4256748"/>
                <a:ext cx="42934" cy="63812"/>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sz="1400"/>
              </a:p>
            </p:txBody>
          </p:sp>
          <p:sp>
            <p:nvSpPr>
              <p:cNvPr id="103" name="Freeform: Shape 102">
                <a:extLst>
                  <a:ext uri="{FF2B5EF4-FFF2-40B4-BE49-F238E27FC236}">
                    <a16:creationId xmlns:a16="http://schemas.microsoft.com/office/drawing/2014/main" id="{EA46158F-31C3-4C70-AFAC-A87706BFEADA}"/>
                  </a:ext>
                </a:extLst>
              </p:cNvPr>
              <p:cNvSpPr/>
              <p:nvPr/>
            </p:nvSpPr>
            <p:spPr>
              <a:xfrm>
                <a:off x="6114696" y="4256748"/>
                <a:ext cx="42934" cy="63812"/>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sz="1400"/>
              </a:p>
            </p:txBody>
          </p:sp>
          <p:sp>
            <p:nvSpPr>
              <p:cNvPr id="106" name="Freeform: Shape 105">
                <a:extLst>
                  <a:ext uri="{FF2B5EF4-FFF2-40B4-BE49-F238E27FC236}">
                    <a16:creationId xmlns:a16="http://schemas.microsoft.com/office/drawing/2014/main" id="{7B2669E1-10FE-4248-98D8-01E9C8D3298E}"/>
                  </a:ext>
                </a:extLst>
              </p:cNvPr>
              <p:cNvSpPr/>
              <p:nvPr/>
            </p:nvSpPr>
            <p:spPr>
              <a:xfrm>
                <a:off x="6179927" y="4256748"/>
                <a:ext cx="42934" cy="63812"/>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sz="1400"/>
              </a:p>
            </p:txBody>
          </p:sp>
        </p:grpSp>
        <p:sp>
          <p:nvSpPr>
            <p:cNvPr id="99" name="TextBox 98">
              <a:extLst>
                <a:ext uri="{FF2B5EF4-FFF2-40B4-BE49-F238E27FC236}">
                  <a16:creationId xmlns:a16="http://schemas.microsoft.com/office/drawing/2014/main" id="{91A02AE0-BA6F-4804-9043-511F1CEB2BB1}"/>
                </a:ext>
              </a:extLst>
            </p:cNvPr>
            <p:cNvSpPr txBox="1"/>
            <p:nvPr/>
          </p:nvSpPr>
          <p:spPr>
            <a:xfrm>
              <a:off x="489842" y="3449065"/>
              <a:ext cx="1098018" cy="2569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Instance 1</a:t>
              </a:r>
            </a:p>
          </p:txBody>
        </p:sp>
      </p:grpSp>
      <p:cxnSp>
        <p:nvCxnSpPr>
          <p:cNvPr id="107" name="Straight Arrow Connector 106">
            <a:extLst>
              <a:ext uri="{FF2B5EF4-FFF2-40B4-BE49-F238E27FC236}">
                <a16:creationId xmlns:a16="http://schemas.microsoft.com/office/drawing/2014/main" id="{9EEB459F-2FF6-4D8F-9140-23D292E03D23}"/>
              </a:ext>
            </a:extLst>
          </p:cNvPr>
          <p:cNvCxnSpPr>
            <a:cxnSpLocks/>
            <a:stCxn id="108" idx="3"/>
          </p:cNvCxnSpPr>
          <p:nvPr/>
        </p:nvCxnSpPr>
        <p:spPr>
          <a:xfrm flipV="1">
            <a:off x="3744494" y="3740267"/>
            <a:ext cx="1168969" cy="1832664"/>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08" name="Table 38">
            <a:extLst>
              <a:ext uri="{FF2B5EF4-FFF2-40B4-BE49-F238E27FC236}">
                <a16:creationId xmlns:a16="http://schemas.microsoft.com/office/drawing/2014/main" id="{7071093B-4C4C-4C50-80AC-66EC54BD37ED}"/>
              </a:ext>
            </a:extLst>
          </p:cNvPr>
          <p:cNvGraphicFramePr>
            <a:graphicFrameLocks noGrp="1"/>
          </p:cNvGraphicFramePr>
          <p:nvPr/>
        </p:nvGraphicFramePr>
        <p:xfrm>
          <a:off x="2216703" y="5239985"/>
          <a:ext cx="1527791" cy="665892"/>
        </p:xfrm>
        <a:graphic>
          <a:graphicData uri="http://schemas.openxmlformats.org/drawingml/2006/table">
            <a:tbl>
              <a:tblPr firstRow="1" bandRow="1">
                <a:tableStyleId>{16D9F66E-5EB9-4882-86FB-DCBF35E3C3E4}</a:tableStyleId>
              </a:tblPr>
              <a:tblGrid>
                <a:gridCol w="718741">
                  <a:extLst>
                    <a:ext uri="{9D8B030D-6E8A-4147-A177-3AD203B41FA5}">
                      <a16:colId xmlns:a16="http://schemas.microsoft.com/office/drawing/2014/main" val="4001470996"/>
                    </a:ext>
                  </a:extLst>
                </a:gridCol>
                <a:gridCol w="809050">
                  <a:extLst>
                    <a:ext uri="{9D8B030D-6E8A-4147-A177-3AD203B41FA5}">
                      <a16:colId xmlns:a16="http://schemas.microsoft.com/office/drawing/2014/main" val="3965091342"/>
                    </a:ext>
                  </a:extLst>
                </a:gridCol>
              </a:tblGrid>
              <a:tr h="361092">
                <a:tc>
                  <a:txBody>
                    <a:bodyPr/>
                    <a:lstStyle/>
                    <a:p>
                      <a:pPr marL="0" algn="l" defTabSz="932742" rtl="0" eaLnBrk="1" latinLnBrk="0" hangingPunct="1"/>
                      <a:r>
                        <a:rPr lang="en-US" sz="700" b="0" kern="1200" err="1"/>
                        <a:t>ActorType</a:t>
                      </a:r>
                      <a:r>
                        <a:rPr lang="en-US" sz="700" b="0" kern="1200"/>
                        <a:t> MyActor1</a:t>
                      </a:r>
                      <a:endParaRPr lang="en-US" sz="700" b="0" kern="1200">
                        <a:solidFill>
                          <a:schemeClr val="dk1"/>
                        </a:solidFill>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700" b="0" dirty="0"/>
                        <a:t>Dapr Instances (partitions)</a:t>
                      </a:r>
                    </a:p>
                  </a:txBody>
                  <a:tcPr/>
                </a:tc>
                <a:extLst>
                  <a:ext uri="{0D108BD9-81ED-4DB2-BD59-A6C34878D82A}">
                    <a16:rowId xmlns:a16="http://schemas.microsoft.com/office/drawing/2014/main" val="495258263"/>
                  </a:ext>
                </a:extLst>
              </a:tr>
              <a:tr h="220554">
                <a:tc>
                  <a:txBody>
                    <a:bodyPr/>
                    <a:lstStyle/>
                    <a:p>
                      <a:r>
                        <a:rPr lang="en-US" sz="700" b="0" err="1"/>
                        <a:t>ActorType</a:t>
                      </a:r>
                      <a:r>
                        <a:rPr lang="en-US" sz="700" b="0"/>
                        <a:t> MyActor2</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700" b="0" dirty="0"/>
                        <a:t>Dapr Instances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700" b="0" dirty="0"/>
                        <a:t>(partitions)</a:t>
                      </a:r>
                    </a:p>
                  </a:txBody>
                  <a:tcPr/>
                </a:tc>
                <a:extLst>
                  <a:ext uri="{0D108BD9-81ED-4DB2-BD59-A6C34878D82A}">
                    <a16:rowId xmlns:a16="http://schemas.microsoft.com/office/drawing/2014/main" val="1600744461"/>
                  </a:ext>
                </a:extLst>
              </a:tr>
            </a:tbl>
          </a:graphicData>
        </a:graphic>
      </p:graphicFrame>
      <p:grpSp>
        <p:nvGrpSpPr>
          <p:cNvPr id="109" name="Group 108">
            <a:extLst>
              <a:ext uri="{FF2B5EF4-FFF2-40B4-BE49-F238E27FC236}">
                <a16:creationId xmlns:a16="http://schemas.microsoft.com/office/drawing/2014/main" id="{DC9E2FFA-B0F5-4AFD-B957-40383BFF15A0}"/>
              </a:ext>
            </a:extLst>
          </p:cNvPr>
          <p:cNvGrpSpPr/>
          <p:nvPr/>
        </p:nvGrpSpPr>
        <p:grpSpPr>
          <a:xfrm>
            <a:off x="4613870" y="4870653"/>
            <a:ext cx="335715" cy="261610"/>
            <a:chOff x="2238926" y="2356160"/>
            <a:chExt cx="335715" cy="261610"/>
          </a:xfrm>
        </p:grpSpPr>
        <p:sp>
          <p:nvSpPr>
            <p:cNvPr id="110" name="Oval 109">
              <a:extLst>
                <a:ext uri="{FF2B5EF4-FFF2-40B4-BE49-F238E27FC236}">
                  <a16:creationId xmlns:a16="http://schemas.microsoft.com/office/drawing/2014/main" id="{1AE16836-1BF4-474E-8E85-5DEAA7C44540}"/>
                </a:ext>
              </a:extLst>
            </p:cNvPr>
            <p:cNvSpPr/>
            <p:nvPr/>
          </p:nvSpPr>
          <p:spPr bwMode="auto">
            <a:xfrm>
              <a:off x="2238926" y="2356160"/>
              <a:ext cx="243840" cy="26161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111" name="TextBox 110">
              <a:extLst>
                <a:ext uri="{FF2B5EF4-FFF2-40B4-BE49-F238E27FC236}">
                  <a16:creationId xmlns:a16="http://schemas.microsoft.com/office/drawing/2014/main" id="{FE6A92DB-D403-4613-851B-CE3E16EB9076}"/>
                </a:ext>
              </a:extLst>
            </p:cNvPr>
            <p:cNvSpPr txBox="1"/>
            <p:nvPr/>
          </p:nvSpPr>
          <p:spPr>
            <a:xfrm>
              <a:off x="2330801" y="2387121"/>
              <a:ext cx="243840" cy="184666"/>
            </a:xfrm>
            <a:prstGeom prst="rect">
              <a:avLst/>
            </a:prstGeom>
            <a:noFill/>
          </p:spPr>
          <p:txBody>
            <a:bodyPr wrap="square" lIns="0" tIns="0" rIns="0" bIns="0" rtlCol="0">
              <a:spAutoFit/>
            </a:bodyPr>
            <a:lstStyle/>
            <a:p>
              <a:pPr algn="l"/>
              <a:r>
                <a:rPr lang="en-US" sz="1200">
                  <a:gradFill>
                    <a:gsLst>
                      <a:gs pos="2917">
                        <a:schemeClr val="tx1"/>
                      </a:gs>
                      <a:gs pos="30000">
                        <a:schemeClr val="tx1"/>
                      </a:gs>
                    </a:gsLst>
                    <a:lin ang="5400000" scaled="0"/>
                  </a:gradFill>
                </a:rPr>
                <a:t>2</a:t>
              </a:r>
            </a:p>
          </p:txBody>
        </p:sp>
      </p:grpSp>
      <p:grpSp>
        <p:nvGrpSpPr>
          <p:cNvPr id="113" name="Group 112">
            <a:extLst>
              <a:ext uri="{FF2B5EF4-FFF2-40B4-BE49-F238E27FC236}">
                <a16:creationId xmlns:a16="http://schemas.microsoft.com/office/drawing/2014/main" id="{F748D139-6A94-43E7-AB2A-4E8C2DA641E0}"/>
              </a:ext>
            </a:extLst>
          </p:cNvPr>
          <p:cNvGrpSpPr/>
          <p:nvPr/>
        </p:nvGrpSpPr>
        <p:grpSpPr>
          <a:xfrm>
            <a:off x="1727384" y="5516406"/>
            <a:ext cx="467066" cy="715552"/>
            <a:chOff x="8089308" y="2687152"/>
            <a:chExt cx="1309074" cy="484840"/>
          </a:xfrm>
        </p:grpSpPr>
        <p:sp>
          <p:nvSpPr>
            <p:cNvPr id="114" name="Rectangle 113">
              <a:extLst>
                <a:ext uri="{FF2B5EF4-FFF2-40B4-BE49-F238E27FC236}">
                  <a16:creationId xmlns:a16="http://schemas.microsoft.com/office/drawing/2014/main" id="{888A1606-BEBE-468B-9409-E2F960D4CAC5}"/>
                </a:ext>
              </a:extLst>
            </p:cNvPr>
            <p:cNvSpPr/>
            <p:nvPr/>
          </p:nvSpPr>
          <p:spPr>
            <a:xfrm>
              <a:off x="8226503" y="2687152"/>
              <a:ext cx="1075317" cy="17726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cxnSp>
          <p:nvCxnSpPr>
            <p:cNvPr id="115" name="Straight Arrow Connector 114">
              <a:extLst>
                <a:ext uri="{FF2B5EF4-FFF2-40B4-BE49-F238E27FC236}">
                  <a16:creationId xmlns:a16="http://schemas.microsoft.com/office/drawing/2014/main" id="{1A5F3096-5FA3-4154-B9B5-86CE2A0DB918}"/>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DC701EC6-3B51-45FF-BE2F-B9A3FE7F9BE3}"/>
                </a:ext>
              </a:extLst>
            </p:cNvPr>
            <p:cNvSpPr/>
            <p:nvPr/>
          </p:nvSpPr>
          <p:spPr>
            <a:xfrm>
              <a:off x="8226503" y="3026012"/>
              <a:ext cx="1075317" cy="14598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sp>
        <p:nvSpPr>
          <p:cNvPr id="154" name="Rounded Rectangle 5">
            <a:extLst>
              <a:ext uri="{FF2B5EF4-FFF2-40B4-BE49-F238E27FC236}">
                <a16:creationId xmlns:a16="http://schemas.microsoft.com/office/drawing/2014/main" id="{12A0C424-5F76-41DF-B7E0-B2B8AA5F3AE0}"/>
              </a:ext>
            </a:extLst>
          </p:cNvPr>
          <p:cNvSpPr/>
          <p:nvPr/>
        </p:nvSpPr>
        <p:spPr bwMode="auto">
          <a:xfrm>
            <a:off x="8253710" y="2524959"/>
            <a:ext cx="1725176" cy="1771648"/>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endParaRPr lang="en-US" sz="800" spc="300">
              <a:solidFill>
                <a:schemeClr val="tx1"/>
              </a:solidFill>
              <a:latin typeface="+mj-lt"/>
            </a:endParaRPr>
          </a:p>
        </p:txBody>
      </p:sp>
      <p:sp>
        <p:nvSpPr>
          <p:cNvPr id="155" name="Rounded Rectangle 5">
            <a:extLst>
              <a:ext uri="{FF2B5EF4-FFF2-40B4-BE49-F238E27FC236}">
                <a16:creationId xmlns:a16="http://schemas.microsoft.com/office/drawing/2014/main" id="{870E26DE-BA87-40C1-8938-CCEE11C71FFC}"/>
              </a:ext>
            </a:extLst>
          </p:cNvPr>
          <p:cNvSpPr/>
          <p:nvPr/>
        </p:nvSpPr>
        <p:spPr bwMode="auto">
          <a:xfrm>
            <a:off x="8350472" y="2726496"/>
            <a:ext cx="1452781" cy="1433224"/>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400" dirty="0">
              <a:solidFill>
                <a:schemeClr val="bg1"/>
              </a:solidFill>
              <a:latin typeface="+mj-lt"/>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400" dirty="0">
              <a:solidFill>
                <a:schemeClr val="bg1"/>
              </a:solidFill>
              <a:latin typeface="+mj-lt"/>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1400" dirty="0">
              <a:solidFill>
                <a:schemeClr val="bg1"/>
              </a:solidFill>
              <a:latin typeface="+mj-lt"/>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mj-lt"/>
              </a:rPr>
              <a:t>Dapr</a:t>
            </a:r>
            <a:endParaRPr lang="en-US" sz="1600" dirty="0">
              <a:solidFill>
                <a:schemeClr val="bg1"/>
              </a:solidFill>
              <a:latin typeface="+mj-lt"/>
            </a:endParaRPr>
          </a:p>
          <a:p>
            <a:pPr lvl="0" algn="ctr" defTabSz="932472" fontAlgn="base">
              <a:spcBef>
                <a:spcPct val="0"/>
              </a:spcBef>
              <a:spcAft>
                <a:spcPct val="0"/>
              </a:spcAft>
              <a:defRPr/>
            </a:pPr>
            <a:r>
              <a:rPr lang="en-US" sz="1050" dirty="0">
                <a:solidFill>
                  <a:schemeClr val="bg1"/>
                </a:solidFill>
              </a:rPr>
              <a:t>Runtime</a:t>
            </a:r>
            <a:endParaRPr kumimoji="0" lang="en-US" sz="1050" b="0" i="0" u="none" strike="noStrike" kern="1200" cap="none" spc="0" normalizeH="0" baseline="0" noProof="0" dirty="0">
              <a:ln>
                <a:noFill/>
              </a:ln>
              <a:solidFill>
                <a:schemeClr val="bg1"/>
              </a:solidFill>
              <a:effectLst/>
              <a:uLnTx/>
              <a:uFillTx/>
            </a:endParaRPr>
          </a:p>
        </p:txBody>
      </p:sp>
      <p:grpSp>
        <p:nvGrpSpPr>
          <p:cNvPr id="156" name="Group 155">
            <a:extLst>
              <a:ext uri="{FF2B5EF4-FFF2-40B4-BE49-F238E27FC236}">
                <a16:creationId xmlns:a16="http://schemas.microsoft.com/office/drawing/2014/main" id="{F09E55EE-FFF2-4B48-A9D7-874149B7E1F7}"/>
              </a:ext>
            </a:extLst>
          </p:cNvPr>
          <p:cNvGrpSpPr/>
          <p:nvPr/>
        </p:nvGrpSpPr>
        <p:grpSpPr>
          <a:xfrm>
            <a:off x="9970334" y="3012065"/>
            <a:ext cx="467066" cy="715552"/>
            <a:chOff x="8089308" y="2687152"/>
            <a:chExt cx="1309074" cy="484840"/>
          </a:xfrm>
        </p:grpSpPr>
        <p:sp>
          <p:nvSpPr>
            <p:cNvPr id="157" name="Rectangle 156">
              <a:extLst>
                <a:ext uri="{FF2B5EF4-FFF2-40B4-BE49-F238E27FC236}">
                  <a16:creationId xmlns:a16="http://schemas.microsoft.com/office/drawing/2014/main" id="{7DF40A57-1802-4398-8AD5-CF3B9C703D36}"/>
                </a:ext>
              </a:extLst>
            </p:cNvPr>
            <p:cNvSpPr/>
            <p:nvPr/>
          </p:nvSpPr>
          <p:spPr>
            <a:xfrm>
              <a:off x="8226503" y="2687152"/>
              <a:ext cx="1075317" cy="17726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cxnSp>
          <p:nvCxnSpPr>
            <p:cNvPr id="158" name="Straight Arrow Connector 157">
              <a:extLst>
                <a:ext uri="{FF2B5EF4-FFF2-40B4-BE49-F238E27FC236}">
                  <a16:creationId xmlns:a16="http://schemas.microsoft.com/office/drawing/2014/main" id="{34372CE9-755C-42DE-97F9-D60A5B9D4FD8}"/>
                </a:ext>
              </a:extLst>
            </p:cNvPr>
            <p:cNvCxnSpPr>
              <a:cxnSpLocks/>
            </p:cNvCxnSpPr>
            <p:nvPr/>
          </p:nvCxnSpPr>
          <p:spPr>
            <a:xfrm>
              <a:off x="8089308" y="3014872"/>
              <a:ext cx="1309074"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49232C9C-3CD8-46EF-AEC1-A0EA952DCF13}"/>
                </a:ext>
              </a:extLst>
            </p:cNvPr>
            <p:cNvSpPr/>
            <p:nvPr/>
          </p:nvSpPr>
          <p:spPr>
            <a:xfrm>
              <a:off x="8226503" y="3026012"/>
              <a:ext cx="1075317" cy="14598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cxnSp>
        <p:nvCxnSpPr>
          <p:cNvPr id="160" name="Straight Arrow Connector 159">
            <a:extLst>
              <a:ext uri="{FF2B5EF4-FFF2-40B4-BE49-F238E27FC236}">
                <a16:creationId xmlns:a16="http://schemas.microsoft.com/office/drawing/2014/main" id="{ACC3B0B2-4660-4CE3-A102-5CD0760C01A3}"/>
              </a:ext>
            </a:extLst>
          </p:cNvPr>
          <p:cNvCxnSpPr>
            <a:cxnSpLocks/>
          </p:cNvCxnSpPr>
          <p:nvPr/>
        </p:nvCxnSpPr>
        <p:spPr>
          <a:xfrm flipH="1">
            <a:off x="7626875" y="3392603"/>
            <a:ext cx="620191"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0A06ABB8-0A33-4105-A8A9-9B98F6CA8AAB}"/>
              </a:ext>
            </a:extLst>
          </p:cNvPr>
          <p:cNvGrpSpPr/>
          <p:nvPr/>
        </p:nvGrpSpPr>
        <p:grpSpPr>
          <a:xfrm>
            <a:off x="7370381" y="1721757"/>
            <a:ext cx="335715" cy="261610"/>
            <a:chOff x="2238926" y="2356160"/>
            <a:chExt cx="335715" cy="261610"/>
          </a:xfrm>
        </p:grpSpPr>
        <p:sp>
          <p:nvSpPr>
            <p:cNvPr id="162" name="Oval 161">
              <a:extLst>
                <a:ext uri="{FF2B5EF4-FFF2-40B4-BE49-F238E27FC236}">
                  <a16:creationId xmlns:a16="http://schemas.microsoft.com/office/drawing/2014/main" id="{CBC74441-FE2D-4116-9219-F3E75563F229}"/>
                </a:ext>
              </a:extLst>
            </p:cNvPr>
            <p:cNvSpPr/>
            <p:nvPr/>
          </p:nvSpPr>
          <p:spPr bwMode="auto">
            <a:xfrm>
              <a:off x="2238926" y="2356160"/>
              <a:ext cx="243840" cy="26161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163" name="TextBox 162">
              <a:extLst>
                <a:ext uri="{FF2B5EF4-FFF2-40B4-BE49-F238E27FC236}">
                  <a16:creationId xmlns:a16="http://schemas.microsoft.com/office/drawing/2014/main" id="{89608E1F-1185-4CA9-BA19-E7DAC4F168BA}"/>
                </a:ext>
              </a:extLst>
            </p:cNvPr>
            <p:cNvSpPr txBox="1"/>
            <p:nvPr/>
          </p:nvSpPr>
          <p:spPr>
            <a:xfrm>
              <a:off x="2330801" y="2387121"/>
              <a:ext cx="243840" cy="184666"/>
            </a:xfrm>
            <a:prstGeom prst="rect">
              <a:avLst/>
            </a:prstGeom>
            <a:noFill/>
          </p:spPr>
          <p:txBody>
            <a:bodyPr wrap="square" lIns="0" tIns="0" rIns="0" bIns="0" rtlCol="0">
              <a:spAutoFit/>
            </a:bodyPr>
            <a:lstStyle/>
            <a:p>
              <a:pPr algn="l"/>
              <a:r>
                <a:rPr lang="en-US" sz="1200">
                  <a:gradFill>
                    <a:gsLst>
                      <a:gs pos="2917">
                        <a:schemeClr val="tx1"/>
                      </a:gs>
                      <a:gs pos="30000">
                        <a:schemeClr val="tx1"/>
                      </a:gs>
                    </a:gsLst>
                    <a:lin ang="5400000" scaled="0"/>
                  </a:gradFill>
                </a:rPr>
                <a:t>1</a:t>
              </a:r>
            </a:p>
          </p:txBody>
        </p:sp>
      </p:grpSp>
      <p:grpSp>
        <p:nvGrpSpPr>
          <p:cNvPr id="164" name="Group 163">
            <a:extLst>
              <a:ext uri="{FF2B5EF4-FFF2-40B4-BE49-F238E27FC236}">
                <a16:creationId xmlns:a16="http://schemas.microsoft.com/office/drawing/2014/main" id="{F7932EEE-476B-42CF-AF36-1C0154ED9317}"/>
              </a:ext>
            </a:extLst>
          </p:cNvPr>
          <p:cNvGrpSpPr/>
          <p:nvPr/>
        </p:nvGrpSpPr>
        <p:grpSpPr>
          <a:xfrm>
            <a:off x="10440455" y="2877603"/>
            <a:ext cx="1449900" cy="1216951"/>
            <a:chOff x="64372" y="3728968"/>
            <a:chExt cx="1725176" cy="1451607"/>
          </a:xfrm>
        </p:grpSpPr>
        <p:sp>
          <p:nvSpPr>
            <p:cNvPr id="165" name="Rounded Rectangle 5">
              <a:extLst>
                <a:ext uri="{FF2B5EF4-FFF2-40B4-BE49-F238E27FC236}">
                  <a16:creationId xmlns:a16="http://schemas.microsoft.com/office/drawing/2014/main" id="{CE628418-0842-46EB-B493-46EAB8C90FFD}"/>
                </a:ext>
              </a:extLst>
            </p:cNvPr>
            <p:cNvSpPr/>
            <p:nvPr/>
          </p:nvSpPr>
          <p:spPr bwMode="auto">
            <a:xfrm>
              <a:off x="64372" y="3728968"/>
              <a:ext cx="1725176" cy="1451607"/>
            </a:xfrm>
            <a:prstGeom prst="rect">
              <a:avLst/>
            </a:prstGeom>
            <a:solidFill>
              <a:schemeClr val="bg1"/>
            </a:solidFill>
            <a:ln>
              <a:noFill/>
            </a:ln>
            <a:effectLst>
              <a:innerShdw blurRad="114300">
                <a:prstClr val="black">
                  <a:alpha val="50000"/>
                </a:prstClr>
              </a:inn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137160" numCol="1" spcCol="0" rtlCol="0" fromWordArt="0" anchor="t" anchorCtr="0" forceAA="0" compatLnSpc="1">
              <a:prstTxWarp prst="textNoShape">
                <a:avLst/>
              </a:prstTxWarp>
              <a:noAutofit/>
            </a:bodyPr>
            <a:lstStyle/>
            <a:p>
              <a:pPr algn="ctr" defTabSz="932472" fontAlgn="base">
                <a:spcBef>
                  <a:spcPct val="0"/>
                </a:spcBef>
                <a:spcAft>
                  <a:spcPct val="0"/>
                </a:spcAft>
                <a:defRPr/>
              </a:pPr>
              <a:endParaRPr lang="en-US" sz="800" spc="300">
                <a:solidFill>
                  <a:schemeClr val="tx1"/>
                </a:solidFill>
                <a:latin typeface="+mj-lt"/>
              </a:endParaRPr>
            </a:p>
          </p:txBody>
        </p:sp>
        <p:sp>
          <p:nvSpPr>
            <p:cNvPr id="166" name="Rounded Rectangle 5">
              <a:extLst>
                <a:ext uri="{FF2B5EF4-FFF2-40B4-BE49-F238E27FC236}">
                  <a16:creationId xmlns:a16="http://schemas.microsoft.com/office/drawing/2014/main" id="{503A9ED8-2116-4A78-BFC4-0B58A07F3D45}"/>
                </a:ext>
              </a:extLst>
            </p:cNvPr>
            <p:cNvSpPr/>
            <p:nvPr/>
          </p:nvSpPr>
          <p:spPr bwMode="auto">
            <a:xfrm>
              <a:off x="200566" y="3930178"/>
              <a:ext cx="1452780" cy="1079614"/>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274320" rIns="0" bIns="9144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1050">
                <a:solidFill>
                  <a:schemeClr val="tx1"/>
                </a:solidFill>
                <a:latin typeface="+mj-lt"/>
              </a:endParaRPr>
            </a:p>
            <a:p>
              <a:pPr algn="ctr" defTabSz="932472" fontAlgn="base">
                <a:spcBef>
                  <a:spcPct val="0"/>
                </a:spcBef>
                <a:spcAft>
                  <a:spcPct val="0"/>
                </a:spcAft>
                <a:defRPr/>
              </a:pPr>
              <a:r>
                <a:rPr lang="en-US" sz="1050">
                  <a:solidFill>
                    <a:schemeClr val="tx1"/>
                  </a:solidFill>
                  <a:latin typeface="+mj-lt"/>
                </a:rPr>
                <a:t>Service code</a:t>
              </a:r>
            </a:p>
            <a:p>
              <a:pPr algn="ctr" defTabSz="932472" fontAlgn="base">
                <a:spcBef>
                  <a:spcPct val="0"/>
                </a:spcBef>
                <a:spcAft>
                  <a:spcPct val="0"/>
                </a:spcAft>
                <a:defRPr/>
              </a:pPr>
              <a:r>
                <a:rPr lang="en-US" sz="1050">
                  <a:solidFill>
                    <a:schemeClr val="tx1"/>
                  </a:solidFill>
                  <a:latin typeface="+mj-lt"/>
                </a:rPr>
                <a:t>Call Actor ID 123</a:t>
              </a:r>
            </a:p>
          </p:txBody>
        </p:sp>
        <p:grpSp>
          <p:nvGrpSpPr>
            <p:cNvPr id="167" name="Group 166">
              <a:extLst>
                <a:ext uri="{FF2B5EF4-FFF2-40B4-BE49-F238E27FC236}">
                  <a16:creationId xmlns:a16="http://schemas.microsoft.com/office/drawing/2014/main" id="{4ACE77A7-0F99-4021-90A1-1B09B191F093}"/>
                </a:ext>
              </a:extLst>
            </p:cNvPr>
            <p:cNvGrpSpPr/>
            <p:nvPr/>
          </p:nvGrpSpPr>
          <p:grpSpPr>
            <a:xfrm>
              <a:off x="755956" y="4108569"/>
              <a:ext cx="341999" cy="280772"/>
              <a:chOff x="5951825" y="4153129"/>
              <a:chExt cx="341999" cy="280772"/>
            </a:xfrm>
          </p:grpSpPr>
          <p:sp>
            <p:nvSpPr>
              <p:cNvPr id="168" name="Freeform: Shape 167">
                <a:extLst>
                  <a:ext uri="{FF2B5EF4-FFF2-40B4-BE49-F238E27FC236}">
                    <a16:creationId xmlns:a16="http://schemas.microsoft.com/office/drawing/2014/main" id="{58F18649-CE3E-4E29-B443-54AFE106D921}"/>
                  </a:ext>
                </a:extLst>
              </p:cNvPr>
              <p:cNvSpPr/>
              <p:nvPr/>
            </p:nvSpPr>
            <p:spPr>
              <a:xfrm>
                <a:off x="5951825" y="4153129"/>
                <a:ext cx="107334" cy="274391"/>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endParaRPr lang="en-US" sz="1400"/>
              </a:p>
            </p:txBody>
          </p:sp>
          <p:sp>
            <p:nvSpPr>
              <p:cNvPr id="169" name="Freeform: Shape 168">
                <a:extLst>
                  <a:ext uri="{FF2B5EF4-FFF2-40B4-BE49-F238E27FC236}">
                    <a16:creationId xmlns:a16="http://schemas.microsoft.com/office/drawing/2014/main" id="{0E22E5A2-3CA5-4729-A4EF-1837739DACF1}"/>
                  </a:ext>
                </a:extLst>
              </p:cNvPr>
              <p:cNvSpPr/>
              <p:nvPr/>
            </p:nvSpPr>
            <p:spPr>
              <a:xfrm>
                <a:off x="6182197" y="4153129"/>
                <a:ext cx="111627" cy="280772"/>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endParaRPr lang="en-US" sz="1400"/>
              </a:p>
            </p:txBody>
          </p:sp>
          <p:sp>
            <p:nvSpPr>
              <p:cNvPr id="170" name="Freeform: Shape 169">
                <a:extLst>
                  <a:ext uri="{FF2B5EF4-FFF2-40B4-BE49-F238E27FC236}">
                    <a16:creationId xmlns:a16="http://schemas.microsoft.com/office/drawing/2014/main" id="{67F92074-1799-494A-AFCC-8650A86303DF}"/>
                  </a:ext>
                </a:extLst>
              </p:cNvPr>
              <p:cNvSpPr/>
              <p:nvPr/>
            </p:nvSpPr>
            <p:spPr>
              <a:xfrm>
                <a:off x="6049897" y="4256748"/>
                <a:ext cx="42934" cy="63812"/>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sz="1400"/>
              </a:p>
            </p:txBody>
          </p:sp>
          <p:sp>
            <p:nvSpPr>
              <p:cNvPr id="171" name="Freeform: Shape 170">
                <a:extLst>
                  <a:ext uri="{FF2B5EF4-FFF2-40B4-BE49-F238E27FC236}">
                    <a16:creationId xmlns:a16="http://schemas.microsoft.com/office/drawing/2014/main" id="{AF6A8C22-E85F-47E9-AABE-5CA014CD0F4D}"/>
                  </a:ext>
                </a:extLst>
              </p:cNvPr>
              <p:cNvSpPr/>
              <p:nvPr/>
            </p:nvSpPr>
            <p:spPr>
              <a:xfrm>
                <a:off x="6114696" y="4256748"/>
                <a:ext cx="42934" cy="63812"/>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endParaRPr lang="en-US" sz="1400"/>
              </a:p>
            </p:txBody>
          </p:sp>
          <p:sp>
            <p:nvSpPr>
              <p:cNvPr id="172" name="Freeform: Shape 171">
                <a:extLst>
                  <a:ext uri="{FF2B5EF4-FFF2-40B4-BE49-F238E27FC236}">
                    <a16:creationId xmlns:a16="http://schemas.microsoft.com/office/drawing/2014/main" id="{D58E800C-F5AB-469E-8D62-DD3D1A27B83E}"/>
                  </a:ext>
                </a:extLst>
              </p:cNvPr>
              <p:cNvSpPr/>
              <p:nvPr/>
            </p:nvSpPr>
            <p:spPr>
              <a:xfrm>
                <a:off x="6179927" y="4256748"/>
                <a:ext cx="42934" cy="63812"/>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endParaRPr lang="en-US" sz="1400"/>
              </a:p>
            </p:txBody>
          </p:sp>
        </p:grpSp>
      </p:grpSp>
      <p:sp>
        <p:nvSpPr>
          <p:cNvPr id="173" name="Rectangle 172">
            <a:extLst>
              <a:ext uri="{FF2B5EF4-FFF2-40B4-BE49-F238E27FC236}">
                <a16:creationId xmlns:a16="http://schemas.microsoft.com/office/drawing/2014/main" id="{70EE1697-5CC5-471F-9B1B-FEE24F468A46}"/>
              </a:ext>
            </a:extLst>
          </p:cNvPr>
          <p:cNvSpPr/>
          <p:nvPr/>
        </p:nvSpPr>
        <p:spPr>
          <a:xfrm>
            <a:off x="7797971" y="1494389"/>
            <a:ext cx="4261567" cy="1107996"/>
          </a:xfrm>
          <a:prstGeom prst="rect">
            <a:avLst/>
          </a:prstGeom>
          <a:noFill/>
          <a:ln>
            <a:noFill/>
          </a:ln>
        </p:spPr>
        <p:txBody>
          <a:bodyPr wrap="square" lIns="0" tIns="0" rIns="0" bIns="0">
            <a:spAutoFit/>
          </a:bodyPr>
          <a:lstStyle/>
          <a:p>
            <a:pPr marR="0" lvl="0" defTabSz="914367" rtl="0" eaLnBrk="1" fontAlgn="auto" latinLnBrk="0" hangingPunct="1">
              <a:lnSpc>
                <a:spcPct val="100000"/>
              </a:lnSpc>
              <a:spcBef>
                <a:spcPts val="0"/>
              </a:spcBef>
              <a:spcAft>
                <a:spcPts val="0"/>
              </a:spcAft>
              <a:buClrTx/>
              <a:buSzTx/>
              <a:tabLst/>
              <a:defRPr/>
            </a:pPr>
            <a:r>
              <a:rPr lang="en-US" sz="1200" b="1" spc="-10" dirty="0">
                <a:latin typeface="Segoe UI"/>
                <a:cs typeface="Segoe UI" pitchFamily="34" charset="0"/>
              </a:rPr>
              <a:t>Client code calls actor ID 123 for actor type MyActor1. </a:t>
            </a:r>
          </a:p>
          <a:p>
            <a:pPr marR="0" lvl="0" defTabSz="914367" rtl="0" eaLnBrk="1" fontAlgn="auto" latinLnBrk="0" hangingPunct="1">
              <a:lnSpc>
                <a:spcPct val="100000"/>
              </a:lnSpc>
              <a:spcBef>
                <a:spcPts val="0"/>
              </a:spcBef>
              <a:spcAft>
                <a:spcPts val="0"/>
              </a:spcAft>
              <a:buClrTx/>
              <a:buSzTx/>
              <a:tabLst/>
              <a:defRPr/>
            </a:pPr>
            <a:endParaRPr lang="en-US" sz="1200" b="1" spc="-10" dirty="0">
              <a:latin typeface="Segoe UI"/>
              <a:cs typeface="Segoe UI" pitchFamily="34" charset="0"/>
            </a:endParaRPr>
          </a:p>
          <a:p>
            <a:pPr marR="0" lvl="0" defTabSz="914367" rtl="0" eaLnBrk="1" fontAlgn="auto" latinLnBrk="0" hangingPunct="1">
              <a:lnSpc>
                <a:spcPct val="100000"/>
              </a:lnSpc>
              <a:spcBef>
                <a:spcPts val="0"/>
              </a:spcBef>
              <a:spcAft>
                <a:spcPts val="0"/>
              </a:spcAft>
              <a:buClrTx/>
              <a:buSzTx/>
              <a:tabLst/>
              <a:defRPr/>
            </a:pPr>
            <a:r>
              <a:rPr lang="en-US" sz="1200" b="1" spc="-10" dirty="0">
                <a:latin typeface="Segoe UI"/>
                <a:cs typeface="Segoe UI" pitchFamily="34" charset="0"/>
              </a:rPr>
              <a:t>The Dapr instance hashes the request for ID 123 to a Dapr instance (partition) and looks this up in the local cache</a:t>
            </a:r>
          </a:p>
          <a:p>
            <a:pPr marL="171450" marR="0" lvl="0" indent="-171450"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spc="-10" dirty="0">
              <a:latin typeface="Segoe UI"/>
              <a:cs typeface="Segoe UI" pitchFamily="34" charset="0"/>
            </a:endParaRPr>
          </a:p>
          <a:p>
            <a:pPr marL="171450" marR="0" lvl="0" indent="-171450"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spc="-10" dirty="0">
              <a:latin typeface="Segoe UI"/>
              <a:cs typeface="Segoe UI" pitchFamily="34" charset="0"/>
            </a:endParaRPr>
          </a:p>
        </p:txBody>
      </p:sp>
      <p:cxnSp>
        <p:nvCxnSpPr>
          <p:cNvPr id="174" name="Straight Arrow Connector 173">
            <a:extLst>
              <a:ext uri="{FF2B5EF4-FFF2-40B4-BE49-F238E27FC236}">
                <a16:creationId xmlns:a16="http://schemas.microsoft.com/office/drawing/2014/main" id="{0FE7D8D8-6CBB-4443-8203-934B4F5A8A8F}"/>
              </a:ext>
            </a:extLst>
          </p:cNvPr>
          <p:cNvCxnSpPr>
            <a:cxnSpLocks/>
          </p:cNvCxnSpPr>
          <p:nvPr/>
        </p:nvCxnSpPr>
        <p:spPr>
          <a:xfrm flipV="1">
            <a:off x="3051378" y="4734241"/>
            <a:ext cx="6040070" cy="26376"/>
          </a:xfrm>
          <a:prstGeom prst="straightConnector1">
            <a:avLst/>
          </a:prstGeom>
          <a:ln w="254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34516AB8-E0FA-4944-B0A5-AD93572FF196}"/>
              </a:ext>
            </a:extLst>
          </p:cNvPr>
          <p:cNvCxnSpPr>
            <a:cxnSpLocks/>
          </p:cNvCxnSpPr>
          <p:nvPr/>
        </p:nvCxnSpPr>
        <p:spPr>
          <a:xfrm flipV="1">
            <a:off x="9091448" y="4121034"/>
            <a:ext cx="0" cy="613204"/>
          </a:xfrm>
          <a:prstGeom prst="straightConnector1">
            <a:avLst/>
          </a:prstGeom>
          <a:ln w="254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DFA9DB9-A037-455D-AFAA-F8EC147C1219}"/>
              </a:ext>
            </a:extLst>
          </p:cNvPr>
          <p:cNvCxnSpPr>
            <a:cxnSpLocks/>
            <a:stCxn id="76" idx="2"/>
          </p:cNvCxnSpPr>
          <p:nvPr/>
        </p:nvCxnSpPr>
        <p:spPr>
          <a:xfrm flipH="1">
            <a:off x="3057326" y="4432309"/>
            <a:ext cx="2242" cy="324986"/>
          </a:xfrm>
          <a:prstGeom prst="straightConnector1">
            <a:avLst/>
          </a:prstGeom>
          <a:ln w="2540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graphicFrame>
        <p:nvGraphicFramePr>
          <p:cNvPr id="178" name="Table 38">
            <a:extLst>
              <a:ext uri="{FF2B5EF4-FFF2-40B4-BE49-F238E27FC236}">
                <a16:creationId xmlns:a16="http://schemas.microsoft.com/office/drawing/2014/main" id="{37141551-F745-4886-9CBC-75796CFDF83A}"/>
              </a:ext>
            </a:extLst>
          </p:cNvPr>
          <p:cNvGraphicFramePr>
            <a:graphicFrameLocks noGrp="1"/>
          </p:cNvGraphicFramePr>
          <p:nvPr>
            <p:extLst>
              <p:ext uri="{D42A27DB-BD31-4B8C-83A1-F6EECF244321}">
                <p14:modId xmlns:p14="http://schemas.microsoft.com/office/powerpoint/2010/main" val="3005569513"/>
              </p:ext>
            </p:extLst>
          </p:nvPr>
        </p:nvGraphicFramePr>
        <p:xfrm>
          <a:off x="8292055" y="2809923"/>
          <a:ext cx="1527791" cy="665892"/>
        </p:xfrm>
        <a:graphic>
          <a:graphicData uri="http://schemas.openxmlformats.org/drawingml/2006/table">
            <a:tbl>
              <a:tblPr firstRow="1" bandRow="1">
                <a:tableStyleId>{16D9F66E-5EB9-4882-86FB-DCBF35E3C3E4}</a:tableStyleId>
              </a:tblPr>
              <a:tblGrid>
                <a:gridCol w="718741">
                  <a:extLst>
                    <a:ext uri="{9D8B030D-6E8A-4147-A177-3AD203B41FA5}">
                      <a16:colId xmlns:a16="http://schemas.microsoft.com/office/drawing/2014/main" val="4001470996"/>
                    </a:ext>
                  </a:extLst>
                </a:gridCol>
                <a:gridCol w="809050">
                  <a:extLst>
                    <a:ext uri="{9D8B030D-6E8A-4147-A177-3AD203B41FA5}">
                      <a16:colId xmlns:a16="http://schemas.microsoft.com/office/drawing/2014/main" val="3965091342"/>
                    </a:ext>
                  </a:extLst>
                </a:gridCol>
              </a:tblGrid>
              <a:tr h="361092">
                <a:tc>
                  <a:txBody>
                    <a:bodyPr/>
                    <a:lstStyle/>
                    <a:p>
                      <a:pPr marL="0" algn="l" defTabSz="932742" rtl="0" eaLnBrk="1" latinLnBrk="0" hangingPunct="1"/>
                      <a:r>
                        <a:rPr lang="en-US" sz="700" b="0" kern="1200" err="1"/>
                        <a:t>ActorType</a:t>
                      </a:r>
                      <a:r>
                        <a:rPr lang="en-US" sz="700" b="0" kern="1200"/>
                        <a:t> MyActor1</a:t>
                      </a:r>
                      <a:endParaRPr lang="en-US" sz="700" b="0" kern="1200">
                        <a:solidFill>
                          <a:schemeClr val="dk1"/>
                        </a:solidFill>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700" b="0" dirty="0"/>
                        <a:t>Dapr Instances (partitions)</a:t>
                      </a:r>
                    </a:p>
                  </a:txBody>
                  <a:tcPr/>
                </a:tc>
                <a:extLst>
                  <a:ext uri="{0D108BD9-81ED-4DB2-BD59-A6C34878D82A}">
                    <a16:rowId xmlns:a16="http://schemas.microsoft.com/office/drawing/2014/main" val="495258263"/>
                  </a:ext>
                </a:extLst>
              </a:tr>
              <a:tr h="220554">
                <a:tc>
                  <a:txBody>
                    <a:bodyPr/>
                    <a:lstStyle/>
                    <a:p>
                      <a:r>
                        <a:rPr lang="en-US" sz="700" b="0" err="1"/>
                        <a:t>ActorType</a:t>
                      </a:r>
                      <a:r>
                        <a:rPr lang="en-US" sz="700" b="0"/>
                        <a:t> MyActor2</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700" b="0" dirty="0"/>
                        <a:t>Dapr Instances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700" b="0" dirty="0"/>
                        <a:t>(partitions)</a:t>
                      </a:r>
                    </a:p>
                  </a:txBody>
                  <a:tcPr/>
                </a:tc>
                <a:extLst>
                  <a:ext uri="{0D108BD9-81ED-4DB2-BD59-A6C34878D82A}">
                    <a16:rowId xmlns:a16="http://schemas.microsoft.com/office/drawing/2014/main" val="1600744461"/>
                  </a:ext>
                </a:extLst>
              </a:tr>
            </a:tbl>
          </a:graphicData>
        </a:graphic>
      </p:graphicFrame>
      <p:sp>
        <p:nvSpPr>
          <p:cNvPr id="180" name="Rectangle 179">
            <a:extLst>
              <a:ext uri="{FF2B5EF4-FFF2-40B4-BE49-F238E27FC236}">
                <a16:creationId xmlns:a16="http://schemas.microsoft.com/office/drawing/2014/main" id="{995703E5-F441-4385-B2B0-8B5248A3BEA6}"/>
              </a:ext>
            </a:extLst>
          </p:cNvPr>
          <p:cNvSpPr/>
          <p:nvPr/>
        </p:nvSpPr>
        <p:spPr>
          <a:xfrm>
            <a:off x="4999891" y="4907234"/>
            <a:ext cx="5418458" cy="184666"/>
          </a:xfrm>
          <a:prstGeom prst="rect">
            <a:avLst/>
          </a:prstGeom>
          <a:noFill/>
          <a:ln>
            <a:noFill/>
          </a:ln>
        </p:spPr>
        <p:txBody>
          <a:bodyPr wrap="square" lIns="0" tIns="0" rIns="0" bIns="0">
            <a:spAutoFit/>
          </a:bodyPr>
          <a:lstStyle/>
          <a:p>
            <a:pPr marR="0" lvl="0" defTabSz="914367" rtl="0" eaLnBrk="1" fontAlgn="auto" latinLnBrk="0" hangingPunct="1">
              <a:lnSpc>
                <a:spcPct val="100000"/>
              </a:lnSpc>
              <a:spcBef>
                <a:spcPts val="0"/>
              </a:spcBef>
              <a:spcAft>
                <a:spcPts val="0"/>
              </a:spcAft>
              <a:buClrTx/>
              <a:buSzTx/>
              <a:tabLst/>
              <a:defRPr/>
            </a:pPr>
            <a:r>
              <a:rPr lang="en-US" sz="1200" b="1" spc="-10" dirty="0">
                <a:latin typeface="Segoe UI"/>
                <a:cs typeface="Segoe UI" pitchFamily="34" charset="0"/>
              </a:rPr>
              <a:t>Client call for actor ID 123 sent to the Dapr instance to create the actor</a:t>
            </a:r>
          </a:p>
        </p:txBody>
      </p:sp>
    </p:spTree>
    <p:extLst>
      <p:ext uri="{BB962C8B-B14F-4D97-AF65-F5344CB8AC3E}">
        <p14:creationId xmlns:p14="http://schemas.microsoft.com/office/powerpoint/2010/main" val="35349762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18CD-9304-4CEB-AC0E-EB65178E29D7}"/>
              </a:ext>
            </a:extLst>
          </p:cNvPr>
          <p:cNvSpPr>
            <a:spLocks noGrp="1"/>
          </p:cNvSpPr>
          <p:nvPr>
            <p:ph type="title"/>
          </p:nvPr>
        </p:nvSpPr>
        <p:spPr/>
        <p:txBody>
          <a:bodyPr/>
          <a:lstStyle/>
          <a:p>
            <a:r>
              <a:rPr lang="en-US"/>
              <a:t>How to save a diagram – Approach 2</a:t>
            </a:r>
          </a:p>
        </p:txBody>
      </p:sp>
      <p:sp>
        <p:nvSpPr>
          <p:cNvPr id="3" name="Text Placeholder 2">
            <a:extLst>
              <a:ext uri="{FF2B5EF4-FFF2-40B4-BE49-F238E27FC236}">
                <a16:creationId xmlns:a16="http://schemas.microsoft.com/office/drawing/2014/main" id="{4EFD0018-52AD-418C-9EC7-786C4B474AEB}"/>
              </a:ext>
            </a:extLst>
          </p:cNvPr>
          <p:cNvSpPr>
            <a:spLocks noGrp="1"/>
          </p:cNvSpPr>
          <p:nvPr>
            <p:ph type="body" sz="quarter" idx="10"/>
          </p:nvPr>
        </p:nvSpPr>
        <p:spPr>
          <a:xfrm>
            <a:off x="586390" y="1434370"/>
            <a:ext cx="11018520" cy="3102388"/>
          </a:xfrm>
        </p:spPr>
        <p:txBody>
          <a:bodyPr/>
          <a:lstStyle/>
          <a:p>
            <a:pPr marL="514350" indent="-514350">
              <a:buFont typeface="+mj-lt"/>
              <a:buAutoNum type="arabicPeriod"/>
            </a:pPr>
            <a:r>
              <a:rPr lang="en-US" dirty="0"/>
              <a:t>An alternative approach is to “present” the slide from the deck, do a “selected area” screen capture (excluding any title) and save this as a PNG file</a:t>
            </a:r>
          </a:p>
          <a:p>
            <a:pPr marL="514350" indent="-514350">
              <a:buFont typeface="+mj-lt"/>
              <a:buAutoNum type="arabicPeriod"/>
            </a:pPr>
            <a:r>
              <a:rPr lang="en-US" dirty="0"/>
              <a:t>Ensure that you do not simply capture the selected area without presenting since this can result in red-squiggles for unknown words. Like this </a:t>
            </a:r>
            <a:r>
              <a:rPr lang="en-US" dirty="0">
                <a:hlinkClick r:id="rId2"/>
              </a:rPr>
              <a:t>Squiggly lines in screenshots/diagrams · Issue #2222 · dapr/docs (github.com)</a:t>
            </a:r>
            <a:endParaRPr lang="en-US" dirty="0"/>
          </a:p>
        </p:txBody>
      </p:sp>
    </p:spTree>
    <p:extLst>
      <p:ext uri="{BB962C8B-B14F-4D97-AF65-F5344CB8AC3E}">
        <p14:creationId xmlns:p14="http://schemas.microsoft.com/office/powerpoint/2010/main" val="201365371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43DE50-B6F2-4041-B680-E4F9F3A50AE8}"/>
              </a:ext>
            </a:extLst>
          </p:cNvPr>
          <p:cNvSpPr>
            <a:spLocks noGrp="1"/>
          </p:cNvSpPr>
          <p:nvPr>
            <p:ph type="title"/>
          </p:nvPr>
        </p:nvSpPr>
        <p:spPr/>
        <p:txBody>
          <a:bodyPr/>
          <a:lstStyle/>
          <a:p>
            <a:r>
              <a:rPr lang="en-US" dirty="0"/>
              <a:t>Secrets </a:t>
            </a:r>
            <a:r>
              <a:rPr lang="en-US" dirty="0">
                <a:cs typeface="Segoe UI"/>
              </a:rPr>
              <a:t>Building Block</a:t>
            </a:r>
            <a:endParaRPr lang="en-US" dirty="0"/>
          </a:p>
        </p:txBody>
      </p:sp>
    </p:spTree>
    <p:extLst>
      <p:ext uri="{BB962C8B-B14F-4D97-AF65-F5344CB8AC3E}">
        <p14:creationId xmlns:p14="http://schemas.microsoft.com/office/powerpoint/2010/main" val="256515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8D88970-D8AB-447F-A65B-B5C9C6358B33}"/>
              </a:ext>
            </a:extLst>
          </p:cNvPr>
          <p:cNvSpPr/>
          <p:nvPr/>
        </p:nvSpPr>
        <p:spPr bwMode="auto">
          <a:xfrm>
            <a:off x="4301612" y="344690"/>
            <a:ext cx="5370050"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Cloud</a:t>
            </a:r>
            <a:r>
              <a:rPr kumimoji="0" lang="en-US" sz="1400" b="1" i="0" u="none" strike="noStrike" kern="1200" cap="none" spc="0" normalizeH="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Secret Stores</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557349" y="2492325"/>
            <a:ext cx="9054559" cy="3664635"/>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2827080" y="4281639"/>
            <a:ext cx="4281207" cy="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2819301" y="3474385"/>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libri Light" panose="020F0302020204030204"/>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prstClr val="black"/>
                </a:solidFill>
                <a:effectLst/>
                <a:uLnTx/>
                <a:uFillTx/>
                <a:latin typeface="Calibri" panose="020F0502020204030204"/>
              </a:rPr>
              <a:t>http://localhost:3500/v1.0/</a:t>
            </a:r>
            <a:r>
              <a:rPr lang="en-US" sz="1400" dirty="0">
                <a:solidFill>
                  <a:prstClr val="black"/>
                </a:solidFill>
                <a:latin typeface="Calibri" panose="020F0502020204030204"/>
              </a:rPr>
              <a:t>secrets</a:t>
            </a:r>
            <a:r>
              <a:rPr kumimoji="0" lang="en-US" sz="1400" i="0" u="none" strike="noStrike" kern="1200" cap="none" spc="0" normalizeH="0" baseline="0" noProof="0" dirty="0">
                <a:ln>
                  <a:noFill/>
                </a:ln>
                <a:solidFill>
                  <a:prstClr val="black"/>
                </a:solidFill>
                <a:effectLst/>
                <a:uLnTx/>
                <a:uFillTx/>
                <a:latin typeface="Calibri" panose="020F0502020204030204"/>
              </a:rPr>
              <a:t>/vault/</a:t>
            </a:r>
            <a:r>
              <a:rPr kumimoji="0" lang="en-US" sz="1400" i="0" u="none" strike="noStrike" kern="1200" cap="none" spc="0" normalizeH="0" baseline="0" noProof="0" dirty="0" err="1">
                <a:ln>
                  <a:noFill/>
                </a:ln>
                <a:solidFill>
                  <a:prstClr val="black"/>
                </a:solidFill>
                <a:effectLst/>
                <a:uLnTx/>
                <a:uFillTx/>
                <a:latin typeface="Calibri" panose="020F0502020204030204"/>
              </a:rPr>
              <a:t>mysecret</a:t>
            </a:r>
            <a:endParaRPr kumimoji="0" lang="en-US" sz="1400" i="0" u="none" strike="noStrike" kern="1200" cap="none" spc="0" normalizeH="0" baseline="0" noProof="0" dirty="0">
              <a:ln>
                <a:noFill/>
              </a:ln>
              <a:solidFill>
                <a:prstClr val="black"/>
              </a:solidFill>
              <a:effectLst/>
              <a:uLnTx/>
              <a:uFillTx/>
              <a:latin typeface="Calibri" panose="020F0502020204030204"/>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11367" y="3391756"/>
            <a:ext cx="983596" cy="983596"/>
          </a:xfrm>
          <a:prstGeom prst="rect">
            <a:avLst/>
          </a:prstGeom>
        </p:spPr>
      </p:pic>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7903165" y="1690688"/>
            <a:ext cx="0" cy="1619937"/>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5909" y="611698"/>
            <a:ext cx="830768" cy="4492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ws secrets manager logo">
            <a:extLst>
              <a:ext uri="{FF2B5EF4-FFF2-40B4-BE49-F238E27FC236}">
                <a16:creationId xmlns:a16="http://schemas.microsoft.com/office/drawing/2014/main" id="{292C03AA-CD35-48FB-988E-5FCCA85487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7600" y="443708"/>
            <a:ext cx="1127525" cy="112752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9000460" y="1228735"/>
            <a:ext cx="46166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Vault</a:t>
            </a:r>
          </a:p>
        </p:txBody>
      </p:sp>
      <p:pic>
        <p:nvPicPr>
          <p:cNvPr id="3080" name="Picture 8" descr="Image result for hashicorp vault">
            <a:extLst>
              <a:ext uri="{FF2B5EF4-FFF2-40B4-BE49-F238E27FC236}">
                <a16:creationId xmlns:a16="http://schemas.microsoft.com/office/drawing/2014/main" id="{3F383291-EAA5-4F70-AA52-30A33EF606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6637" y="601659"/>
            <a:ext cx="830768" cy="8103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googel Cloud Key Management Service ">
            <a:extLst>
              <a:ext uri="{FF2B5EF4-FFF2-40B4-BE49-F238E27FC236}">
                <a16:creationId xmlns:a16="http://schemas.microsoft.com/office/drawing/2014/main" id="{CD2C9E55-010E-4E8C-994D-14027C525A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8998" y="597346"/>
            <a:ext cx="1139453" cy="584776"/>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29C37E7D-C22F-43CD-839F-199AF5A90E30}"/>
              </a:ext>
            </a:extLst>
          </p:cNvPr>
          <p:cNvSpPr txBox="1"/>
          <p:nvPr/>
        </p:nvSpPr>
        <p:spPr>
          <a:xfrm>
            <a:off x="7568102" y="1228735"/>
            <a:ext cx="1422778"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Google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Management</a:t>
            </a:r>
          </a:p>
        </p:txBody>
      </p:sp>
      <p:pic>
        <p:nvPicPr>
          <p:cNvPr id="23" name="Graphic 22">
            <a:extLst>
              <a:ext uri="{FF2B5EF4-FFF2-40B4-BE49-F238E27FC236}">
                <a16:creationId xmlns:a16="http://schemas.microsoft.com/office/drawing/2014/main" id="{9E207BFB-0937-6C4E-8689-FB98B2216A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61571" y="3329638"/>
            <a:ext cx="1665509" cy="1943091"/>
          </a:xfrm>
          <a:prstGeom prst="rect">
            <a:avLst/>
          </a:prstGeom>
        </p:spPr>
      </p:pic>
      <p:sp>
        <p:nvSpPr>
          <p:cNvPr id="24" name="TextBox 23">
            <a:extLst>
              <a:ext uri="{FF2B5EF4-FFF2-40B4-BE49-F238E27FC236}">
                <a16:creationId xmlns:a16="http://schemas.microsoft.com/office/drawing/2014/main" id="{90D02602-F4B2-D746-B9E1-C689D70E5778}"/>
              </a:ext>
            </a:extLst>
          </p:cNvPr>
          <p:cNvSpPr txBox="1"/>
          <p:nvPr/>
        </p:nvSpPr>
        <p:spPr>
          <a:xfrm>
            <a:off x="1495184" y="3973862"/>
            <a:ext cx="940258" cy="307777"/>
          </a:xfrm>
          <a:prstGeom prst="rect">
            <a:avLst/>
          </a:prstGeom>
          <a:noFill/>
        </p:spPr>
        <p:txBody>
          <a:bodyPr wrap="none" lIns="0" tIns="0" rIns="0" bIns="0" rtlCol="0" anchor="t">
            <a:spAutoFit/>
          </a:bodyPr>
          <a:lstStyle/>
          <a:p>
            <a:pPr algn="ctr"/>
            <a:r>
              <a:rPr lang="en-US" sz="2000" b="1" dirty="0">
                <a:solidFill>
                  <a:srgbClr val="202192"/>
                </a:solidFill>
                <a:latin typeface="+mj-lt"/>
                <a:cs typeface="Segoe UI Semibold"/>
              </a:rPr>
              <a:t>Service A</a:t>
            </a:r>
          </a:p>
        </p:txBody>
      </p:sp>
      <p:sp>
        <p:nvSpPr>
          <p:cNvPr id="18" name="Rectangle 17">
            <a:extLst>
              <a:ext uri="{FF2B5EF4-FFF2-40B4-BE49-F238E27FC236}">
                <a16:creationId xmlns:a16="http://schemas.microsoft.com/office/drawing/2014/main" id="{D8361DEB-321F-42DF-9437-9DC67E158AA0}"/>
              </a:ext>
            </a:extLst>
          </p:cNvPr>
          <p:cNvSpPr/>
          <p:nvPr/>
        </p:nvSpPr>
        <p:spPr bwMode="auto">
          <a:xfrm>
            <a:off x="2125467" y="4662110"/>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dirty="0" err="1">
                <a:solidFill>
                  <a:prstClr val="black"/>
                </a:solidFill>
                <a:latin typeface="Consolas" panose="020B0609020204030204" pitchFamily="49" charset="0"/>
                <a:ea typeface="Segoe UI Symbol"/>
              </a:rPr>
              <a:t>mysecret</a:t>
            </a:r>
            <a:r>
              <a:rPr lang="en-US" sz="1200" dirty="0">
                <a:solidFill>
                  <a:prstClr val="black"/>
                </a:solidFill>
                <a:latin typeface="Consolas" panose="020B0609020204030204" pitchFamily="49" charset="0"/>
                <a:ea typeface="Segoe UI Symbol"/>
              </a:rPr>
              <a:t> “supersecret”  </a:t>
            </a:r>
            <a:endParaRPr kumimoji="0" lang="en-US" sz="1200" i="0" u="none" strike="noStrike" kern="1200" cap="none" spc="0" normalizeH="0" baseline="0" noProof="0" dirty="0">
              <a:ln>
                <a:noFill/>
              </a:ln>
              <a:solidFill>
                <a:prstClr val="black"/>
              </a:solidFill>
              <a:effectLst/>
              <a:uLnTx/>
              <a:uFillTx/>
              <a:latin typeface="Consolas" panose="020B0609020204030204" pitchFamily="49" charset="0"/>
              <a:ea typeface="Segoe UI Symbol"/>
            </a:endParaRPr>
          </a:p>
        </p:txBody>
      </p:sp>
      <p:grpSp>
        <p:nvGrpSpPr>
          <p:cNvPr id="25" name="!!Sidecar">
            <a:extLst>
              <a:ext uri="{FF2B5EF4-FFF2-40B4-BE49-F238E27FC236}">
                <a16:creationId xmlns:a16="http://schemas.microsoft.com/office/drawing/2014/main" id="{B113E1B5-B625-134E-B437-E56CC651E799}"/>
              </a:ext>
            </a:extLst>
          </p:cNvPr>
          <p:cNvGrpSpPr/>
          <p:nvPr/>
        </p:nvGrpSpPr>
        <p:grpSpPr>
          <a:xfrm>
            <a:off x="7160180" y="3382456"/>
            <a:ext cx="1485969" cy="1762503"/>
            <a:chOff x="8298598" y="2543027"/>
            <a:chExt cx="1186830" cy="1389573"/>
          </a:xfrm>
        </p:grpSpPr>
        <p:sp>
          <p:nvSpPr>
            <p:cNvPr id="26" name="Freeform: Shape 51">
              <a:extLst>
                <a:ext uri="{FF2B5EF4-FFF2-40B4-BE49-F238E27FC236}">
                  <a16:creationId xmlns:a16="http://schemas.microsoft.com/office/drawing/2014/main" id="{2800EBA9-3F86-A549-95E1-E34F57634873}"/>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53">
              <a:extLst>
                <a:ext uri="{FF2B5EF4-FFF2-40B4-BE49-F238E27FC236}">
                  <a16:creationId xmlns:a16="http://schemas.microsoft.com/office/drawing/2014/main" id="{EC17FD75-056B-904F-8DA5-F40139F57DAD}"/>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0" name="Graphic 11">
              <a:extLst>
                <a:ext uri="{FF2B5EF4-FFF2-40B4-BE49-F238E27FC236}">
                  <a16:creationId xmlns:a16="http://schemas.microsoft.com/office/drawing/2014/main" id="{C1B2AF7E-AAB3-BF45-AA3D-0985C82B3F87}"/>
                </a:ext>
              </a:extLst>
            </p:cNvPr>
            <p:cNvGrpSpPr/>
            <p:nvPr/>
          </p:nvGrpSpPr>
          <p:grpSpPr>
            <a:xfrm>
              <a:off x="8386477" y="2846026"/>
              <a:ext cx="952402" cy="699902"/>
              <a:chOff x="8386477" y="2846026"/>
              <a:chExt cx="952402" cy="699902"/>
            </a:xfrm>
          </p:grpSpPr>
          <p:sp>
            <p:nvSpPr>
              <p:cNvPr id="32" name="Freeform: Shape 56">
                <a:extLst>
                  <a:ext uri="{FF2B5EF4-FFF2-40B4-BE49-F238E27FC236}">
                    <a16:creationId xmlns:a16="http://schemas.microsoft.com/office/drawing/2014/main" id="{7D692CCE-7D7E-5646-A2EC-CF414AD5C174}"/>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57">
                <a:extLst>
                  <a:ext uri="{FF2B5EF4-FFF2-40B4-BE49-F238E27FC236}">
                    <a16:creationId xmlns:a16="http://schemas.microsoft.com/office/drawing/2014/main" id="{B89E9417-A8F1-A447-A21D-38087179072B}"/>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58">
                <a:extLst>
                  <a:ext uri="{FF2B5EF4-FFF2-40B4-BE49-F238E27FC236}">
                    <a16:creationId xmlns:a16="http://schemas.microsoft.com/office/drawing/2014/main" id="{24905B38-0A9A-8F4D-941F-B66CF70CC293}"/>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59">
                <a:extLst>
                  <a:ext uri="{FF2B5EF4-FFF2-40B4-BE49-F238E27FC236}">
                    <a16:creationId xmlns:a16="http://schemas.microsoft.com/office/drawing/2014/main" id="{E0628D21-1674-B745-9F02-A7D7A3688052}"/>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60">
                <a:extLst>
                  <a:ext uri="{FF2B5EF4-FFF2-40B4-BE49-F238E27FC236}">
                    <a16:creationId xmlns:a16="http://schemas.microsoft.com/office/drawing/2014/main" id="{454C9A6B-ED96-0047-8EAA-7FBC056ACBEB}"/>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61">
                <a:extLst>
                  <a:ext uri="{FF2B5EF4-FFF2-40B4-BE49-F238E27FC236}">
                    <a16:creationId xmlns:a16="http://schemas.microsoft.com/office/drawing/2014/main" id="{D4BB8E3A-5997-5C4A-8501-8115EB11C049}"/>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41535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childTnLst>
                          </p:cTn>
                        </p:par>
                        <p:par>
                          <p:cTn id="13" fill="hold">
                            <p:stCondLst>
                              <p:cond delay="0"/>
                            </p:stCondLst>
                            <p:childTnLst>
                              <p:par>
                                <p:cTn id="14" presetID="53" presetClass="entr" presetSubtype="16"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481806C-81BE-44A7-9B63-0F7E979DE419}"/>
              </a:ext>
            </a:extLst>
          </p:cNvPr>
          <p:cNvSpPr/>
          <p:nvPr/>
        </p:nvSpPr>
        <p:spPr bwMode="auto">
          <a:xfrm>
            <a:off x="220346" y="2038120"/>
            <a:ext cx="9827894" cy="4638102"/>
          </a:xfrm>
          <a:prstGeom prst="rect">
            <a:avLst/>
          </a:prstGeom>
          <a:solidFill>
            <a:srgbClr val="737373">
              <a:lumMod val="20000"/>
              <a:lumOff val="80000"/>
            </a:srgbClr>
          </a:solidFill>
          <a:ln w="10795" cap="flat" cmpd="sng" algn="ctr">
            <a:noFill/>
            <a:prstDash val="solid"/>
          </a:ln>
          <a:effectLst/>
        </p:spPr>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557349" y="2492326"/>
            <a:ext cx="9054559" cy="314647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31" name="TextBox 30">
            <a:extLst>
              <a:ext uri="{FF2B5EF4-FFF2-40B4-BE49-F238E27FC236}">
                <a16:creationId xmlns:a16="http://schemas.microsoft.com/office/drawing/2014/main" id="{0E871662-D4C1-4D10-ADBC-50F245B2C231}"/>
              </a:ext>
            </a:extLst>
          </p:cNvPr>
          <p:cNvSpPr txBox="1"/>
          <p:nvPr/>
        </p:nvSpPr>
        <p:spPr>
          <a:xfrm>
            <a:off x="2774455" y="3157821"/>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libri Light" panose="020F0302020204030204"/>
                <a:ea typeface="+mn-ea"/>
                <a:cs typeface="+mn-cs"/>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http://localhost:3500/v1.0/</a:t>
            </a:r>
            <a:r>
              <a:rPr lang="en-US" sz="1400" dirty="0">
                <a:solidFill>
                  <a:prstClr val="black"/>
                </a:solidFill>
                <a:latin typeface="Calibri" panose="020F0502020204030204"/>
              </a:rPr>
              <a:t>secrets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kubernetes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mysecret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98667" y="3068789"/>
            <a:ext cx="983596" cy="983596"/>
          </a:xfrm>
          <a:prstGeom prst="rect">
            <a:avLst/>
          </a:prstGeom>
        </p:spPr>
      </p:pic>
      <p:cxnSp>
        <p:nvCxnSpPr>
          <p:cNvPr id="55" name="Straight Arrow Connector 54">
            <a:extLst>
              <a:ext uri="{FF2B5EF4-FFF2-40B4-BE49-F238E27FC236}">
                <a16:creationId xmlns:a16="http://schemas.microsoft.com/office/drawing/2014/main" id="{A7AED53F-DCD1-45B9-9E07-16FF69ECE97D}"/>
              </a:ext>
            </a:extLst>
          </p:cNvPr>
          <p:cNvCxnSpPr>
            <a:cxnSpLocks/>
            <a:endCxn id="73" idx="0"/>
          </p:cNvCxnSpPr>
          <p:nvPr/>
        </p:nvCxnSpPr>
        <p:spPr>
          <a:xfrm>
            <a:off x="7901651" y="4821246"/>
            <a:ext cx="0" cy="1041821"/>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73" name="Rounded Rectangle 5">
            <a:extLst>
              <a:ext uri="{FF2B5EF4-FFF2-40B4-BE49-F238E27FC236}">
                <a16:creationId xmlns:a16="http://schemas.microsoft.com/office/drawing/2014/main" id="{1200868C-E472-437C-952F-6A2132C5FB11}"/>
              </a:ext>
            </a:extLst>
          </p:cNvPr>
          <p:cNvSpPr/>
          <p:nvPr/>
        </p:nvSpPr>
        <p:spPr bwMode="auto">
          <a:xfrm>
            <a:off x="7091153" y="5863067"/>
            <a:ext cx="1620995" cy="690038"/>
          </a:xfrm>
          <a:prstGeom prst="rect">
            <a:avLst/>
          </a:prstGeom>
          <a:noFill/>
          <a:ln w="19050" cap="rnd">
            <a:solidFill>
              <a:schemeClr val="bg2">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900" spc="300">
                <a:solidFill>
                  <a:srgbClr val="000000"/>
                </a:solidFill>
                <a:latin typeface="Segoe UI Semibold"/>
                <a:cs typeface="Segoe UI" pitchFamily="34" charset="0"/>
              </a:rPr>
              <a:t> </a:t>
            </a:r>
          </a:p>
          <a:p>
            <a:pPr lvl="0"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Kubernetes</a:t>
            </a:r>
          </a:p>
          <a:p>
            <a:pPr lvl="0"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Secret Store</a:t>
            </a:r>
          </a:p>
        </p:txBody>
      </p:sp>
      <p:pic>
        <p:nvPicPr>
          <p:cNvPr id="22" name="Picture 21">
            <a:extLst>
              <a:ext uri="{FF2B5EF4-FFF2-40B4-BE49-F238E27FC236}">
                <a16:creationId xmlns:a16="http://schemas.microsoft.com/office/drawing/2014/main" id="{9C7B8674-0CFC-416A-8365-FD76BCB2333C}"/>
              </a:ext>
            </a:extLst>
          </p:cNvPr>
          <p:cNvPicPr>
            <a:picLocks noChangeAspect="1"/>
          </p:cNvPicPr>
          <p:nvPr/>
        </p:nvPicPr>
        <p:blipFill>
          <a:blip r:embed="rId5"/>
          <a:stretch>
            <a:fillRect/>
          </a:stretch>
        </p:blipFill>
        <p:spPr>
          <a:xfrm>
            <a:off x="9474200" y="1448324"/>
            <a:ext cx="961644" cy="961644"/>
          </a:xfrm>
          <a:prstGeom prst="rect">
            <a:avLst/>
          </a:prstGeom>
          <a:effectLst/>
        </p:spPr>
      </p:pic>
      <p:cxnSp>
        <p:nvCxnSpPr>
          <p:cNvPr id="15" name="Straight Arrow Connector 14">
            <a:extLst>
              <a:ext uri="{FF2B5EF4-FFF2-40B4-BE49-F238E27FC236}">
                <a16:creationId xmlns:a16="http://schemas.microsoft.com/office/drawing/2014/main" id="{094E0059-6AB0-AA4A-8391-519D60207C99}"/>
              </a:ext>
            </a:extLst>
          </p:cNvPr>
          <p:cNvCxnSpPr>
            <a:cxnSpLocks/>
          </p:cNvCxnSpPr>
          <p:nvPr/>
        </p:nvCxnSpPr>
        <p:spPr>
          <a:xfrm>
            <a:off x="2814380" y="3958672"/>
            <a:ext cx="4281207" cy="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18AC090D-3257-244B-A461-CF5FEB765C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871" y="3006671"/>
            <a:ext cx="1665509" cy="1943091"/>
          </a:xfrm>
          <a:prstGeom prst="rect">
            <a:avLst/>
          </a:prstGeom>
        </p:spPr>
      </p:pic>
      <p:sp>
        <p:nvSpPr>
          <p:cNvPr id="19" name="TextBox 18">
            <a:extLst>
              <a:ext uri="{FF2B5EF4-FFF2-40B4-BE49-F238E27FC236}">
                <a16:creationId xmlns:a16="http://schemas.microsoft.com/office/drawing/2014/main" id="{541799A4-3C43-3A4B-9F94-7A1665EC81AD}"/>
              </a:ext>
            </a:extLst>
          </p:cNvPr>
          <p:cNvSpPr txBox="1"/>
          <p:nvPr/>
        </p:nvSpPr>
        <p:spPr>
          <a:xfrm>
            <a:off x="1482484" y="3650895"/>
            <a:ext cx="940258" cy="307777"/>
          </a:xfrm>
          <a:prstGeom prst="rect">
            <a:avLst/>
          </a:prstGeom>
          <a:noFill/>
        </p:spPr>
        <p:txBody>
          <a:bodyPr wrap="none" lIns="0" tIns="0" rIns="0" bIns="0" rtlCol="0" anchor="t">
            <a:spAutoFit/>
          </a:bodyPr>
          <a:lstStyle/>
          <a:p>
            <a:pPr algn="ctr"/>
            <a:r>
              <a:rPr lang="en-US" sz="2000" b="1" dirty="0">
                <a:solidFill>
                  <a:srgbClr val="202192"/>
                </a:solidFill>
                <a:latin typeface="+mj-lt"/>
                <a:cs typeface="Segoe UI Semibold"/>
              </a:rPr>
              <a:t>Service A</a:t>
            </a:r>
          </a:p>
        </p:txBody>
      </p:sp>
      <p:sp>
        <p:nvSpPr>
          <p:cNvPr id="23" name="Rectangle 22">
            <a:extLst>
              <a:ext uri="{FF2B5EF4-FFF2-40B4-BE49-F238E27FC236}">
                <a16:creationId xmlns:a16="http://schemas.microsoft.com/office/drawing/2014/main" id="{88A4F88A-478D-6940-A533-915770597C26}"/>
              </a:ext>
            </a:extLst>
          </p:cNvPr>
          <p:cNvSpPr/>
          <p:nvPr/>
        </p:nvSpPr>
        <p:spPr bwMode="auto">
          <a:xfrm>
            <a:off x="2112767" y="4339143"/>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dirty="0" err="1">
                <a:solidFill>
                  <a:prstClr val="black"/>
                </a:solidFill>
                <a:latin typeface="Consolas" panose="020B0609020204030204" pitchFamily="49" charset="0"/>
                <a:ea typeface="Segoe UI Symbol"/>
              </a:rPr>
              <a:t>mysecret</a:t>
            </a:r>
            <a:r>
              <a:rPr lang="en-US" sz="1200" dirty="0">
                <a:solidFill>
                  <a:prstClr val="black"/>
                </a:solidFill>
                <a:latin typeface="Consolas" panose="020B0609020204030204" pitchFamily="49" charset="0"/>
                <a:ea typeface="Segoe UI Symbol"/>
              </a:rPr>
              <a:t> “supersecret”  </a:t>
            </a:r>
            <a:endParaRPr kumimoji="0" lang="en-US" sz="1200" i="0" u="none" strike="noStrike" kern="1200" cap="none" spc="0" normalizeH="0" baseline="0" noProof="0" dirty="0">
              <a:ln>
                <a:noFill/>
              </a:ln>
              <a:solidFill>
                <a:prstClr val="black"/>
              </a:solidFill>
              <a:effectLst/>
              <a:uLnTx/>
              <a:uFillTx/>
              <a:latin typeface="Consolas" panose="020B0609020204030204" pitchFamily="49" charset="0"/>
              <a:ea typeface="Segoe UI Symbol"/>
            </a:endParaRPr>
          </a:p>
        </p:txBody>
      </p:sp>
      <p:grpSp>
        <p:nvGrpSpPr>
          <p:cNvPr id="24" name="!!Sidecar">
            <a:extLst>
              <a:ext uri="{FF2B5EF4-FFF2-40B4-BE49-F238E27FC236}">
                <a16:creationId xmlns:a16="http://schemas.microsoft.com/office/drawing/2014/main" id="{9F576A98-E3F3-3847-BFED-EC6AD981F839}"/>
              </a:ext>
            </a:extLst>
          </p:cNvPr>
          <p:cNvGrpSpPr/>
          <p:nvPr/>
        </p:nvGrpSpPr>
        <p:grpSpPr>
          <a:xfrm>
            <a:off x="7147480" y="3059489"/>
            <a:ext cx="1485969" cy="1762503"/>
            <a:chOff x="8298598" y="2543027"/>
            <a:chExt cx="1186830" cy="1389573"/>
          </a:xfrm>
        </p:grpSpPr>
        <p:sp>
          <p:nvSpPr>
            <p:cNvPr id="25" name="Freeform: Shape 51">
              <a:extLst>
                <a:ext uri="{FF2B5EF4-FFF2-40B4-BE49-F238E27FC236}">
                  <a16:creationId xmlns:a16="http://schemas.microsoft.com/office/drawing/2014/main" id="{13DBB9E2-FFEA-B845-8A60-0208AA1AA512}"/>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53">
              <a:extLst>
                <a:ext uri="{FF2B5EF4-FFF2-40B4-BE49-F238E27FC236}">
                  <a16:creationId xmlns:a16="http://schemas.microsoft.com/office/drawing/2014/main" id="{BC48BAC9-7AC8-3640-988C-504EAA862D8F}"/>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9" name="Graphic 11">
              <a:extLst>
                <a:ext uri="{FF2B5EF4-FFF2-40B4-BE49-F238E27FC236}">
                  <a16:creationId xmlns:a16="http://schemas.microsoft.com/office/drawing/2014/main" id="{E3449A2B-18F6-944F-AF42-711588EE8236}"/>
                </a:ext>
              </a:extLst>
            </p:cNvPr>
            <p:cNvGrpSpPr/>
            <p:nvPr/>
          </p:nvGrpSpPr>
          <p:grpSpPr>
            <a:xfrm>
              <a:off x="8386477" y="2846026"/>
              <a:ext cx="952402" cy="699902"/>
              <a:chOff x="8386477" y="2846026"/>
              <a:chExt cx="952402" cy="699902"/>
            </a:xfrm>
          </p:grpSpPr>
          <p:sp>
            <p:nvSpPr>
              <p:cNvPr id="30" name="Freeform: Shape 56">
                <a:extLst>
                  <a:ext uri="{FF2B5EF4-FFF2-40B4-BE49-F238E27FC236}">
                    <a16:creationId xmlns:a16="http://schemas.microsoft.com/office/drawing/2014/main" id="{9BE7AD2A-AF4D-734C-BC7C-026D6F33A77F}"/>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57">
                <a:extLst>
                  <a:ext uri="{FF2B5EF4-FFF2-40B4-BE49-F238E27FC236}">
                    <a16:creationId xmlns:a16="http://schemas.microsoft.com/office/drawing/2014/main" id="{309E1D55-5E58-FA4C-9888-66A9D53E7E42}"/>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58">
                <a:extLst>
                  <a:ext uri="{FF2B5EF4-FFF2-40B4-BE49-F238E27FC236}">
                    <a16:creationId xmlns:a16="http://schemas.microsoft.com/office/drawing/2014/main" id="{CFD0BA98-44C0-144A-A971-9FB8B156B532}"/>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59">
                <a:extLst>
                  <a:ext uri="{FF2B5EF4-FFF2-40B4-BE49-F238E27FC236}">
                    <a16:creationId xmlns:a16="http://schemas.microsoft.com/office/drawing/2014/main" id="{94572293-402D-3C41-BAE3-677754FBD5A6}"/>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60">
                <a:extLst>
                  <a:ext uri="{FF2B5EF4-FFF2-40B4-BE49-F238E27FC236}">
                    <a16:creationId xmlns:a16="http://schemas.microsoft.com/office/drawing/2014/main" id="{29D3AE50-4121-9140-9FCF-A1E45CBE4FC5}"/>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61">
                <a:extLst>
                  <a:ext uri="{FF2B5EF4-FFF2-40B4-BE49-F238E27FC236}">
                    <a16:creationId xmlns:a16="http://schemas.microsoft.com/office/drawing/2014/main" id="{F32D01FA-BC3F-7E47-8971-49223F723903}"/>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15715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p:cTn id="10" dur="500" fill="hold"/>
                                        <p:tgtEl>
                                          <p:spTgt spid="24"/>
                                        </p:tgtEl>
                                        <p:attrNameLst>
                                          <p:attrName>ppt_w</p:attrName>
                                        </p:attrNameLst>
                                      </p:cBhvr>
                                      <p:tavLst>
                                        <p:tav tm="0">
                                          <p:val>
                                            <p:fltVal val="0"/>
                                          </p:val>
                                        </p:tav>
                                        <p:tav tm="100000">
                                          <p:val>
                                            <p:strVal val="#ppt_w"/>
                                          </p:val>
                                        </p:tav>
                                      </p:tavLst>
                                    </p:anim>
                                    <p:anim calcmode="lin" valueType="num">
                                      <p:cBhvr>
                                        <p:cTn id="11" dur="500" fill="hold"/>
                                        <p:tgtEl>
                                          <p:spTgt spid="24"/>
                                        </p:tgtEl>
                                        <p:attrNameLst>
                                          <p:attrName>ppt_h</p:attrName>
                                        </p:attrNameLst>
                                      </p:cBhvr>
                                      <p:tavLst>
                                        <p:tav tm="0">
                                          <p:val>
                                            <p:fltVal val="0"/>
                                          </p:val>
                                        </p:tav>
                                        <p:tav tm="100000">
                                          <p:val>
                                            <p:strVal val="#ppt_h"/>
                                          </p:val>
                                        </p:tav>
                                      </p:tavLst>
                                    </p:anim>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B61D1072-E975-47A2-B3CD-8BC3768C246A}"/>
              </a:ext>
            </a:extLst>
          </p:cNvPr>
          <p:cNvSpPr/>
          <p:nvPr/>
        </p:nvSpPr>
        <p:spPr bwMode="auto">
          <a:xfrm>
            <a:off x="220346" y="2038120"/>
            <a:ext cx="9827894" cy="4638102"/>
          </a:xfrm>
          <a:prstGeom prst="rect">
            <a:avLst/>
          </a:prstGeom>
          <a:solidFill>
            <a:srgbClr val="737373">
              <a:lumMod val="20000"/>
              <a:lumOff val="80000"/>
            </a:srgbClr>
          </a:solidFill>
          <a:ln w="10795" cap="flat" cmpd="sng" algn="ctr">
            <a:noFill/>
            <a:prstDash val="solid"/>
          </a:ln>
          <a:effectLst/>
        </p:spPr>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57" name="Rectangle 56">
            <a:extLst>
              <a:ext uri="{FF2B5EF4-FFF2-40B4-BE49-F238E27FC236}">
                <a16:creationId xmlns:a16="http://schemas.microsoft.com/office/drawing/2014/main" id="{A8D88970-D8AB-447F-A65B-B5C9C6358B33}"/>
              </a:ext>
            </a:extLst>
          </p:cNvPr>
          <p:cNvSpPr/>
          <p:nvPr/>
        </p:nvSpPr>
        <p:spPr bwMode="auto">
          <a:xfrm>
            <a:off x="6398488" y="406084"/>
            <a:ext cx="2793999"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Cloud</a:t>
            </a:r>
            <a:r>
              <a:rPr kumimoji="0" lang="en-US" sz="1400" b="1" i="0" u="none" strike="noStrike" kern="1200" cap="none" spc="0" normalizeH="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4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Secret Store</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557349" y="2492325"/>
            <a:ext cx="9054559" cy="361238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endPar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31" name="TextBox 30">
            <a:extLst>
              <a:ext uri="{FF2B5EF4-FFF2-40B4-BE49-F238E27FC236}">
                <a16:creationId xmlns:a16="http://schemas.microsoft.com/office/drawing/2014/main" id="{0E871662-D4C1-4D10-ADBC-50F245B2C231}"/>
              </a:ext>
            </a:extLst>
          </p:cNvPr>
          <p:cNvSpPr txBox="1"/>
          <p:nvPr/>
        </p:nvSpPr>
        <p:spPr>
          <a:xfrm>
            <a:off x="2805534" y="3517929"/>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libri Light" panose="020F0302020204030204"/>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prstClr val="black"/>
                </a:solidFill>
                <a:effectLst/>
                <a:uLnTx/>
                <a:uFillTx/>
                <a:latin typeface="Calibri" panose="020F0502020204030204"/>
              </a:rPr>
              <a:t>http://localhost:3500/v1.0/</a:t>
            </a:r>
            <a:r>
              <a:rPr lang="en-US" sz="1400" dirty="0">
                <a:solidFill>
                  <a:prstClr val="black"/>
                </a:solidFill>
                <a:latin typeface="Calibri" panose="020F0502020204030204"/>
              </a:rPr>
              <a:t>secrets</a:t>
            </a:r>
            <a:r>
              <a:rPr kumimoji="0" lang="en-US" sz="1400" i="0" u="none" strike="noStrike" kern="1200" cap="none" spc="0" normalizeH="0" baseline="0" noProof="0" dirty="0">
                <a:ln>
                  <a:noFill/>
                </a:ln>
                <a:solidFill>
                  <a:prstClr val="black"/>
                </a:solidFill>
                <a:effectLst/>
                <a:uLnTx/>
                <a:uFillTx/>
                <a:latin typeface="Calibri" panose="020F0502020204030204"/>
              </a:rPr>
              <a:t>/vault/</a:t>
            </a:r>
            <a:r>
              <a:rPr kumimoji="0" lang="en-US" sz="1400" i="0" u="none" strike="noStrike" kern="1200" cap="none" spc="0" normalizeH="0" baseline="0" noProof="0" dirty="0" err="1">
                <a:ln>
                  <a:noFill/>
                </a:ln>
                <a:solidFill>
                  <a:prstClr val="black"/>
                </a:solidFill>
                <a:effectLst/>
                <a:uLnTx/>
                <a:uFillTx/>
                <a:latin typeface="Calibri" panose="020F0502020204030204"/>
              </a:rPr>
              <a:t>mysecret</a:t>
            </a:r>
            <a:endParaRPr kumimoji="0" lang="en-US" sz="1400" i="0" u="none" strike="noStrike" kern="1200" cap="none" spc="0" normalizeH="0" baseline="0" noProof="0" dirty="0">
              <a:ln>
                <a:noFill/>
              </a:ln>
              <a:solidFill>
                <a:prstClr val="black"/>
              </a:solidFill>
              <a:effectLst/>
              <a:uLnTx/>
              <a:uFillTx/>
              <a:latin typeface="Calibri" panose="020F0502020204030204"/>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11367" y="3391756"/>
            <a:ext cx="983596" cy="983596"/>
          </a:xfrm>
          <a:prstGeom prst="rect">
            <a:avLst/>
          </a:prstGeom>
        </p:spPr>
      </p:pic>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7903165" y="1690688"/>
            <a:ext cx="0" cy="1619937"/>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0412" y="671121"/>
            <a:ext cx="830768" cy="44926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8287658" y="1223723"/>
            <a:ext cx="676275"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dirty="0">
                <a:gradFill>
                  <a:gsLst>
                    <a:gs pos="2917">
                      <a:srgbClr val="000000"/>
                    </a:gs>
                    <a:gs pos="30000">
                      <a:srgbClr val="000000"/>
                    </a:gs>
                  </a:gsLst>
                  <a:lin ang="5400000" scaled="0"/>
                </a:gradFill>
                <a:latin typeface="Segoe UI"/>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dirty="0">
                <a:gradFill>
                  <a:gsLst>
                    <a:gs pos="2917">
                      <a:srgbClr val="000000"/>
                    </a:gs>
                    <a:gs pos="30000">
                      <a:srgbClr val="000000"/>
                    </a:gs>
                  </a:gsLst>
                  <a:lin ang="5400000" scaled="0"/>
                </a:gradFill>
                <a:latin typeface="Segoe UI"/>
              </a:rPr>
              <a:t>Key Vault</a:t>
            </a:r>
          </a:p>
        </p:txBody>
      </p:sp>
      <p:sp>
        <p:nvSpPr>
          <p:cNvPr id="22" name="Rounded Rectangle 5">
            <a:extLst>
              <a:ext uri="{FF2B5EF4-FFF2-40B4-BE49-F238E27FC236}">
                <a16:creationId xmlns:a16="http://schemas.microsoft.com/office/drawing/2014/main" id="{3FF3CC08-B145-4FB7-B213-D6C277C46D43}"/>
              </a:ext>
            </a:extLst>
          </p:cNvPr>
          <p:cNvSpPr/>
          <p:nvPr/>
        </p:nvSpPr>
        <p:spPr bwMode="auto">
          <a:xfrm>
            <a:off x="6959609" y="5344725"/>
            <a:ext cx="1906454" cy="609508"/>
          </a:xfrm>
          <a:prstGeom prst="rect">
            <a:avLst/>
          </a:prstGeom>
          <a:noFill/>
          <a:ln w="19050" cap="rnd">
            <a:solidFill>
              <a:schemeClr val="bg2">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900" b="1" spc="300">
                <a:solidFill>
                  <a:srgbClr val="000000"/>
                </a:solidFill>
                <a:latin typeface="Segoe UI Semibold"/>
                <a:cs typeface="Segoe UI" pitchFamily="34" charset="0"/>
              </a:rPr>
              <a:t> </a:t>
            </a:r>
          </a:p>
          <a:p>
            <a:pPr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Pod </a:t>
            </a:r>
          </a:p>
          <a:p>
            <a:pPr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Managed Identity</a:t>
            </a:r>
          </a:p>
        </p:txBody>
      </p:sp>
      <p:cxnSp>
        <p:nvCxnSpPr>
          <p:cNvPr id="23" name="Straight Arrow Connector 22">
            <a:extLst>
              <a:ext uri="{FF2B5EF4-FFF2-40B4-BE49-F238E27FC236}">
                <a16:creationId xmlns:a16="http://schemas.microsoft.com/office/drawing/2014/main" id="{0AFF4A34-0606-4794-B0C6-2BAE2ECDB781}"/>
              </a:ext>
            </a:extLst>
          </p:cNvPr>
          <p:cNvCxnSpPr>
            <a:cxnSpLocks/>
          </p:cNvCxnSpPr>
          <p:nvPr/>
        </p:nvCxnSpPr>
        <p:spPr>
          <a:xfrm>
            <a:off x="7903165" y="5127135"/>
            <a:ext cx="0" cy="393819"/>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382E983-DD74-164E-AB38-DAA22725CAC7}"/>
              </a:ext>
            </a:extLst>
          </p:cNvPr>
          <p:cNvCxnSpPr>
            <a:cxnSpLocks/>
          </p:cNvCxnSpPr>
          <p:nvPr/>
        </p:nvCxnSpPr>
        <p:spPr>
          <a:xfrm>
            <a:off x="2827080" y="4281639"/>
            <a:ext cx="4281207" cy="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1B4741B7-8A19-6A4D-803C-26DE254F4C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1571" y="3329638"/>
            <a:ext cx="1665509" cy="1943091"/>
          </a:xfrm>
          <a:prstGeom prst="rect">
            <a:avLst/>
          </a:prstGeom>
        </p:spPr>
      </p:pic>
      <p:sp>
        <p:nvSpPr>
          <p:cNvPr id="44" name="TextBox 43">
            <a:extLst>
              <a:ext uri="{FF2B5EF4-FFF2-40B4-BE49-F238E27FC236}">
                <a16:creationId xmlns:a16="http://schemas.microsoft.com/office/drawing/2014/main" id="{2ACA270C-F18B-874F-A5D5-5584683A4824}"/>
              </a:ext>
            </a:extLst>
          </p:cNvPr>
          <p:cNvSpPr txBox="1"/>
          <p:nvPr/>
        </p:nvSpPr>
        <p:spPr>
          <a:xfrm>
            <a:off x="1495184" y="3973862"/>
            <a:ext cx="940258" cy="307777"/>
          </a:xfrm>
          <a:prstGeom prst="rect">
            <a:avLst/>
          </a:prstGeom>
          <a:noFill/>
        </p:spPr>
        <p:txBody>
          <a:bodyPr wrap="none" lIns="0" tIns="0" rIns="0" bIns="0" rtlCol="0" anchor="t">
            <a:spAutoFit/>
          </a:bodyPr>
          <a:lstStyle/>
          <a:p>
            <a:pPr algn="ctr"/>
            <a:r>
              <a:rPr lang="en-US" sz="2000" b="1" dirty="0">
                <a:solidFill>
                  <a:srgbClr val="202192"/>
                </a:solidFill>
                <a:latin typeface="+mj-lt"/>
                <a:cs typeface="Segoe UI Semibold"/>
              </a:rPr>
              <a:t>Service A</a:t>
            </a:r>
          </a:p>
        </p:txBody>
      </p:sp>
      <p:sp>
        <p:nvSpPr>
          <p:cNvPr id="45" name="Rectangle 44">
            <a:extLst>
              <a:ext uri="{FF2B5EF4-FFF2-40B4-BE49-F238E27FC236}">
                <a16:creationId xmlns:a16="http://schemas.microsoft.com/office/drawing/2014/main" id="{EAA775C5-BC36-F140-81AE-34944C98CFC9}"/>
              </a:ext>
            </a:extLst>
          </p:cNvPr>
          <p:cNvSpPr/>
          <p:nvPr/>
        </p:nvSpPr>
        <p:spPr bwMode="auto">
          <a:xfrm>
            <a:off x="2125467" y="4662110"/>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dirty="0" err="1">
                <a:solidFill>
                  <a:prstClr val="black"/>
                </a:solidFill>
                <a:latin typeface="Consolas" panose="020B0609020204030204" pitchFamily="49" charset="0"/>
                <a:ea typeface="Segoe UI Symbol"/>
              </a:rPr>
              <a:t>mysecret</a:t>
            </a:r>
            <a:r>
              <a:rPr lang="en-US" sz="1200" dirty="0">
                <a:solidFill>
                  <a:prstClr val="black"/>
                </a:solidFill>
                <a:latin typeface="Consolas" panose="020B0609020204030204" pitchFamily="49" charset="0"/>
                <a:ea typeface="Segoe UI Symbol"/>
              </a:rPr>
              <a:t> “supersecret”  </a:t>
            </a:r>
            <a:endParaRPr kumimoji="0" lang="en-US" sz="1200" i="0" u="none" strike="noStrike" kern="1200" cap="none" spc="0" normalizeH="0" baseline="0" noProof="0" dirty="0">
              <a:ln>
                <a:noFill/>
              </a:ln>
              <a:solidFill>
                <a:prstClr val="black"/>
              </a:solidFill>
              <a:effectLst/>
              <a:uLnTx/>
              <a:uFillTx/>
              <a:latin typeface="Consolas" panose="020B0609020204030204" pitchFamily="49" charset="0"/>
              <a:ea typeface="Segoe UI Symbol"/>
            </a:endParaRPr>
          </a:p>
        </p:txBody>
      </p:sp>
      <p:grpSp>
        <p:nvGrpSpPr>
          <p:cNvPr id="46" name="!!Sidecar">
            <a:extLst>
              <a:ext uri="{FF2B5EF4-FFF2-40B4-BE49-F238E27FC236}">
                <a16:creationId xmlns:a16="http://schemas.microsoft.com/office/drawing/2014/main" id="{D738BE2C-1658-0F4E-93C8-080D1D3BC618}"/>
              </a:ext>
            </a:extLst>
          </p:cNvPr>
          <p:cNvGrpSpPr/>
          <p:nvPr/>
        </p:nvGrpSpPr>
        <p:grpSpPr>
          <a:xfrm>
            <a:off x="7160180" y="3382456"/>
            <a:ext cx="1485969" cy="1762503"/>
            <a:chOff x="8298598" y="2543027"/>
            <a:chExt cx="1186830" cy="1389573"/>
          </a:xfrm>
        </p:grpSpPr>
        <p:sp>
          <p:nvSpPr>
            <p:cNvPr id="47" name="Freeform: Shape 51">
              <a:extLst>
                <a:ext uri="{FF2B5EF4-FFF2-40B4-BE49-F238E27FC236}">
                  <a16:creationId xmlns:a16="http://schemas.microsoft.com/office/drawing/2014/main" id="{0AF4CCBB-D28A-7147-AF22-DAE51E80B78A}"/>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53">
              <a:extLst>
                <a:ext uri="{FF2B5EF4-FFF2-40B4-BE49-F238E27FC236}">
                  <a16:creationId xmlns:a16="http://schemas.microsoft.com/office/drawing/2014/main" id="{DFBD9EB2-CC95-E548-8FF0-0E45C10EF486}"/>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9" name="Graphic 11">
              <a:extLst>
                <a:ext uri="{FF2B5EF4-FFF2-40B4-BE49-F238E27FC236}">
                  <a16:creationId xmlns:a16="http://schemas.microsoft.com/office/drawing/2014/main" id="{175B4414-EEC0-8546-9422-D758E3E5E748}"/>
                </a:ext>
              </a:extLst>
            </p:cNvPr>
            <p:cNvGrpSpPr/>
            <p:nvPr/>
          </p:nvGrpSpPr>
          <p:grpSpPr>
            <a:xfrm>
              <a:off x="8386477" y="2846026"/>
              <a:ext cx="952402" cy="699902"/>
              <a:chOff x="8386477" y="2846026"/>
              <a:chExt cx="952402" cy="699902"/>
            </a:xfrm>
          </p:grpSpPr>
          <p:sp>
            <p:nvSpPr>
              <p:cNvPr id="50" name="Freeform: Shape 56">
                <a:extLst>
                  <a:ext uri="{FF2B5EF4-FFF2-40B4-BE49-F238E27FC236}">
                    <a16:creationId xmlns:a16="http://schemas.microsoft.com/office/drawing/2014/main" id="{9270CA87-8722-BD49-866F-EFEF6833126B}"/>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7">
                <a:extLst>
                  <a:ext uri="{FF2B5EF4-FFF2-40B4-BE49-F238E27FC236}">
                    <a16:creationId xmlns:a16="http://schemas.microsoft.com/office/drawing/2014/main" id="{1BEC9544-A27A-FD4B-97DB-ADDCBC80B723}"/>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8">
                <a:extLst>
                  <a:ext uri="{FF2B5EF4-FFF2-40B4-BE49-F238E27FC236}">
                    <a16:creationId xmlns:a16="http://schemas.microsoft.com/office/drawing/2014/main" id="{DDCF8AD9-828D-CE46-BA94-A9F711724B63}"/>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9">
                <a:extLst>
                  <a:ext uri="{FF2B5EF4-FFF2-40B4-BE49-F238E27FC236}">
                    <a16:creationId xmlns:a16="http://schemas.microsoft.com/office/drawing/2014/main" id="{FF6C5BA9-7A7A-3242-853D-6E413E8B05DF}"/>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60">
                <a:extLst>
                  <a:ext uri="{FF2B5EF4-FFF2-40B4-BE49-F238E27FC236}">
                    <a16:creationId xmlns:a16="http://schemas.microsoft.com/office/drawing/2014/main" id="{86E462CC-1557-DB42-828D-0EBF70DFC6B7}"/>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61">
                <a:extLst>
                  <a:ext uri="{FF2B5EF4-FFF2-40B4-BE49-F238E27FC236}">
                    <a16:creationId xmlns:a16="http://schemas.microsoft.com/office/drawing/2014/main" id="{0B566124-D9E1-D94C-9EBD-217E8DB8BDC0}"/>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58" name="Picture 57">
            <a:extLst>
              <a:ext uri="{FF2B5EF4-FFF2-40B4-BE49-F238E27FC236}">
                <a16:creationId xmlns:a16="http://schemas.microsoft.com/office/drawing/2014/main" id="{31CCD95A-4091-734E-9315-8BC2C288D434}"/>
              </a:ext>
            </a:extLst>
          </p:cNvPr>
          <p:cNvPicPr>
            <a:picLocks noChangeAspect="1"/>
          </p:cNvPicPr>
          <p:nvPr/>
        </p:nvPicPr>
        <p:blipFill>
          <a:blip r:embed="rId8"/>
          <a:stretch>
            <a:fillRect/>
          </a:stretch>
        </p:blipFill>
        <p:spPr>
          <a:xfrm>
            <a:off x="9474200" y="1448324"/>
            <a:ext cx="961644" cy="961644"/>
          </a:xfrm>
          <a:prstGeom prst="rect">
            <a:avLst/>
          </a:prstGeom>
          <a:effectLst/>
        </p:spPr>
      </p:pic>
    </p:spTree>
    <p:extLst>
      <p:ext uri="{BB962C8B-B14F-4D97-AF65-F5344CB8AC3E}">
        <p14:creationId xmlns:p14="http://schemas.microsoft.com/office/powerpoint/2010/main" val="245369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par>
                          <p:cTn id="19" fill="hold">
                            <p:stCondLst>
                              <p:cond delay="0"/>
                            </p:stCondLst>
                            <p:childTnLst>
                              <p:par>
                                <p:cTn id="20" presetID="53" presetClass="entr" presetSubtype="16"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p:cTn id="22" dur="500" fill="hold"/>
                                        <p:tgtEl>
                                          <p:spTgt spid="46"/>
                                        </p:tgtEl>
                                        <p:attrNameLst>
                                          <p:attrName>ppt_w</p:attrName>
                                        </p:attrNameLst>
                                      </p:cBhvr>
                                      <p:tavLst>
                                        <p:tav tm="0">
                                          <p:val>
                                            <p:fltVal val="0"/>
                                          </p:val>
                                        </p:tav>
                                        <p:tav tm="100000">
                                          <p:val>
                                            <p:strVal val="#ppt_w"/>
                                          </p:val>
                                        </p:tav>
                                      </p:tavLst>
                                    </p:anim>
                                    <p:anim calcmode="lin" valueType="num">
                                      <p:cBhvr>
                                        <p:cTn id="23" dur="500" fill="hold"/>
                                        <p:tgtEl>
                                          <p:spTgt spid="46"/>
                                        </p:tgtEl>
                                        <p:attrNameLst>
                                          <p:attrName>ppt_h</p:attrName>
                                        </p:attrNameLst>
                                      </p:cBhvr>
                                      <p:tavLst>
                                        <p:tav tm="0">
                                          <p:val>
                                            <p:fltVal val="0"/>
                                          </p:val>
                                        </p:tav>
                                        <p:tav tm="100000">
                                          <p:val>
                                            <p:strVal val="#ppt_h"/>
                                          </p:val>
                                        </p:tav>
                                      </p:tavLst>
                                    </p:anim>
                                    <p:animEffect transition="in" filter="fade">
                                      <p:cBhvr>
                                        <p:cTn id="2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22" grpId="0" animBg="1"/>
      <p:bldP spid="4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9337DB-FBDE-40F6-8F2D-7CAC7542050F}"/>
              </a:ext>
            </a:extLst>
          </p:cNvPr>
          <p:cNvSpPr>
            <a:spLocks noGrp="1"/>
          </p:cNvSpPr>
          <p:nvPr>
            <p:ph type="title"/>
          </p:nvPr>
        </p:nvSpPr>
        <p:spPr/>
        <p:txBody>
          <a:bodyPr/>
          <a:lstStyle/>
          <a:p>
            <a:r>
              <a:rPr lang="en-US">
                <a:cs typeface="Segoe UI"/>
              </a:rPr>
              <a:t>Other</a:t>
            </a:r>
            <a:endParaRPr lang="en-US"/>
          </a:p>
        </p:txBody>
      </p:sp>
    </p:spTree>
    <p:extLst>
      <p:ext uri="{BB962C8B-B14F-4D97-AF65-F5344CB8AC3E}">
        <p14:creationId xmlns:p14="http://schemas.microsoft.com/office/powerpoint/2010/main" val="214549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45755-237F-45A0-979C-06073456CDC1}"/>
              </a:ext>
            </a:extLst>
          </p:cNvPr>
          <p:cNvSpPr>
            <a:spLocks noGrp="1"/>
          </p:cNvSpPr>
          <p:nvPr>
            <p:ph type="title"/>
          </p:nvPr>
        </p:nvSpPr>
        <p:spPr>
          <a:xfrm>
            <a:off x="586740" y="243728"/>
            <a:ext cx="11018520" cy="553998"/>
          </a:xfrm>
        </p:spPr>
        <p:txBody>
          <a:bodyPr>
            <a:normAutofit fontScale="90000"/>
          </a:bodyPr>
          <a:lstStyle/>
          <a:p>
            <a:pPr algn="ctr"/>
            <a:r>
              <a:rPr lang="en-US"/>
              <a:t>OAuth</a:t>
            </a:r>
          </a:p>
        </p:txBody>
      </p:sp>
      <p:cxnSp>
        <p:nvCxnSpPr>
          <p:cNvPr id="28" name="Straight Arrow Connector 27">
            <a:extLst>
              <a:ext uri="{FF2B5EF4-FFF2-40B4-BE49-F238E27FC236}">
                <a16:creationId xmlns:a16="http://schemas.microsoft.com/office/drawing/2014/main" id="{5A3027C6-5155-467E-B518-1CA206A1FAD3}"/>
              </a:ext>
            </a:extLst>
          </p:cNvPr>
          <p:cNvCxnSpPr>
            <a:cxnSpLocks/>
            <a:stCxn id="17" idx="3"/>
          </p:cNvCxnSpPr>
          <p:nvPr/>
        </p:nvCxnSpPr>
        <p:spPr>
          <a:xfrm>
            <a:off x="3179904" y="3473368"/>
            <a:ext cx="815590" cy="0"/>
          </a:xfrm>
          <a:prstGeom prst="straightConnector1">
            <a:avLst/>
          </a:prstGeom>
          <a:ln w="31750">
            <a:solidFill>
              <a:schemeClr val="bg1">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EEFA074-4462-4C3E-BF87-96828AB497DC}"/>
              </a:ext>
            </a:extLst>
          </p:cNvPr>
          <p:cNvGrpSpPr/>
          <p:nvPr/>
        </p:nvGrpSpPr>
        <p:grpSpPr>
          <a:xfrm>
            <a:off x="1991184" y="2879008"/>
            <a:ext cx="1188720" cy="1188720"/>
            <a:chOff x="2046775" y="2238951"/>
            <a:chExt cx="1188720" cy="1188720"/>
          </a:xfrm>
        </p:grpSpPr>
        <p:sp>
          <p:nvSpPr>
            <p:cNvPr id="17" name="Rounded Rectangle 5">
              <a:extLst>
                <a:ext uri="{FF2B5EF4-FFF2-40B4-BE49-F238E27FC236}">
                  <a16:creationId xmlns:a16="http://schemas.microsoft.com/office/drawing/2014/main" id="{E5E3E3E1-1E80-4F29-8198-6D2DE99CE084}"/>
                </a:ext>
              </a:extLst>
            </p:cNvPr>
            <p:cNvSpPr/>
            <p:nvPr/>
          </p:nvSpPr>
          <p:spPr bwMode="auto">
            <a:xfrm>
              <a:off x="2046775" y="2238951"/>
              <a:ext cx="1188720" cy="118872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dirty="0">
                  <a:solidFill>
                    <a:schemeClr val="tx1"/>
                  </a:solidFill>
                  <a:latin typeface="+mj-lt"/>
                </a:rPr>
                <a:t>App</a:t>
              </a:r>
              <a:endParaRPr kumimoji="0" lang="en-US" sz="1600" b="0" i="0" u="none" strike="noStrike" kern="1200" cap="none" spc="0" normalizeH="0" baseline="0" noProof="0" dirty="0">
                <a:ln>
                  <a:noFill/>
                </a:ln>
                <a:solidFill>
                  <a:schemeClr val="tx1"/>
                </a:solidFill>
                <a:effectLst/>
                <a:uLnTx/>
                <a:uFillTx/>
                <a:latin typeface="+mj-lt"/>
                <a:ea typeface="+mn-ea"/>
                <a:cs typeface="+mn-cs"/>
              </a:endParaRPr>
            </a:p>
          </p:txBody>
        </p:sp>
        <p:grpSp>
          <p:nvGrpSpPr>
            <p:cNvPr id="18" name="app development" descr="application development">
              <a:extLst>
                <a:ext uri="{FF2B5EF4-FFF2-40B4-BE49-F238E27FC236}">
                  <a16:creationId xmlns:a16="http://schemas.microsoft.com/office/drawing/2014/main" id="{9B495A26-D63A-4301-B220-064910ED703A}"/>
                </a:ext>
              </a:extLst>
            </p:cNvPr>
            <p:cNvGrpSpPr/>
            <p:nvPr/>
          </p:nvGrpSpPr>
          <p:grpSpPr>
            <a:xfrm>
              <a:off x="2372140" y="2509459"/>
              <a:ext cx="500421" cy="301755"/>
              <a:chOff x="1619314" y="4920550"/>
              <a:chExt cx="500421" cy="301755"/>
            </a:xfrm>
          </p:grpSpPr>
          <p:sp>
            <p:nvSpPr>
              <p:cNvPr id="20" name="Freeform: Shape 19">
                <a:extLst>
                  <a:ext uri="{FF2B5EF4-FFF2-40B4-BE49-F238E27FC236}">
                    <a16:creationId xmlns:a16="http://schemas.microsoft.com/office/drawing/2014/main" id="{DBCD1322-4BC8-405B-8D61-77F1A500F6F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240DA24-0C16-4EA4-B84F-6CE3764431CB}"/>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AFC5844-C004-453A-A1C2-A169190E4D36}"/>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5447B45-C71D-4A40-AC2C-19DE98C068CA}"/>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48" name="Group 47">
            <a:extLst>
              <a:ext uri="{FF2B5EF4-FFF2-40B4-BE49-F238E27FC236}">
                <a16:creationId xmlns:a16="http://schemas.microsoft.com/office/drawing/2014/main" id="{449021D6-C064-493D-BAF2-8DF3992171CA}"/>
              </a:ext>
            </a:extLst>
          </p:cNvPr>
          <p:cNvGrpSpPr/>
          <p:nvPr/>
        </p:nvGrpSpPr>
        <p:grpSpPr>
          <a:xfrm>
            <a:off x="3995494" y="2533349"/>
            <a:ext cx="1883526" cy="1880038"/>
            <a:chOff x="4060074" y="1893292"/>
            <a:chExt cx="1883526" cy="1880038"/>
          </a:xfrm>
        </p:grpSpPr>
        <p:sp>
          <p:nvSpPr>
            <p:cNvPr id="26" name="Rounded Rectangle 5">
              <a:extLst>
                <a:ext uri="{FF2B5EF4-FFF2-40B4-BE49-F238E27FC236}">
                  <a16:creationId xmlns:a16="http://schemas.microsoft.com/office/drawing/2014/main" id="{9ED7BCCB-3E03-490C-B4DC-1D973CF2995B}"/>
                </a:ext>
              </a:extLst>
            </p:cNvPr>
            <p:cNvSpPr/>
            <p:nvPr/>
          </p:nvSpPr>
          <p:spPr bwMode="auto">
            <a:xfrm>
              <a:off x="4060074" y="1893292"/>
              <a:ext cx="1883526" cy="1880038"/>
            </a:xfrm>
            <a:prstGeom prst="rect">
              <a:avLst/>
            </a:prstGeom>
            <a:solidFill>
              <a:schemeClr val="accent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8288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30" name="Rectangle 29">
              <a:extLst>
                <a:ext uri="{FF2B5EF4-FFF2-40B4-BE49-F238E27FC236}">
                  <a16:creationId xmlns:a16="http://schemas.microsoft.com/office/drawing/2014/main" id="{2E38E0EC-23CB-49E4-BF24-68638E9BDC0C}"/>
                </a:ext>
              </a:extLst>
            </p:cNvPr>
            <p:cNvSpPr/>
            <p:nvPr/>
          </p:nvSpPr>
          <p:spPr bwMode="auto">
            <a:xfrm flipH="1">
              <a:off x="4253499" y="2646193"/>
              <a:ext cx="1494918" cy="927556"/>
            </a:xfrm>
            <a:prstGeom prst="rect">
              <a:avLst/>
            </a:prstGeom>
            <a:solidFill>
              <a:schemeClr val="accent1"/>
            </a:solidFill>
            <a:ln w="7710" cap="flat">
              <a:noFill/>
              <a:prstDash val="solid"/>
              <a:miter/>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Segoe UI Symbol"/>
                  <a:cs typeface="+mn-cs"/>
                </a:rPr>
                <a:t>OAuth Middleware</a:t>
              </a:r>
              <a:endParaRPr kumimoji="0" lang="en-US" sz="1600" b="0" i="0" u="none" strike="noStrike" kern="1200" cap="none" spc="0" normalizeH="0" baseline="0" noProof="0" dirty="0">
                <a:ln>
                  <a:noFill/>
                </a:ln>
                <a:solidFill>
                  <a:srgbClr val="50E6FF"/>
                </a:solidFill>
                <a:effectLst/>
                <a:uLnTx/>
                <a:uFillTx/>
                <a:latin typeface="Segoe UI Semibold"/>
                <a:ea typeface="Segoe UI Symbol" panose="020B0502040204020203" pitchFamily="34" charset="0"/>
                <a:cs typeface="+mn-cs"/>
              </a:endParaRPr>
            </a:p>
          </p:txBody>
        </p:sp>
      </p:grpSp>
      <p:sp>
        <p:nvSpPr>
          <p:cNvPr id="31" name="Rectangle 30">
            <a:extLst>
              <a:ext uri="{FF2B5EF4-FFF2-40B4-BE49-F238E27FC236}">
                <a16:creationId xmlns:a16="http://schemas.microsoft.com/office/drawing/2014/main" id="{EEDF2737-A52B-4A8A-8F19-87E4C162E987}"/>
              </a:ext>
            </a:extLst>
          </p:cNvPr>
          <p:cNvSpPr/>
          <p:nvPr/>
        </p:nvSpPr>
        <p:spPr bwMode="auto">
          <a:xfrm flipH="1">
            <a:off x="3132499" y="4624884"/>
            <a:ext cx="1494918" cy="927556"/>
          </a:xfrm>
          <a:prstGeom prst="rect">
            <a:avLst/>
          </a:prstGeom>
          <a:solidFill>
            <a:schemeClr val="tx2"/>
          </a:solidFill>
          <a:ln w="7710" cap="flat">
            <a:noFill/>
            <a:prstDash val="solid"/>
            <a:miter/>
          </a:ln>
          <a:effectLst>
            <a:outerShdw blurRad="152400" dist="38100" dir="5400000" algn="t" rotWithShape="0">
              <a:prstClr val="black">
                <a:alpha val="6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Segoe UI Symbol"/>
                <a:cs typeface="+mn-cs"/>
              </a:rPr>
              <a:t>configuration</a:t>
            </a:r>
            <a:endParaRPr kumimoji="0" lang="en-US" sz="1600" b="0" i="0" u="none" strike="noStrike" kern="1200" cap="none" spc="0" normalizeH="0" baseline="0" noProof="0">
              <a:ln>
                <a:noFill/>
              </a:ln>
              <a:solidFill>
                <a:srgbClr val="50E6FF"/>
              </a:solidFill>
              <a:effectLst/>
              <a:uLnTx/>
              <a:uFillTx/>
              <a:latin typeface="Segoe UI Semibold"/>
              <a:ea typeface="Segoe UI Symbol" panose="020B0502040204020203" pitchFamily="34" charset="0"/>
              <a:cs typeface="+mn-cs"/>
            </a:endParaRPr>
          </a:p>
        </p:txBody>
      </p:sp>
      <p:sp>
        <p:nvSpPr>
          <p:cNvPr id="32" name="Rounded Rectangle 5">
            <a:extLst>
              <a:ext uri="{FF2B5EF4-FFF2-40B4-BE49-F238E27FC236}">
                <a16:creationId xmlns:a16="http://schemas.microsoft.com/office/drawing/2014/main" id="{9374D26E-50CD-470A-9338-BECC9B1622BB}"/>
              </a:ext>
            </a:extLst>
          </p:cNvPr>
          <p:cNvSpPr/>
          <p:nvPr/>
        </p:nvSpPr>
        <p:spPr bwMode="auto">
          <a:xfrm>
            <a:off x="6493164" y="2533349"/>
            <a:ext cx="1883526" cy="1880038"/>
          </a:xfrm>
          <a:prstGeom prst="rect">
            <a:avLst/>
          </a:prstGeom>
          <a:solidFill>
            <a:schemeClr val="tx2">
              <a:lumMod val="40000"/>
              <a:lumOff val="6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828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a:solidFill>
                  <a:schemeClr val="bg1"/>
                </a:solidFill>
                <a:latin typeface="+mj-lt"/>
              </a:rPr>
              <a:t>OAuth </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a:solidFill>
                  <a:schemeClr val="bg1"/>
                </a:solidFill>
                <a:latin typeface="+mj-lt"/>
              </a:rPr>
              <a:t>Server</a:t>
            </a:r>
          </a:p>
        </p:txBody>
      </p:sp>
      <p:cxnSp>
        <p:nvCxnSpPr>
          <p:cNvPr id="41" name="Straight Arrow Connector 40">
            <a:extLst>
              <a:ext uri="{FF2B5EF4-FFF2-40B4-BE49-F238E27FC236}">
                <a16:creationId xmlns:a16="http://schemas.microsoft.com/office/drawing/2014/main" id="{2714E742-B94E-4F88-8047-CF4550978C9A}"/>
              </a:ext>
            </a:extLst>
          </p:cNvPr>
          <p:cNvCxnSpPr>
            <a:cxnSpLocks/>
          </p:cNvCxnSpPr>
          <p:nvPr/>
        </p:nvCxnSpPr>
        <p:spPr>
          <a:xfrm>
            <a:off x="5683837" y="3750028"/>
            <a:ext cx="80932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BB40C08A-B9AE-40AD-B996-DEB0E73B4B32}"/>
              </a:ext>
            </a:extLst>
          </p:cNvPr>
          <p:cNvGrpSpPr/>
          <p:nvPr/>
        </p:nvGrpSpPr>
        <p:grpSpPr>
          <a:xfrm rot="5400000" flipH="1" flipV="1">
            <a:off x="4320657" y="4520564"/>
            <a:ext cx="927555" cy="314035"/>
            <a:chOff x="-1302573" y="1353548"/>
            <a:chExt cx="435663" cy="1155911"/>
          </a:xfrm>
        </p:grpSpPr>
        <p:cxnSp>
          <p:nvCxnSpPr>
            <p:cNvPr id="52" name="Straight Arrow Connector 51">
              <a:extLst>
                <a:ext uri="{FF2B5EF4-FFF2-40B4-BE49-F238E27FC236}">
                  <a16:creationId xmlns:a16="http://schemas.microsoft.com/office/drawing/2014/main" id="{1D42D343-B304-48DF-B0F7-80A21CB43C2C}"/>
                </a:ext>
              </a:extLst>
            </p:cNvPr>
            <p:cNvCxnSpPr>
              <a:cxnSpLocks/>
            </p:cNvCxnSpPr>
            <p:nvPr/>
          </p:nvCxnSpPr>
          <p:spPr>
            <a:xfrm flipV="1">
              <a:off x="-1290668" y="1353548"/>
              <a:ext cx="0" cy="1155911"/>
            </a:xfrm>
            <a:prstGeom prst="straightConnector1">
              <a:avLst/>
            </a:prstGeom>
            <a:ln w="31750">
              <a:solidFill>
                <a:schemeClr val="accent3">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00C071C-4110-48ED-A90A-5034A00C0C18}"/>
                </a:ext>
              </a:extLst>
            </p:cNvPr>
            <p:cNvCxnSpPr>
              <a:cxnSpLocks/>
            </p:cNvCxnSpPr>
            <p:nvPr/>
          </p:nvCxnSpPr>
          <p:spPr>
            <a:xfrm flipH="1">
              <a:off x="-1302573" y="2492988"/>
              <a:ext cx="435663" cy="0"/>
            </a:xfrm>
            <a:prstGeom prst="straightConnector1">
              <a:avLst/>
            </a:prstGeom>
            <a:ln w="31750">
              <a:solidFill>
                <a:schemeClr val="accent3">
                  <a:lumMod val="40000"/>
                  <a:lumOff val="60000"/>
                </a:schemeClr>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8177D53E-5971-4717-B768-7FB4862D2CEC}"/>
              </a:ext>
            </a:extLst>
          </p:cNvPr>
          <p:cNvSpPr txBox="1"/>
          <p:nvPr/>
        </p:nvSpPr>
        <p:spPr>
          <a:xfrm>
            <a:off x="3337340" y="3220740"/>
            <a:ext cx="626775" cy="492443"/>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token </a:t>
            </a:r>
          </a:p>
          <a:p>
            <a:pPr algn="l"/>
            <a:r>
              <a:rPr lang="en-US" sz="1600">
                <a:gradFill>
                  <a:gsLst>
                    <a:gs pos="2917">
                      <a:schemeClr val="tx1"/>
                    </a:gs>
                    <a:gs pos="30000">
                      <a:schemeClr val="tx1"/>
                    </a:gs>
                  </a:gsLst>
                  <a:lin ang="5400000" scaled="0"/>
                </a:gradFill>
              </a:rPr>
              <a:t>header</a:t>
            </a:r>
          </a:p>
        </p:txBody>
      </p:sp>
      <p:pic>
        <p:nvPicPr>
          <p:cNvPr id="21" name="Graphic 20">
            <a:extLst>
              <a:ext uri="{FF2B5EF4-FFF2-40B4-BE49-F238E27FC236}">
                <a16:creationId xmlns:a16="http://schemas.microsoft.com/office/drawing/2014/main" id="{9EA47351-5A9F-4200-A489-38EB93CF95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0643" y="2576496"/>
            <a:ext cx="733228" cy="733228"/>
          </a:xfrm>
          <a:prstGeom prst="rect">
            <a:avLst/>
          </a:prstGeom>
        </p:spPr>
      </p:pic>
    </p:spTree>
    <p:extLst>
      <p:ext uri="{BB962C8B-B14F-4D97-AF65-F5344CB8AC3E}">
        <p14:creationId xmlns:p14="http://schemas.microsoft.com/office/powerpoint/2010/main" val="30318334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45755-237F-45A0-979C-06073456CDC1}"/>
              </a:ext>
            </a:extLst>
          </p:cNvPr>
          <p:cNvSpPr>
            <a:spLocks noGrp="1"/>
          </p:cNvSpPr>
          <p:nvPr>
            <p:ph type="title"/>
          </p:nvPr>
        </p:nvSpPr>
        <p:spPr/>
        <p:txBody>
          <a:bodyPr>
            <a:normAutofit/>
          </a:bodyPr>
          <a:lstStyle/>
          <a:p>
            <a:pPr algn="ctr"/>
            <a:r>
              <a:rPr lang="en-US"/>
              <a:t>Middleware</a:t>
            </a:r>
          </a:p>
        </p:txBody>
      </p:sp>
      <p:grpSp>
        <p:nvGrpSpPr>
          <p:cNvPr id="27" name="Group 26">
            <a:extLst>
              <a:ext uri="{FF2B5EF4-FFF2-40B4-BE49-F238E27FC236}">
                <a16:creationId xmlns:a16="http://schemas.microsoft.com/office/drawing/2014/main" id="{AE53F66B-D0B7-4B4B-91E7-054D912B8B0F}"/>
              </a:ext>
            </a:extLst>
          </p:cNvPr>
          <p:cNvGrpSpPr/>
          <p:nvPr/>
        </p:nvGrpSpPr>
        <p:grpSpPr>
          <a:xfrm>
            <a:off x="1891050" y="2508489"/>
            <a:ext cx="8409900" cy="2367091"/>
            <a:chOff x="2680285" y="1632590"/>
            <a:chExt cx="8409900" cy="2367091"/>
          </a:xfrm>
        </p:grpSpPr>
        <p:sp>
          <p:nvSpPr>
            <p:cNvPr id="11" name="Rectangle 10">
              <a:extLst>
                <a:ext uri="{FF2B5EF4-FFF2-40B4-BE49-F238E27FC236}">
                  <a16:creationId xmlns:a16="http://schemas.microsoft.com/office/drawing/2014/main" id="{21A7AACA-33EF-4031-9E14-B2E995AF6639}"/>
                </a:ext>
              </a:extLst>
            </p:cNvPr>
            <p:cNvSpPr/>
            <p:nvPr/>
          </p:nvSpPr>
          <p:spPr bwMode="auto">
            <a:xfrm>
              <a:off x="4367151" y="1969829"/>
              <a:ext cx="4561161" cy="2029852"/>
            </a:xfrm>
            <a:prstGeom prst="rect">
              <a:avLst/>
            </a:prstGeom>
            <a:solidFill>
              <a:schemeClr val="bg1"/>
            </a:solidFill>
            <a:ln>
              <a:noFill/>
              <a:headEnd type="none" w="med" len="med"/>
              <a:tailEnd type="none" w="med" len="med"/>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Graphic 3">
              <a:extLst>
                <a:ext uri="{FF2B5EF4-FFF2-40B4-BE49-F238E27FC236}">
                  <a16:creationId xmlns:a16="http://schemas.microsoft.com/office/drawing/2014/main" id="{314432EF-2F80-4206-B239-15EFC2BEB9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3527" y="2624419"/>
              <a:ext cx="1106658" cy="1291102"/>
            </a:xfrm>
            <a:prstGeom prst="rect">
              <a:avLst/>
            </a:prstGeom>
          </p:spPr>
        </p:pic>
        <p:pic>
          <p:nvPicPr>
            <p:cNvPr id="5" name="Graphic 4">
              <a:extLst>
                <a:ext uri="{FF2B5EF4-FFF2-40B4-BE49-F238E27FC236}">
                  <a16:creationId xmlns:a16="http://schemas.microsoft.com/office/drawing/2014/main" id="{7174503D-E84D-40B9-8079-C8E76CF8F5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82459" y="1632590"/>
              <a:ext cx="578125" cy="674479"/>
            </a:xfrm>
            <a:prstGeom prst="rect">
              <a:avLst/>
            </a:prstGeom>
            <a:effectLst>
              <a:outerShdw blurRad="152400" sx="101000" sy="101000" algn="ctr" rotWithShape="0">
                <a:prstClr val="black">
                  <a:alpha val="25000"/>
                </a:prstClr>
              </a:outerShdw>
            </a:effectLst>
          </p:spPr>
        </p:pic>
        <p:sp>
          <p:nvSpPr>
            <p:cNvPr id="6" name="TextBox 5">
              <a:extLst>
                <a:ext uri="{FF2B5EF4-FFF2-40B4-BE49-F238E27FC236}">
                  <a16:creationId xmlns:a16="http://schemas.microsoft.com/office/drawing/2014/main" id="{CADBD64F-2766-4881-932D-34AEAE91AFF0}"/>
                </a:ext>
              </a:extLst>
            </p:cNvPr>
            <p:cNvSpPr txBox="1"/>
            <p:nvPr/>
          </p:nvSpPr>
          <p:spPr>
            <a:xfrm>
              <a:off x="10144281" y="3053865"/>
              <a:ext cx="734176"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My App</a:t>
              </a:r>
            </a:p>
          </p:txBody>
        </p:sp>
        <p:grpSp>
          <p:nvGrpSpPr>
            <p:cNvPr id="13" name="Group 12">
              <a:extLst>
                <a:ext uri="{FF2B5EF4-FFF2-40B4-BE49-F238E27FC236}">
                  <a16:creationId xmlns:a16="http://schemas.microsoft.com/office/drawing/2014/main" id="{DA18F5BF-247E-453A-B72D-AE4DB4B24550}"/>
                </a:ext>
              </a:extLst>
            </p:cNvPr>
            <p:cNvGrpSpPr/>
            <p:nvPr/>
          </p:nvGrpSpPr>
          <p:grpSpPr>
            <a:xfrm>
              <a:off x="4833522" y="2740577"/>
              <a:ext cx="856601" cy="999368"/>
              <a:chOff x="4833522" y="2740577"/>
              <a:chExt cx="856601" cy="999368"/>
            </a:xfrm>
          </p:grpSpPr>
          <p:pic>
            <p:nvPicPr>
              <p:cNvPr id="8" name="Graphic 7">
                <a:extLst>
                  <a:ext uri="{FF2B5EF4-FFF2-40B4-BE49-F238E27FC236}">
                    <a16:creationId xmlns:a16="http://schemas.microsoft.com/office/drawing/2014/main" id="{5C3C5731-2759-4BCD-9477-3DC41FB2D0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33522" y="2740577"/>
                <a:ext cx="856601" cy="999368"/>
              </a:xfrm>
              <a:prstGeom prst="rect">
                <a:avLst/>
              </a:prstGeom>
            </p:spPr>
          </p:pic>
          <p:sp>
            <p:nvSpPr>
              <p:cNvPr id="12" name="TextBox 11">
                <a:extLst>
                  <a:ext uri="{FF2B5EF4-FFF2-40B4-BE49-F238E27FC236}">
                    <a16:creationId xmlns:a16="http://schemas.microsoft.com/office/drawing/2014/main" id="{71123E9B-DDFB-46F0-BABF-E884FFB4C11D}"/>
                  </a:ext>
                </a:extLst>
              </p:cNvPr>
              <p:cNvSpPr txBox="1"/>
              <p:nvPr/>
            </p:nvSpPr>
            <p:spPr>
              <a:xfrm>
                <a:off x="4858922" y="3053865"/>
                <a:ext cx="758220" cy="33855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Segoe UI Semibold"/>
                    <a:ea typeface="+mn-ea"/>
                    <a:cs typeface="+mn-cs"/>
                  </a:rPr>
                  <a:t>Middleware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ysClr val="windowText" lastClr="000000"/>
                    </a:solidFill>
                    <a:latin typeface="Segoe UI Semibold"/>
                  </a:rPr>
                  <a:t>1</a:t>
                </a:r>
                <a:endParaRPr kumimoji="0" lang="en-US" sz="1100" b="0" i="0" u="none" strike="noStrike" kern="1200" cap="none" spc="0" normalizeH="0" baseline="0" noProof="0" dirty="0">
                  <a:ln>
                    <a:noFill/>
                  </a:ln>
                  <a:solidFill>
                    <a:sysClr val="windowText" lastClr="000000"/>
                  </a:solidFill>
                  <a:effectLst/>
                  <a:uLnTx/>
                  <a:uFillTx/>
                  <a:latin typeface="Segoe UI Semibold"/>
                  <a:ea typeface="+mn-ea"/>
                  <a:cs typeface="+mn-cs"/>
                </a:endParaRPr>
              </a:p>
            </p:txBody>
          </p:sp>
        </p:grpSp>
        <p:grpSp>
          <p:nvGrpSpPr>
            <p:cNvPr id="55" name="Group 54">
              <a:extLst>
                <a:ext uri="{FF2B5EF4-FFF2-40B4-BE49-F238E27FC236}">
                  <a16:creationId xmlns:a16="http://schemas.microsoft.com/office/drawing/2014/main" id="{452FF58F-34CC-4FB1-98EF-A4761DB89A37}"/>
                </a:ext>
              </a:extLst>
            </p:cNvPr>
            <p:cNvGrpSpPr/>
            <p:nvPr/>
          </p:nvGrpSpPr>
          <p:grpSpPr>
            <a:xfrm>
              <a:off x="6243222" y="2740577"/>
              <a:ext cx="856601" cy="999368"/>
              <a:chOff x="4833522" y="2740577"/>
              <a:chExt cx="856601" cy="999368"/>
            </a:xfrm>
          </p:grpSpPr>
          <p:pic>
            <p:nvPicPr>
              <p:cNvPr id="58" name="Graphic 57">
                <a:extLst>
                  <a:ext uri="{FF2B5EF4-FFF2-40B4-BE49-F238E27FC236}">
                    <a16:creationId xmlns:a16="http://schemas.microsoft.com/office/drawing/2014/main" id="{A6CC4563-01BD-44FD-A5C3-E5D2E81BA9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33522" y="2740577"/>
                <a:ext cx="856601" cy="999368"/>
              </a:xfrm>
              <a:prstGeom prst="rect">
                <a:avLst/>
              </a:prstGeom>
            </p:spPr>
          </p:pic>
          <p:sp>
            <p:nvSpPr>
              <p:cNvPr id="59" name="TextBox 58">
                <a:extLst>
                  <a:ext uri="{FF2B5EF4-FFF2-40B4-BE49-F238E27FC236}">
                    <a16:creationId xmlns:a16="http://schemas.microsoft.com/office/drawing/2014/main" id="{1E6688B4-C970-4BDF-AC9D-04C2C5485FC6}"/>
                  </a:ext>
                </a:extLst>
              </p:cNvPr>
              <p:cNvSpPr txBox="1"/>
              <p:nvPr/>
            </p:nvSpPr>
            <p:spPr>
              <a:xfrm>
                <a:off x="4858922" y="3053865"/>
                <a:ext cx="758220" cy="33855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Segoe UI Semibold"/>
                    <a:ea typeface="+mn-ea"/>
                    <a:cs typeface="+mn-cs"/>
                  </a:rPr>
                  <a:t>Middleware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ysClr val="windowText" lastClr="000000"/>
                    </a:solidFill>
                    <a:latin typeface="Segoe UI Semibold"/>
                  </a:rPr>
                  <a:t>2</a:t>
                </a:r>
                <a:endParaRPr kumimoji="0" lang="en-US" sz="1100" b="0" i="0" u="none" strike="noStrike" kern="1200" cap="none" spc="0" normalizeH="0" baseline="0" noProof="0" dirty="0">
                  <a:ln>
                    <a:noFill/>
                  </a:ln>
                  <a:solidFill>
                    <a:sysClr val="windowText" lastClr="000000"/>
                  </a:solidFill>
                  <a:effectLst/>
                  <a:uLnTx/>
                  <a:uFillTx/>
                  <a:latin typeface="Segoe UI Semibold"/>
                  <a:ea typeface="+mn-ea"/>
                  <a:cs typeface="+mn-cs"/>
                </a:endParaRPr>
              </a:p>
            </p:txBody>
          </p:sp>
        </p:grpSp>
        <p:grpSp>
          <p:nvGrpSpPr>
            <p:cNvPr id="60" name="Group 59">
              <a:extLst>
                <a:ext uri="{FF2B5EF4-FFF2-40B4-BE49-F238E27FC236}">
                  <a16:creationId xmlns:a16="http://schemas.microsoft.com/office/drawing/2014/main" id="{048A2173-B3AE-4160-8AFE-8718B5D3858D}"/>
                </a:ext>
              </a:extLst>
            </p:cNvPr>
            <p:cNvGrpSpPr/>
            <p:nvPr/>
          </p:nvGrpSpPr>
          <p:grpSpPr>
            <a:xfrm>
              <a:off x="7652922" y="2740577"/>
              <a:ext cx="856601" cy="999368"/>
              <a:chOff x="4833522" y="2740577"/>
              <a:chExt cx="856601" cy="999368"/>
            </a:xfrm>
          </p:grpSpPr>
          <p:pic>
            <p:nvPicPr>
              <p:cNvPr id="61" name="Graphic 60">
                <a:extLst>
                  <a:ext uri="{FF2B5EF4-FFF2-40B4-BE49-F238E27FC236}">
                    <a16:creationId xmlns:a16="http://schemas.microsoft.com/office/drawing/2014/main" id="{43ACCAF9-0690-440D-93A0-47AE088399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33522" y="2740577"/>
                <a:ext cx="856601" cy="999368"/>
              </a:xfrm>
              <a:prstGeom prst="rect">
                <a:avLst/>
              </a:prstGeom>
            </p:spPr>
          </p:pic>
          <p:sp>
            <p:nvSpPr>
              <p:cNvPr id="62" name="TextBox 61">
                <a:extLst>
                  <a:ext uri="{FF2B5EF4-FFF2-40B4-BE49-F238E27FC236}">
                    <a16:creationId xmlns:a16="http://schemas.microsoft.com/office/drawing/2014/main" id="{AB6FB682-A243-4839-9A8D-016B0ECC2746}"/>
                  </a:ext>
                </a:extLst>
              </p:cNvPr>
              <p:cNvSpPr txBox="1"/>
              <p:nvPr/>
            </p:nvSpPr>
            <p:spPr>
              <a:xfrm>
                <a:off x="4858922" y="3053865"/>
                <a:ext cx="758220" cy="33855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Segoe UI Semibold"/>
                    <a:ea typeface="+mn-ea"/>
                    <a:cs typeface="+mn-cs"/>
                  </a:rPr>
                  <a:t>Middleware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Segoe UI Semibold"/>
                    <a:ea typeface="+mn-ea"/>
                    <a:cs typeface="+mn-cs"/>
                  </a:rPr>
                  <a:t>3</a:t>
                </a:r>
              </a:p>
            </p:txBody>
          </p:sp>
        </p:grpSp>
        <p:grpSp>
          <p:nvGrpSpPr>
            <p:cNvPr id="25" name="Group 24">
              <a:extLst>
                <a:ext uri="{FF2B5EF4-FFF2-40B4-BE49-F238E27FC236}">
                  <a16:creationId xmlns:a16="http://schemas.microsoft.com/office/drawing/2014/main" id="{8D154AE3-97C5-4077-B398-637251405A7F}"/>
                </a:ext>
              </a:extLst>
            </p:cNvPr>
            <p:cNvGrpSpPr/>
            <p:nvPr/>
          </p:nvGrpSpPr>
          <p:grpSpPr>
            <a:xfrm>
              <a:off x="5690123" y="3146076"/>
              <a:ext cx="558178" cy="166553"/>
              <a:chOff x="5690123" y="3147269"/>
              <a:chExt cx="558178" cy="166553"/>
            </a:xfrm>
          </p:grpSpPr>
          <p:cxnSp>
            <p:nvCxnSpPr>
              <p:cNvPr id="7" name="Straight Arrow Connector 6">
                <a:extLst>
                  <a:ext uri="{FF2B5EF4-FFF2-40B4-BE49-F238E27FC236}">
                    <a16:creationId xmlns:a16="http://schemas.microsoft.com/office/drawing/2014/main" id="{C668BC10-45C5-4EBD-AF48-045CA326E0EF}"/>
                  </a:ext>
                </a:extLst>
              </p:cNvPr>
              <p:cNvCxnSpPr>
                <a:cxnSpLocks/>
              </p:cNvCxnSpPr>
              <p:nvPr/>
            </p:nvCxnSpPr>
            <p:spPr>
              <a:xfrm>
                <a:off x="5690123" y="3147269"/>
                <a:ext cx="553099" cy="0"/>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4DA262E-40B5-4CA6-8186-5FC14A5A9B5F}"/>
                  </a:ext>
                </a:extLst>
              </p:cNvPr>
              <p:cNvCxnSpPr>
                <a:cxnSpLocks/>
              </p:cNvCxnSpPr>
              <p:nvPr/>
            </p:nvCxnSpPr>
            <p:spPr>
              <a:xfrm flipH="1">
                <a:off x="5690123" y="3313822"/>
                <a:ext cx="558178" cy="0"/>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AB5CD2C7-98B6-44E8-B1F5-EFF299834896}"/>
                </a:ext>
              </a:extLst>
            </p:cNvPr>
            <p:cNvGrpSpPr/>
            <p:nvPr/>
          </p:nvGrpSpPr>
          <p:grpSpPr>
            <a:xfrm>
              <a:off x="7094744" y="3146076"/>
              <a:ext cx="558178" cy="166553"/>
              <a:chOff x="5690123" y="3147269"/>
              <a:chExt cx="558178" cy="166553"/>
            </a:xfrm>
          </p:grpSpPr>
          <p:cxnSp>
            <p:nvCxnSpPr>
              <p:cNvPr id="65" name="Straight Arrow Connector 64">
                <a:extLst>
                  <a:ext uri="{FF2B5EF4-FFF2-40B4-BE49-F238E27FC236}">
                    <a16:creationId xmlns:a16="http://schemas.microsoft.com/office/drawing/2014/main" id="{EE4D68B6-DE0D-4CE7-BF08-3BBFC1A78DC0}"/>
                  </a:ext>
                </a:extLst>
              </p:cNvPr>
              <p:cNvCxnSpPr>
                <a:cxnSpLocks/>
              </p:cNvCxnSpPr>
              <p:nvPr/>
            </p:nvCxnSpPr>
            <p:spPr>
              <a:xfrm>
                <a:off x="5690123" y="3147269"/>
                <a:ext cx="553099" cy="0"/>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02B9B5B-AE87-4526-A75C-28F779AD4BA3}"/>
                  </a:ext>
                </a:extLst>
              </p:cNvPr>
              <p:cNvCxnSpPr>
                <a:cxnSpLocks/>
              </p:cNvCxnSpPr>
              <p:nvPr/>
            </p:nvCxnSpPr>
            <p:spPr>
              <a:xfrm flipH="1">
                <a:off x="5690123" y="3313822"/>
                <a:ext cx="558178" cy="0"/>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4A5A330B-D43F-4299-B6CA-913514BDAD97}"/>
                </a:ext>
              </a:extLst>
            </p:cNvPr>
            <p:cNvGrpSpPr/>
            <p:nvPr/>
          </p:nvGrpSpPr>
          <p:grpSpPr>
            <a:xfrm>
              <a:off x="8508001" y="3146076"/>
              <a:ext cx="1475526" cy="166553"/>
              <a:chOff x="5690123" y="3147269"/>
              <a:chExt cx="558178" cy="166553"/>
            </a:xfrm>
          </p:grpSpPr>
          <p:cxnSp>
            <p:nvCxnSpPr>
              <p:cNvPr id="68" name="Straight Arrow Connector 67">
                <a:extLst>
                  <a:ext uri="{FF2B5EF4-FFF2-40B4-BE49-F238E27FC236}">
                    <a16:creationId xmlns:a16="http://schemas.microsoft.com/office/drawing/2014/main" id="{B112A06B-4140-4F40-80AA-37A9F728AF63}"/>
                  </a:ext>
                </a:extLst>
              </p:cNvPr>
              <p:cNvCxnSpPr>
                <a:cxnSpLocks/>
              </p:cNvCxnSpPr>
              <p:nvPr/>
            </p:nvCxnSpPr>
            <p:spPr>
              <a:xfrm>
                <a:off x="5690123" y="3147269"/>
                <a:ext cx="553099" cy="0"/>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0A43413-F075-41E9-8CDC-1E9947B11A4A}"/>
                  </a:ext>
                </a:extLst>
              </p:cNvPr>
              <p:cNvCxnSpPr>
                <a:cxnSpLocks/>
              </p:cNvCxnSpPr>
              <p:nvPr/>
            </p:nvCxnSpPr>
            <p:spPr>
              <a:xfrm flipH="1">
                <a:off x="5690123" y="3313822"/>
                <a:ext cx="558178" cy="0"/>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098FF47D-5E00-4344-AC66-EF5A0B43CDD5}"/>
                </a:ext>
              </a:extLst>
            </p:cNvPr>
            <p:cNvGrpSpPr/>
            <p:nvPr/>
          </p:nvGrpSpPr>
          <p:grpSpPr>
            <a:xfrm>
              <a:off x="3357996" y="3146076"/>
              <a:ext cx="1475526" cy="166553"/>
              <a:chOff x="5690123" y="3147269"/>
              <a:chExt cx="558178" cy="166553"/>
            </a:xfrm>
          </p:grpSpPr>
          <p:cxnSp>
            <p:nvCxnSpPr>
              <p:cNvPr id="71" name="Straight Arrow Connector 70">
                <a:extLst>
                  <a:ext uri="{FF2B5EF4-FFF2-40B4-BE49-F238E27FC236}">
                    <a16:creationId xmlns:a16="http://schemas.microsoft.com/office/drawing/2014/main" id="{A7A06530-486D-4A89-9F51-430A39B27E94}"/>
                  </a:ext>
                </a:extLst>
              </p:cNvPr>
              <p:cNvCxnSpPr>
                <a:cxnSpLocks/>
              </p:cNvCxnSpPr>
              <p:nvPr/>
            </p:nvCxnSpPr>
            <p:spPr>
              <a:xfrm>
                <a:off x="5690123" y="3147269"/>
                <a:ext cx="553099" cy="0"/>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052F250-ACF2-4910-B803-AB518853FA52}"/>
                  </a:ext>
                </a:extLst>
              </p:cNvPr>
              <p:cNvCxnSpPr>
                <a:cxnSpLocks/>
              </p:cNvCxnSpPr>
              <p:nvPr/>
            </p:nvCxnSpPr>
            <p:spPr>
              <a:xfrm flipH="1">
                <a:off x="5690123" y="3313822"/>
                <a:ext cx="558178" cy="0"/>
              </a:xfrm>
              <a:prstGeom prst="straightConnector1">
                <a:avLst/>
              </a:prstGeom>
              <a:ln w="28575">
                <a:solidFill>
                  <a:srgbClr val="202192"/>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0C0DD24E-9B38-4955-B6F6-57F777B508DF}"/>
                </a:ext>
              </a:extLst>
            </p:cNvPr>
            <p:cNvSpPr txBox="1"/>
            <p:nvPr/>
          </p:nvSpPr>
          <p:spPr>
            <a:xfrm>
              <a:off x="6078410" y="2366814"/>
              <a:ext cx="1186222"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bold"/>
                  <a:ea typeface="+mn-ea"/>
                  <a:cs typeface="+mn-cs"/>
                </a:rPr>
                <a:t>Dapr Sidecar</a:t>
              </a:r>
            </a:p>
          </p:txBody>
        </p:sp>
        <p:sp>
          <p:nvSpPr>
            <p:cNvPr id="74" name="TextBox 73">
              <a:extLst>
                <a:ext uri="{FF2B5EF4-FFF2-40B4-BE49-F238E27FC236}">
                  <a16:creationId xmlns:a16="http://schemas.microsoft.com/office/drawing/2014/main" id="{2CB88AB2-7052-4A6B-84F9-F3494E55A57A}"/>
                </a:ext>
              </a:extLst>
            </p:cNvPr>
            <p:cNvSpPr txBox="1"/>
            <p:nvPr/>
          </p:nvSpPr>
          <p:spPr>
            <a:xfrm>
              <a:off x="2774862" y="3049294"/>
              <a:ext cx="517770" cy="16927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Segoe UI Semibold"/>
                  <a:ea typeface="+mn-ea"/>
                  <a:cs typeface="+mn-cs"/>
                </a:rPr>
                <a:t>Request</a:t>
              </a:r>
              <a:endParaRPr kumimoji="0" lang="en-US" sz="1600" b="0" i="0" u="none" strike="noStrike" kern="1200" cap="none" spc="0" normalizeH="0" baseline="0" noProof="0" dirty="0">
                <a:ln>
                  <a:noFill/>
                </a:ln>
                <a:solidFill>
                  <a:sysClr val="windowText" lastClr="000000"/>
                </a:solidFill>
                <a:effectLst/>
                <a:uLnTx/>
                <a:uFillTx/>
                <a:latin typeface="Segoe UI Semibold"/>
                <a:ea typeface="+mn-ea"/>
                <a:cs typeface="+mn-cs"/>
              </a:endParaRPr>
            </a:p>
          </p:txBody>
        </p:sp>
        <p:sp>
          <p:nvSpPr>
            <p:cNvPr id="75" name="TextBox 74">
              <a:extLst>
                <a:ext uri="{FF2B5EF4-FFF2-40B4-BE49-F238E27FC236}">
                  <a16:creationId xmlns:a16="http://schemas.microsoft.com/office/drawing/2014/main" id="{14B7DEFD-7532-4796-B8AC-F1B6FA22C2D9}"/>
                </a:ext>
              </a:extLst>
            </p:cNvPr>
            <p:cNvSpPr txBox="1"/>
            <p:nvPr/>
          </p:nvSpPr>
          <p:spPr>
            <a:xfrm>
              <a:off x="2680285" y="3230618"/>
              <a:ext cx="612347" cy="16927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Segoe UI Semibold"/>
                  <a:ea typeface="+mn-ea"/>
                  <a:cs typeface="+mn-cs"/>
                </a:rPr>
                <a:t>Response</a:t>
              </a:r>
              <a:endParaRPr kumimoji="0" lang="en-US" sz="1600" b="0" i="0" u="none" strike="noStrike" kern="1200" cap="none" spc="0" normalizeH="0" baseline="0" noProof="0" dirty="0">
                <a:ln>
                  <a:noFill/>
                </a:ln>
                <a:solidFill>
                  <a:sysClr val="windowText" lastClr="000000"/>
                </a:solidFill>
                <a:effectLst/>
                <a:uLnTx/>
                <a:uFillTx/>
                <a:latin typeface="Segoe UI Semibold"/>
                <a:ea typeface="+mn-ea"/>
                <a:cs typeface="+mn-cs"/>
              </a:endParaRPr>
            </a:p>
          </p:txBody>
        </p:sp>
      </p:grpSp>
    </p:spTree>
    <p:extLst>
      <p:ext uri="{BB962C8B-B14F-4D97-AF65-F5344CB8AC3E}">
        <p14:creationId xmlns:p14="http://schemas.microsoft.com/office/powerpoint/2010/main" val="11491415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96CF4-D166-4626-BAF1-76FB4B26769E}"/>
              </a:ext>
            </a:extLst>
          </p:cNvPr>
          <p:cNvSpPr>
            <a:spLocks noGrp="1"/>
          </p:cNvSpPr>
          <p:nvPr>
            <p:ph type="title"/>
          </p:nvPr>
        </p:nvSpPr>
        <p:spPr/>
        <p:txBody>
          <a:bodyPr/>
          <a:lstStyle/>
          <a:p>
            <a:r>
              <a:rPr lang="en-US" dirty="0"/>
              <a:t>Dapr Diagrams</a:t>
            </a:r>
          </a:p>
        </p:txBody>
      </p:sp>
    </p:spTree>
    <p:extLst>
      <p:ext uri="{BB962C8B-B14F-4D97-AF65-F5344CB8AC3E}">
        <p14:creationId xmlns:p14="http://schemas.microsoft.com/office/powerpoint/2010/main" val="292659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63E9BB-4872-4330-8303-37DE44FAC384}"/>
              </a:ext>
            </a:extLst>
          </p:cNvPr>
          <p:cNvSpPr>
            <a:spLocks noGrp="1"/>
          </p:cNvSpPr>
          <p:nvPr>
            <p:ph type="title"/>
          </p:nvPr>
        </p:nvSpPr>
        <p:spPr/>
        <p:txBody>
          <a:bodyPr/>
          <a:lstStyle/>
          <a:p>
            <a:r>
              <a:rPr lang="en-US"/>
              <a:t>Concepts</a:t>
            </a:r>
          </a:p>
        </p:txBody>
      </p:sp>
    </p:spTree>
    <p:extLst>
      <p:ext uri="{BB962C8B-B14F-4D97-AF65-F5344CB8AC3E}">
        <p14:creationId xmlns:p14="http://schemas.microsoft.com/office/powerpoint/2010/main" val="234459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0C2D8E7F-5B0C-4645-A0E7-5BEB493B7828}"/>
              </a:ext>
            </a:extLst>
          </p:cNvPr>
          <p:cNvSpPr/>
          <p:nvPr/>
        </p:nvSpPr>
        <p:spPr>
          <a:xfrm>
            <a:off x="594502" y="585788"/>
            <a:ext cx="6796897"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a:noFill/>
          <a:ln>
            <a:noFill/>
          </a:ln>
          <a:effectLst/>
        </p:spPr>
        <p:txBody>
          <a:bodyPr spcFirstLastPara="0" vert="horz" wrap="square" lIns="0" tIns="0" rIns="0" bIns="0" numCol="1" spcCol="1270" anchor="t" anchorCtr="0">
            <a:spAutoFit/>
          </a:bodyPr>
          <a:lstStyle/>
          <a:p>
            <a:pPr marL="0" marR="0" lvl="0" indent="0" defTabSz="1422400" eaLnBrk="1" fontAlgn="auto" latinLnBrk="0" hangingPunct="1">
              <a:lnSpc>
                <a:spcPct val="90000"/>
              </a:lnSpc>
              <a:spcBef>
                <a:spcPct val="0"/>
              </a:spcBef>
              <a:spcAft>
                <a:spcPts val="60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Segoe UI Semibold"/>
                <a:ea typeface="+mn-ea"/>
                <a:cs typeface="+mn-cs"/>
              </a:rPr>
              <a:t>Dapr building blocks</a:t>
            </a:r>
          </a:p>
        </p:txBody>
      </p:sp>
      <p:grpSp>
        <p:nvGrpSpPr>
          <p:cNvPr id="89" name="Group 88">
            <a:extLst>
              <a:ext uri="{FF2B5EF4-FFF2-40B4-BE49-F238E27FC236}">
                <a16:creationId xmlns:a16="http://schemas.microsoft.com/office/drawing/2014/main" id="{78DB8DF0-C991-40D5-B47A-8994FC724AD5}"/>
              </a:ext>
            </a:extLst>
          </p:cNvPr>
          <p:cNvGrpSpPr/>
          <p:nvPr/>
        </p:nvGrpSpPr>
        <p:grpSpPr>
          <a:xfrm>
            <a:off x="129572" y="1834134"/>
            <a:ext cx="10337165" cy="3988020"/>
            <a:chOff x="341721" y="1589820"/>
            <a:chExt cx="11469266" cy="4402137"/>
          </a:xfrm>
        </p:grpSpPr>
        <p:sp>
          <p:nvSpPr>
            <p:cNvPr id="4" name="Rectangle 3">
              <a:extLst>
                <a:ext uri="{FF2B5EF4-FFF2-40B4-BE49-F238E27FC236}">
                  <a16:creationId xmlns:a16="http://schemas.microsoft.com/office/drawing/2014/main" id="{6142493D-1FCC-4406-9484-76A2446A6773}"/>
                </a:ext>
              </a:extLst>
            </p:cNvPr>
            <p:cNvSpPr/>
            <p:nvPr/>
          </p:nvSpPr>
          <p:spPr bwMode="auto">
            <a:xfrm>
              <a:off x="10165067" y="1589820"/>
              <a:ext cx="1645920" cy="4402137"/>
            </a:xfrm>
            <a:prstGeom prst="rect">
              <a:avLst/>
            </a:prstGeom>
            <a:solidFill>
              <a:srgbClr val="243A5E">
                <a:lumMod val="50000"/>
              </a:srgbClr>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cxnSp>
          <p:nvCxnSpPr>
            <p:cNvPr id="5" name="Straight Connector 4">
              <a:extLst>
                <a:ext uri="{FF2B5EF4-FFF2-40B4-BE49-F238E27FC236}">
                  <a16:creationId xmlns:a16="http://schemas.microsoft.com/office/drawing/2014/main" id="{56342AF9-B0E7-4300-8B9E-D8656067EC50}"/>
                </a:ext>
              </a:extLst>
            </p:cNvPr>
            <p:cNvCxnSpPr>
              <a:cxnSpLocks/>
            </p:cNvCxnSpPr>
            <p:nvPr/>
          </p:nvCxnSpPr>
          <p:spPr>
            <a:xfrm>
              <a:off x="10732537" y="3942718"/>
              <a:ext cx="489153" cy="0"/>
            </a:xfrm>
            <a:prstGeom prst="line">
              <a:avLst/>
            </a:prstGeom>
            <a:noFill/>
            <a:ln w="19050" cap="flat" cmpd="sng" algn="ctr">
              <a:solidFill>
                <a:srgbClr val="FFFFFF"/>
              </a:solidFill>
              <a:prstDash val="solid"/>
              <a:headEnd type="none" w="lg" len="med"/>
              <a:tailEnd type="none" w="lg" len="med"/>
            </a:ln>
            <a:effectLst/>
          </p:spPr>
        </p:cxnSp>
        <p:sp>
          <p:nvSpPr>
            <p:cNvPr id="6" name="Rectangle 5">
              <a:extLst>
                <a:ext uri="{FF2B5EF4-FFF2-40B4-BE49-F238E27FC236}">
                  <a16:creationId xmlns:a16="http://schemas.microsoft.com/office/drawing/2014/main" id="{0F92C427-B80A-4FC1-A692-B1400FBFC5B5}"/>
                </a:ext>
              </a:extLst>
            </p:cNvPr>
            <p:cNvSpPr/>
            <p:nvPr/>
          </p:nvSpPr>
          <p:spPr>
            <a:xfrm>
              <a:off x="10282507" y="4259042"/>
              <a:ext cx="1345407" cy="560564"/>
            </a:xfrm>
            <a:prstGeom prst="rect">
              <a:avLst/>
            </a:prstGeom>
          </p:spPr>
          <p:txBody>
            <a:bodyPr wrap="square" lIns="0" tIns="0" rIns="0" bIns="0">
              <a:spAutoFit/>
            </a:bodyPr>
            <a:lstStyle/>
            <a:p>
              <a:pPr algn="ctr" defTabSz="844550">
                <a:spcBef>
                  <a:spcPct val="0"/>
                </a:spcBef>
                <a:spcAft>
                  <a:spcPct val="35000"/>
                </a:spcAft>
              </a:pPr>
              <a:r>
                <a:rPr lang="en-US" sz="1100">
                  <a:solidFill>
                    <a:srgbClr val="FFFFFF"/>
                  </a:solidFill>
                  <a:latin typeface="Segoe UI"/>
                  <a:cs typeface="Segoe UI"/>
                </a:rPr>
                <a:t>Securely access secrets from your application</a:t>
              </a:r>
            </a:p>
          </p:txBody>
        </p:sp>
        <p:grpSp>
          <p:nvGrpSpPr>
            <p:cNvPr id="7" name="Group 6">
              <a:extLst>
                <a:ext uri="{FF2B5EF4-FFF2-40B4-BE49-F238E27FC236}">
                  <a16:creationId xmlns:a16="http://schemas.microsoft.com/office/drawing/2014/main" id="{95E813F8-399C-47E2-A72A-418F1D26D591}"/>
                </a:ext>
              </a:extLst>
            </p:cNvPr>
            <p:cNvGrpSpPr/>
            <p:nvPr/>
          </p:nvGrpSpPr>
          <p:grpSpPr>
            <a:xfrm>
              <a:off x="8531245" y="1589820"/>
              <a:ext cx="1645920" cy="4402137"/>
              <a:chOff x="9913145" y="1636713"/>
              <a:chExt cx="1554956" cy="4402137"/>
            </a:xfrm>
          </p:grpSpPr>
          <p:sp>
            <p:nvSpPr>
              <p:cNvPr id="8" name="Rectangle 7">
                <a:extLst>
                  <a:ext uri="{FF2B5EF4-FFF2-40B4-BE49-F238E27FC236}">
                    <a16:creationId xmlns:a16="http://schemas.microsoft.com/office/drawing/2014/main" id="{32F92CB1-569C-449A-9A8E-CFD69932D28C}"/>
                  </a:ext>
                </a:extLst>
              </p:cNvPr>
              <p:cNvSpPr/>
              <p:nvPr/>
            </p:nvSpPr>
            <p:spPr bwMode="auto">
              <a:xfrm>
                <a:off x="9913145" y="1636713"/>
                <a:ext cx="1554956" cy="4402137"/>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Observability</a:t>
                </a:r>
              </a:p>
            </p:txBody>
          </p:sp>
          <p:cxnSp>
            <p:nvCxnSpPr>
              <p:cNvPr id="9" name="Straight Connector 8">
                <a:extLst>
                  <a:ext uri="{FF2B5EF4-FFF2-40B4-BE49-F238E27FC236}">
                    <a16:creationId xmlns:a16="http://schemas.microsoft.com/office/drawing/2014/main" id="{8E9D15C0-C17D-404F-9577-DD019892F96B}"/>
                  </a:ext>
                </a:extLst>
              </p:cNvPr>
              <p:cNvCxnSpPr>
                <a:cxnSpLocks/>
              </p:cNvCxnSpPr>
              <p:nvPr/>
            </p:nvCxnSpPr>
            <p:spPr>
              <a:xfrm>
                <a:off x="10446046" y="3987730"/>
                <a:ext cx="489153" cy="0"/>
              </a:xfrm>
              <a:prstGeom prst="line">
                <a:avLst/>
              </a:prstGeom>
              <a:noFill/>
              <a:ln w="19050" cap="flat" cmpd="sng" algn="ctr">
                <a:solidFill>
                  <a:srgbClr val="FFFFFF"/>
                </a:solidFill>
                <a:prstDash val="solid"/>
                <a:headEnd type="none" w="lg" len="med"/>
                <a:tailEnd type="none" w="lg" len="med"/>
              </a:ln>
              <a:effectLst/>
            </p:spPr>
          </p:cxnSp>
          <p:sp>
            <p:nvSpPr>
              <p:cNvPr id="10" name="Rectangle 9">
                <a:extLst>
                  <a:ext uri="{FF2B5EF4-FFF2-40B4-BE49-F238E27FC236}">
                    <a16:creationId xmlns:a16="http://schemas.microsoft.com/office/drawing/2014/main" id="{D710C767-CFBF-4886-A464-FFE9F7EB2BC3}"/>
                  </a:ext>
                </a:extLst>
              </p:cNvPr>
              <p:cNvSpPr/>
              <p:nvPr/>
            </p:nvSpPr>
            <p:spPr>
              <a:xfrm>
                <a:off x="10017919" y="4305935"/>
                <a:ext cx="1345406" cy="934275"/>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cs typeface="Segoe UI"/>
                  </a:rPr>
                  <a:t>See and measure the message calls across components and networked services</a:t>
                </a:r>
              </a:p>
            </p:txBody>
          </p:sp>
          <p:grpSp>
            <p:nvGrpSpPr>
              <p:cNvPr id="11" name="Group 10">
                <a:extLst>
                  <a:ext uri="{FF2B5EF4-FFF2-40B4-BE49-F238E27FC236}">
                    <a16:creationId xmlns:a16="http://schemas.microsoft.com/office/drawing/2014/main" id="{0702EA7C-620F-4788-B230-7972A3BA7512}"/>
                  </a:ext>
                </a:extLst>
              </p:cNvPr>
              <p:cNvGrpSpPr/>
              <p:nvPr/>
            </p:nvGrpSpPr>
            <p:grpSpPr>
              <a:xfrm>
                <a:off x="10421265" y="2251421"/>
                <a:ext cx="498006" cy="420718"/>
                <a:chOff x="9332611" y="4972062"/>
                <a:chExt cx="363103" cy="306751"/>
              </a:xfrm>
            </p:grpSpPr>
            <p:sp>
              <p:nvSpPr>
                <p:cNvPr id="12" name="Freeform 855">
                  <a:extLst>
                    <a:ext uri="{FF2B5EF4-FFF2-40B4-BE49-F238E27FC236}">
                      <a16:creationId xmlns:a16="http://schemas.microsoft.com/office/drawing/2014/main" id="{27D88B37-9D0F-46AF-AADA-8EB989611D88}"/>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 name="Oval 757">
                  <a:extLst>
                    <a:ext uri="{FF2B5EF4-FFF2-40B4-BE49-F238E27FC236}">
                      <a16:creationId xmlns:a16="http://schemas.microsoft.com/office/drawing/2014/main" id="{3102C0CE-1E96-4115-8488-D04277135FAF}"/>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 name="Freeform 855">
                  <a:extLst>
                    <a:ext uri="{FF2B5EF4-FFF2-40B4-BE49-F238E27FC236}">
                      <a16:creationId xmlns:a16="http://schemas.microsoft.com/office/drawing/2014/main" id="{F5F21B14-BAC6-442F-AC63-F7DE5DE5D6D3}"/>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 name="Oval 757">
                  <a:extLst>
                    <a:ext uri="{FF2B5EF4-FFF2-40B4-BE49-F238E27FC236}">
                      <a16:creationId xmlns:a16="http://schemas.microsoft.com/office/drawing/2014/main" id="{9D44802F-B904-48BE-9576-24A21C9440B3}"/>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 name="Freeform 855">
                  <a:extLst>
                    <a:ext uri="{FF2B5EF4-FFF2-40B4-BE49-F238E27FC236}">
                      <a16:creationId xmlns:a16="http://schemas.microsoft.com/office/drawing/2014/main" id="{6150974B-BEA8-49E5-8CA7-83BCF01897F8}"/>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7" name="Oval 757">
                  <a:extLst>
                    <a:ext uri="{FF2B5EF4-FFF2-40B4-BE49-F238E27FC236}">
                      <a16:creationId xmlns:a16="http://schemas.microsoft.com/office/drawing/2014/main" id="{4209A2F1-FF1B-4D77-916C-437EB7884FE2}"/>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8" name="Oval 757">
                  <a:extLst>
                    <a:ext uri="{FF2B5EF4-FFF2-40B4-BE49-F238E27FC236}">
                      <a16:creationId xmlns:a16="http://schemas.microsoft.com/office/drawing/2014/main" id="{A7D40E0B-51B4-4B1F-9FFE-8A2501AC7B3D}"/>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grpSp>
        <p:grpSp>
          <p:nvGrpSpPr>
            <p:cNvPr id="19" name="Group 18">
              <a:extLst>
                <a:ext uri="{FF2B5EF4-FFF2-40B4-BE49-F238E27FC236}">
                  <a16:creationId xmlns:a16="http://schemas.microsoft.com/office/drawing/2014/main" id="{9CEB9C1F-EB02-4597-A592-C2C574C929FC}"/>
                </a:ext>
              </a:extLst>
            </p:cNvPr>
            <p:cNvGrpSpPr/>
            <p:nvPr/>
          </p:nvGrpSpPr>
          <p:grpSpPr>
            <a:xfrm>
              <a:off x="6891949" y="1589820"/>
              <a:ext cx="1645920" cy="4402137"/>
              <a:chOff x="8075613" y="1636713"/>
              <a:chExt cx="1554956" cy="4402137"/>
            </a:xfrm>
          </p:grpSpPr>
          <p:sp>
            <p:nvSpPr>
              <p:cNvPr id="20" name="Rectangle 19">
                <a:extLst>
                  <a:ext uri="{FF2B5EF4-FFF2-40B4-BE49-F238E27FC236}">
                    <a16:creationId xmlns:a16="http://schemas.microsoft.com/office/drawing/2014/main" id="{8D0774C9-65E0-4555-8C0E-CCB02E731407}"/>
                  </a:ext>
                </a:extLst>
              </p:cNvPr>
              <p:cNvSpPr/>
              <p:nvPr/>
            </p:nvSpPr>
            <p:spPr bwMode="auto">
              <a:xfrm>
                <a:off x="8075613" y="1636713"/>
                <a:ext cx="1554956" cy="4402137"/>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cxnSp>
            <p:nvCxnSpPr>
              <p:cNvPr id="21" name="Straight Connector 20">
                <a:extLst>
                  <a:ext uri="{FF2B5EF4-FFF2-40B4-BE49-F238E27FC236}">
                    <a16:creationId xmlns:a16="http://schemas.microsoft.com/office/drawing/2014/main" id="{AE0B6387-55EF-4E68-9FD4-AE716FCAE670}"/>
                  </a:ext>
                </a:extLst>
              </p:cNvPr>
              <p:cNvCxnSpPr>
                <a:cxnSpLocks/>
              </p:cNvCxnSpPr>
              <p:nvPr/>
            </p:nvCxnSpPr>
            <p:spPr>
              <a:xfrm>
                <a:off x="8608514" y="3987730"/>
                <a:ext cx="489153" cy="0"/>
              </a:xfrm>
              <a:prstGeom prst="line">
                <a:avLst/>
              </a:prstGeom>
              <a:noFill/>
              <a:ln w="19050" cap="flat" cmpd="sng" algn="ctr">
                <a:solidFill>
                  <a:srgbClr val="FFFFFF"/>
                </a:solidFill>
                <a:prstDash val="solid"/>
                <a:headEnd type="none" w="lg" len="med"/>
                <a:tailEnd type="none" w="lg" len="med"/>
              </a:ln>
              <a:effectLst/>
            </p:spPr>
          </p:cxnSp>
          <p:sp>
            <p:nvSpPr>
              <p:cNvPr id="22" name="Rectangle 21">
                <a:extLst>
                  <a:ext uri="{FF2B5EF4-FFF2-40B4-BE49-F238E27FC236}">
                    <a16:creationId xmlns:a16="http://schemas.microsoft.com/office/drawing/2014/main" id="{3F4DEC65-5EFB-4820-9718-D0E1B70610C6}"/>
                  </a:ext>
                </a:extLst>
              </p:cNvPr>
              <p:cNvSpPr/>
              <p:nvPr/>
            </p:nvSpPr>
            <p:spPr>
              <a:xfrm>
                <a:off x="8260554" y="4305935"/>
                <a:ext cx="1185072" cy="1307984"/>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cs typeface="Segoe UI"/>
                  </a:rPr>
                  <a:t>Encapsulate code and data in reusable actor objects as a common microservices design pattern </a:t>
                </a:r>
              </a:p>
            </p:txBody>
          </p:sp>
          <p:grpSp>
            <p:nvGrpSpPr>
              <p:cNvPr id="23" name="Group 22">
                <a:extLst>
                  <a:ext uri="{FF2B5EF4-FFF2-40B4-BE49-F238E27FC236}">
                    <a16:creationId xmlns:a16="http://schemas.microsoft.com/office/drawing/2014/main" id="{66207A4B-15AA-4211-8033-828317F87192}"/>
                  </a:ext>
                </a:extLst>
              </p:cNvPr>
              <p:cNvGrpSpPr/>
              <p:nvPr/>
            </p:nvGrpSpPr>
            <p:grpSpPr>
              <a:xfrm>
                <a:off x="8594162" y="2202919"/>
                <a:ext cx="542343" cy="497350"/>
                <a:chOff x="8058210" y="4944318"/>
                <a:chExt cx="395430" cy="362625"/>
              </a:xfrm>
            </p:grpSpPr>
            <p:sp>
              <p:nvSpPr>
                <p:cNvPr id="24" name="Freeform: Shape 23">
                  <a:extLst>
                    <a:ext uri="{FF2B5EF4-FFF2-40B4-BE49-F238E27FC236}">
                      <a16:creationId xmlns:a16="http://schemas.microsoft.com/office/drawing/2014/main" id="{83C3558A-6BDB-488F-8E23-1A1566EECB10}"/>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25" name="Freeform: Shape 24">
                  <a:extLst>
                    <a:ext uri="{FF2B5EF4-FFF2-40B4-BE49-F238E27FC236}">
                      <a16:creationId xmlns:a16="http://schemas.microsoft.com/office/drawing/2014/main" id="{B37A1298-C0DC-448A-90CD-DFD8BC4BCDB5}"/>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26" name="Freeform: Shape 25">
                  <a:extLst>
                    <a:ext uri="{FF2B5EF4-FFF2-40B4-BE49-F238E27FC236}">
                      <a16:creationId xmlns:a16="http://schemas.microsoft.com/office/drawing/2014/main" id="{D1B93351-BF8B-48A3-8676-E8EF08FC8AA2}"/>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27" name="Freeform: Shape 26">
                  <a:extLst>
                    <a:ext uri="{FF2B5EF4-FFF2-40B4-BE49-F238E27FC236}">
                      <a16:creationId xmlns:a16="http://schemas.microsoft.com/office/drawing/2014/main" id="{2E393DE4-E016-4B91-8BA2-0929ABDC4F53}"/>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28" name="Freeform: Shape 27">
                  <a:extLst>
                    <a:ext uri="{FF2B5EF4-FFF2-40B4-BE49-F238E27FC236}">
                      <a16:creationId xmlns:a16="http://schemas.microsoft.com/office/drawing/2014/main" id="{AFB9E24C-9438-4076-B0ED-044158341152}"/>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29" name="Freeform: Shape 28">
                  <a:extLst>
                    <a:ext uri="{FF2B5EF4-FFF2-40B4-BE49-F238E27FC236}">
                      <a16:creationId xmlns:a16="http://schemas.microsoft.com/office/drawing/2014/main" id="{8CC1785F-4337-4FE4-9CAB-1CD8FE9106FA}"/>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30" name="Freeform: Shape 29">
                  <a:extLst>
                    <a:ext uri="{FF2B5EF4-FFF2-40B4-BE49-F238E27FC236}">
                      <a16:creationId xmlns:a16="http://schemas.microsoft.com/office/drawing/2014/main" id="{87042A87-838A-4A11-A674-C14CD268F70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31" name="Freeform: Shape 30">
                  <a:extLst>
                    <a:ext uri="{FF2B5EF4-FFF2-40B4-BE49-F238E27FC236}">
                      <a16:creationId xmlns:a16="http://schemas.microsoft.com/office/drawing/2014/main" id="{0A694F47-F3E5-4B24-9B8C-4A1592397692}"/>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grpSp>
        </p:grpSp>
        <p:sp>
          <p:nvSpPr>
            <p:cNvPr id="32" name="Rectangle 31">
              <a:extLst>
                <a:ext uri="{FF2B5EF4-FFF2-40B4-BE49-F238E27FC236}">
                  <a16:creationId xmlns:a16="http://schemas.microsoft.com/office/drawing/2014/main" id="{925CC97F-5518-4E7B-BCF7-E91F87056DD3}"/>
                </a:ext>
              </a:extLst>
            </p:cNvPr>
            <p:cNvSpPr/>
            <p:nvPr/>
          </p:nvSpPr>
          <p:spPr bwMode="auto">
            <a:xfrm>
              <a:off x="5260470" y="1589820"/>
              <a:ext cx="1645920" cy="4402137"/>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B</a:t>
              </a:r>
              <a:r>
                <a:rPr kumimoji="0" lang="en-US" sz="16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rPr>
                <a:t>indings</a:t>
              </a:r>
              <a:endPar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(input/output</a:t>
              </a: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t>
              </a:r>
              <a:endPar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E573AD15-01A6-4D46-87FE-531EFA156932}"/>
                </a:ext>
              </a:extLst>
            </p:cNvPr>
            <p:cNvCxnSpPr>
              <a:cxnSpLocks/>
            </p:cNvCxnSpPr>
            <p:nvPr/>
          </p:nvCxnSpPr>
          <p:spPr>
            <a:xfrm>
              <a:off x="5824545"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34" name="Rectangle 33">
              <a:extLst>
                <a:ext uri="{FF2B5EF4-FFF2-40B4-BE49-F238E27FC236}">
                  <a16:creationId xmlns:a16="http://schemas.microsoft.com/office/drawing/2014/main" id="{127DC004-B581-4164-8D01-83B16FA7D199}"/>
                </a:ext>
              </a:extLst>
            </p:cNvPr>
            <p:cNvSpPr/>
            <p:nvPr/>
          </p:nvSpPr>
          <p:spPr>
            <a:xfrm>
              <a:off x="5312560" y="4259042"/>
              <a:ext cx="1541736" cy="1373384"/>
            </a:xfrm>
            <a:prstGeom prst="rect">
              <a:avLst/>
            </a:prstGeom>
          </p:spPr>
          <p:txBody>
            <a:bodyPr wrap="square" lIns="0" tIns="0" rIns="0" bIns="0">
              <a:spAutoFit/>
            </a:bodyPr>
            <a:lstStyle/>
            <a:p>
              <a:pPr algn="ctr" defTabSz="844550">
                <a:spcBef>
                  <a:spcPct val="0"/>
                </a:spcBef>
                <a:spcAft>
                  <a:spcPct val="35000"/>
                </a:spcAft>
                <a:defRPr/>
              </a:pPr>
              <a:r>
                <a:rPr lang="en-US" sz="1100">
                  <a:solidFill>
                    <a:srgbClr val="FFFFFF"/>
                  </a:solidFill>
                  <a:latin typeface="Segoe UI"/>
                  <a:cs typeface="Segoe UI"/>
                </a:rPr>
                <a:t>Trigger code through events from a large array of inputs</a:t>
              </a:r>
            </a:p>
            <a:p>
              <a:pPr algn="ctr" defTabSz="844550">
                <a:spcBef>
                  <a:spcPct val="0"/>
                </a:spcBef>
                <a:spcAft>
                  <a:spcPct val="35000"/>
                </a:spcAft>
                <a:defRPr/>
              </a:pPr>
              <a:r>
                <a:rPr lang="en-US" sz="1100">
                  <a:solidFill>
                    <a:srgbClr val="FFFFFF"/>
                  </a:solidFill>
                  <a:latin typeface="Segoe UI"/>
                  <a:cs typeface="Segoe UI"/>
                </a:rPr>
                <a:t>Input and output bindings to external resources including databases and queues</a:t>
              </a:r>
            </a:p>
          </p:txBody>
        </p:sp>
        <p:grpSp>
          <p:nvGrpSpPr>
            <p:cNvPr id="35" name="Group 34">
              <a:extLst>
                <a:ext uri="{FF2B5EF4-FFF2-40B4-BE49-F238E27FC236}">
                  <a16:creationId xmlns:a16="http://schemas.microsoft.com/office/drawing/2014/main" id="{706EC4BD-AADF-4499-B7DE-0F120F802DF9}"/>
                </a:ext>
              </a:extLst>
            </p:cNvPr>
            <p:cNvGrpSpPr/>
            <p:nvPr/>
          </p:nvGrpSpPr>
          <p:grpSpPr>
            <a:xfrm>
              <a:off x="3615226" y="1589820"/>
              <a:ext cx="1645920" cy="4402137"/>
              <a:chOff x="4400549" y="1636713"/>
              <a:chExt cx="1554956" cy="4402137"/>
            </a:xfrm>
          </p:grpSpPr>
          <p:sp>
            <p:nvSpPr>
              <p:cNvPr id="36" name="Rectangle 35">
                <a:extLst>
                  <a:ext uri="{FF2B5EF4-FFF2-40B4-BE49-F238E27FC236}">
                    <a16:creationId xmlns:a16="http://schemas.microsoft.com/office/drawing/2014/main" id="{3E12102B-995D-4DC2-B55D-FDA20F4A07D2}"/>
                  </a:ext>
                </a:extLst>
              </p:cNvPr>
              <p:cNvSpPr/>
              <p:nvPr/>
            </p:nvSpPr>
            <p:spPr bwMode="auto">
              <a:xfrm>
                <a:off x="4400549" y="1636713"/>
                <a:ext cx="1554956" cy="4402137"/>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cxnSp>
            <p:nvCxnSpPr>
              <p:cNvPr id="37" name="Straight Connector 36">
                <a:extLst>
                  <a:ext uri="{FF2B5EF4-FFF2-40B4-BE49-F238E27FC236}">
                    <a16:creationId xmlns:a16="http://schemas.microsoft.com/office/drawing/2014/main" id="{271FF0FE-ECC1-424B-8D7F-207CC40DF6A5}"/>
                  </a:ext>
                </a:extLst>
              </p:cNvPr>
              <p:cNvCxnSpPr>
                <a:cxnSpLocks/>
              </p:cNvCxnSpPr>
              <p:nvPr/>
            </p:nvCxnSpPr>
            <p:spPr>
              <a:xfrm>
                <a:off x="4933452" y="3987730"/>
                <a:ext cx="489153" cy="0"/>
              </a:xfrm>
              <a:prstGeom prst="line">
                <a:avLst/>
              </a:prstGeom>
              <a:noFill/>
              <a:ln w="19050" cap="flat" cmpd="sng" algn="ctr">
                <a:solidFill>
                  <a:srgbClr val="FFFFFF"/>
                </a:solidFill>
                <a:prstDash val="solid"/>
                <a:headEnd type="none" w="lg" len="med"/>
                <a:tailEnd type="none" w="lg" len="med"/>
              </a:ln>
              <a:effectLst/>
            </p:spPr>
          </p:cxnSp>
          <p:sp>
            <p:nvSpPr>
              <p:cNvPr id="38" name="Rectangle 37">
                <a:extLst>
                  <a:ext uri="{FF2B5EF4-FFF2-40B4-BE49-F238E27FC236}">
                    <a16:creationId xmlns:a16="http://schemas.microsoft.com/office/drawing/2014/main" id="{3ED51FA3-AD43-460D-ACC6-676765F75D65}"/>
                  </a:ext>
                </a:extLst>
              </p:cNvPr>
              <p:cNvSpPr/>
              <p:nvPr/>
            </p:nvSpPr>
            <p:spPr>
              <a:xfrm>
                <a:off x="4585492" y="4305935"/>
                <a:ext cx="1185072" cy="560564"/>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cs typeface="Segoe UI"/>
                  </a:rPr>
                  <a:t>Secure, scalable messaging between services</a:t>
                </a:r>
              </a:p>
            </p:txBody>
          </p:sp>
          <p:grpSp>
            <p:nvGrpSpPr>
              <p:cNvPr id="39" name="Group 38">
                <a:extLst>
                  <a:ext uri="{FF2B5EF4-FFF2-40B4-BE49-F238E27FC236}">
                    <a16:creationId xmlns:a16="http://schemas.microsoft.com/office/drawing/2014/main" id="{F6F1110A-EA34-4C0C-ACDA-9368431F0A51}"/>
                  </a:ext>
                </a:extLst>
              </p:cNvPr>
              <p:cNvGrpSpPr/>
              <p:nvPr/>
            </p:nvGrpSpPr>
            <p:grpSpPr>
              <a:xfrm>
                <a:off x="4863014" y="2327334"/>
                <a:ext cx="678300" cy="301251"/>
                <a:chOff x="5522126" y="5015614"/>
                <a:chExt cx="494558" cy="219646"/>
              </a:xfrm>
            </p:grpSpPr>
            <p:sp>
              <p:nvSpPr>
                <p:cNvPr id="40" name="AutoShape 131">
                  <a:extLst>
                    <a:ext uri="{FF2B5EF4-FFF2-40B4-BE49-F238E27FC236}">
                      <a16:creationId xmlns:a16="http://schemas.microsoft.com/office/drawing/2014/main" id="{DDF59DC2-B9CB-45B6-A817-E0AB9C954DB9}"/>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sp>
              <p:nvSpPr>
                <p:cNvPr id="41" name="Rectangle 133">
                  <a:extLst>
                    <a:ext uri="{FF2B5EF4-FFF2-40B4-BE49-F238E27FC236}">
                      <a16:creationId xmlns:a16="http://schemas.microsoft.com/office/drawing/2014/main" id="{3D8BF1E1-CC41-44A4-8483-5CA98ABC27D3}"/>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42" name="Rectangle 134">
                  <a:extLst>
                    <a:ext uri="{FF2B5EF4-FFF2-40B4-BE49-F238E27FC236}">
                      <a16:creationId xmlns:a16="http://schemas.microsoft.com/office/drawing/2014/main" id="{90E2FFAC-1457-4FD2-9244-92DD3211D1B7}"/>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43" name="Rectangle 135">
                  <a:extLst>
                    <a:ext uri="{FF2B5EF4-FFF2-40B4-BE49-F238E27FC236}">
                      <a16:creationId xmlns:a16="http://schemas.microsoft.com/office/drawing/2014/main" id="{3D7EEE2D-4A39-4782-BE18-6ACF42004FC6}"/>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44" name="Rectangle 136">
                  <a:extLst>
                    <a:ext uri="{FF2B5EF4-FFF2-40B4-BE49-F238E27FC236}">
                      <a16:creationId xmlns:a16="http://schemas.microsoft.com/office/drawing/2014/main" id="{2999C664-74EC-4C31-9C9F-A0A7CF113D56}"/>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45" name="Rectangle 137">
                  <a:extLst>
                    <a:ext uri="{FF2B5EF4-FFF2-40B4-BE49-F238E27FC236}">
                      <a16:creationId xmlns:a16="http://schemas.microsoft.com/office/drawing/2014/main" id="{6DFF87FA-1DA7-4509-98D8-F29E4F68DB94}"/>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46" name="Freeform 138">
                  <a:extLst>
                    <a:ext uri="{FF2B5EF4-FFF2-40B4-BE49-F238E27FC236}">
                      <a16:creationId xmlns:a16="http://schemas.microsoft.com/office/drawing/2014/main" id="{05BF6B4D-25C3-43E0-891A-24F5FDE7554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grpSp>
        </p:grpSp>
        <p:grpSp>
          <p:nvGrpSpPr>
            <p:cNvPr id="47" name="Group 46">
              <a:extLst>
                <a:ext uri="{FF2B5EF4-FFF2-40B4-BE49-F238E27FC236}">
                  <a16:creationId xmlns:a16="http://schemas.microsoft.com/office/drawing/2014/main" id="{10377116-91ED-4D62-88B2-A538A7FECA62}"/>
                </a:ext>
              </a:extLst>
            </p:cNvPr>
            <p:cNvGrpSpPr/>
            <p:nvPr/>
          </p:nvGrpSpPr>
          <p:grpSpPr>
            <a:xfrm>
              <a:off x="1979300" y="1589820"/>
              <a:ext cx="1645920" cy="4402137"/>
              <a:chOff x="2567415" y="1636713"/>
              <a:chExt cx="1554956" cy="4402137"/>
            </a:xfrm>
          </p:grpSpPr>
          <p:sp>
            <p:nvSpPr>
              <p:cNvPr id="48" name="Rectangle 47">
                <a:extLst>
                  <a:ext uri="{FF2B5EF4-FFF2-40B4-BE49-F238E27FC236}">
                    <a16:creationId xmlns:a16="http://schemas.microsoft.com/office/drawing/2014/main" id="{992BA7EE-8FA6-410D-A2CB-3E22E86D8673}"/>
                  </a:ext>
                </a:extLst>
              </p:cNvPr>
              <p:cNvSpPr/>
              <p:nvPr/>
            </p:nvSpPr>
            <p:spPr bwMode="auto">
              <a:xfrm>
                <a:off x="2567415" y="1636713"/>
                <a:ext cx="1554956" cy="4402137"/>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cxnSp>
            <p:nvCxnSpPr>
              <p:cNvPr id="49" name="Straight Connector 48">
                <a:extLst>
                  <a:ext uri="{FF2B5EF4-FFF2-40B4-BE49-F238E27FC236}">
                    <a16:creationId xmlns:a16="http://schemas.microsoft.com/office/drawing/2014/main" id="{56824812-6005-4616-8529-DD57D71E60C4}"/>
                  </a:ext>
                </a:extLst>
              </p:cNvPr>
              <p:cNvCxnSpPr>
                <a:cxnSpLocks/>
              </p:cNvCxnSpPr>
              <p:nvPr/>
            </p:nvCxnSpPr>
            <p:spPr>
              <a:xfrm>
                <a:off x="3100316" y="3987730"/>
                <a:ext cx="489153" cy="0"/>
              </a:xfrm>
              <a:prstGeom prst="line">
                <a:avLst/>
              </a:prstGeom>
              <a:noFill/>
              <a:ln w="19050" cap="flat" cmpd="sng" algn="ctr">
                <a:solidFill>
                  <a:srgbClr val="FFFFFF"/>
                </a:solidFill>
                <a:prstDash val="solid"/>
                <a:headEnd type="none" w="lg" len="med"/>
                <a:tailEnd type="none" w="lg" len="med"/>
              </a:ln>
              <a:effectLst/>
            </p:spPr>
          </p:cxnSp>
          <p:sp>
            <p:nvSpPr>
              <p:cNvPr id="50" name="Rectangle 49">
                <a:extLst>
                  <a:ext uri="{FF2B5EF4-FFF2-40B4-BE49-F238E27FC236}">
                    <a16:creationId xmlns:a16="http://schemas.microsoft.com/office/drawing/2014/main" id="{DF872813-7CD0-4DC3-BBB8-51176DFCE362}"/>
                  </a:ext>
                </a:extLst>
              </p:cNvPr>
              <p:cNvSpPr/>
              <p:nvPr/>
            </p:nvSpPr>
            <p:spPr>
              <a:xfrm>
                <a:off x="2752356" y="4305935"/>
                <a:ext cx="1185072" cy="747419"/>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cs typeface="Segoe UI"/>
                  </a:rPr>
                  <a:t>Create long running, stateless and stateful services</a:t>
                </a:r>
              </a:p>
            </p:txBody>
          </p:sp>
          <p:grpSp>
            <p:nvGrpSpPr>
              <p:cNvPr id="51" name="Group 50">
                <a:extLst>
                  <a:ext uri="{FF2B5EF4-FFF2-40B4-BE49-F238E27FC236}">
                    <a16:creationId xmlns:a16="http://schemas.microsoft.com/office/drawing/2014/main" id="{8239FB10-083B-4785-B325-83974582B1ED}"/>
                  </a:ext>
                </a:extLst>
              </p:cNvPr>
              <p:cNvGrpSpPr/>
              <p:nvPr/>
            </p:nvGrpSpPr>
            <p:grpSpPr>
              <a:xfrm>
                <a:off x="3158128" y="2248860"/>
                <a:ext cx="319747" cy="424747"/>
                <a:chOff x="4385537" y="4970593"/>
                <a:chExt cx="233132" cy="309689"/>
              </a:xfrm>
            </p:grpSpPr>
            <p:sp>
              <p:nvSpPr>
                <p:cNvPr id="52" name="Freeform: Shape 51">
                  <a:extLst>
                    <a:ext uri="{FF2B5EF4-FFF2-40B4-BE49-F238E27FC236}">
                      <a16:creationId xmlns:a16="http://schemas.microsoft.com/office/drawing/2014/main" id="{9B96D1E2-FE88-4FA1-9EE1-D45ED3538D0D}"/>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53" name="Freeform: Shape 52">
                  <a:extLst>
                    <a:ext uri="{FF2B5EF4-FFF2-40B4-BE49-F238E27FC236}">
                      <a16:creationId xmlns:a16="http://schemas.microsoft.com/office/drawing/2014/main" id="{2FB6D6A5-FB0A-4861-9E8F-9729F5692F7A}"/>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54" name="Freeform: Shape 53">
                  <a:extLst>
                    <a:ext uri="{FF2B5EF4-FFF2-40B4-BE49-F238E27FC236}">
                      <a16:creationId xmlns:a16="http://schemas.microsoft.com/office/drawing/2014/main" id="{24798BF1-EC35-4D39-9A6D-1DE312F23B6D}"/>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grpSp>
        </p:grpSp>
        <p:grpSp>
          <p:nvGrpSpPr>
            <p:cNvPr id="56" name="Group 55">
              <a:extLst>
                <a:ext uri="{FF2B5EF4-FFF2-40B4-BE49-F238E27FC236}">
                  <a16:creationId xmlns:a16="http://schemas.microsoft.com/office/drawing/2014/main" id="{7D4C85E9-5545-4DA9-BF22-54063E92243E}"/>
                </a:ext>
              </a:extLst>
            </p:cNvPr>
            <p:cNvGrpSpPr/>
            <p:nvPr/>
          </p:nvGrpSpPr>
          <p:grpSpPr>
            <a:xfrm>
              <a:off x="341721" y="1589820"/>
              <a:ext cx="1645920" cy="4402137"/>
              <a:chOff x="739408" y="1636713"/>
              <a:chExt cx="1554956" cy="4402137"/>
            </a:xfrm>
          </p:grpSpPr>
          <p:sp>
            <p:nvSpPr>
              <p:cNvPr id="57" name="Rectangle 56">
                <a:extLst>
                  <a:ext uri="{FF2B5EF4-FFF2-40B4-BE49-F238E27FC236}">
                    <a16:creationId xmlns:a16="http://schemas.microsoft.com/office/drawing/2014/main" id="{9BA56510-D032-458F-A9E6-35F403ACF632}"/>
                  </a:ext>
                </a:extLst>
              </p:cNvPr>
              <p:cNvSpPr/>
              <p:nvPr/>
            </p:nvSpPr>
            <p:spPr bwMode="auto">
              <a:xfrm>
                <a:off x="739408" y="1636713"/>
                <a:ext cx="1554956" cy="4402137"/>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cxnSp>
            <p:nvCxnSpPr>
              <p:cNvPr id="58" name="Straight Connector 57">
                <a:extLst>
                  <a:ext uri="{FF2B5EF4-FFF2-40B4-BE49-F238E27FC236}">
                    <a16:creationId xmlns:a16="http://schemas.microsoft.com/office/drawing/2014/main" id="{B9243134-497B-4267-A8A4-70B4B98FFD1C}"/>
                  </a:ext>
                </a:extLst>
              </p:cNvPr>
              <p:cNvCxnSpPr>
                <a:cxnSpLocks/>
              </p:cNvCxnSpPr>
              <p:nvPr/>
            </p:nvCxnSpPr>
            <p:spPr>
              <a:xfrm>
                <a:off x="1272309" y="3987730"/>
                <a:ext cx="489153" cy="0"/>
              </a:xfrm>
              <a:prstGeom prst="line">
                <a:avLst/>
              </a:prstGeom>
              <a:noFill/>
              <a:ln w="19050" cap="flat" cmpd="sng" algn="ctr">
                <a:solidFill>
                  <a:srgbClr val="FFFFFF"/>
                </a:solidFill>
                <a:prstDash val="solid"/>
                <a:headEnd type="none" w="lg" len="med"/>
                <a:tailEnd type="none" w="lg" len="med"/>
              </a:ln>
              <a:effectLst/>
            </p:spPr>
          </p:cxnSp>
          <p:sp>
            <p:nvSpPr>
              <p:cNvPr id="59" name="Rectangle 58">
                <a:extLst>
                  <a:ext uri="{FF2B5EF4-FFF2-40B4-BE49-F238E27FC236}">
                    <a16:creationId xmlns:a16="http://schemas.microsoft.com/office/drawing/2014/main" id="{1CF8F700-CF29-4F88-9A13-6FD09A682A97}"/>
                  </a:ext>
                </a:extLst>
              </p:cNvPr>
              <p:cNvSpPr/>
              <p:nvPr/>
            </p:nvSpPr>
            <p:spPr>
              <a:xfrm>
                <a:off x="924349" y="4305935"/>
                <a:ext cx="1185072" cy="747419"/>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cs typeface="Segoe UI"/>
                  </a:rPr>
                  <a:t>Perform direct, secure, service-to-service method calls</a:t>
                </a:r>
              </a:p>
            </p:txBody>
          </p:sp>
          <p:grpSp>
            <p:nvGrpSpPr>
              <p:cNvPr id="60" name="Group 59">
                <a:extLst>
                  <a:ext uri="{FF2B5EF4-FFF2-40B4-BE49-F238E27FC236}">
                    <a16:creationId xmlns:a16="http://schemas.microsoft.com/office/drawing/2014/main" id="{EDB35BEF-9017-4EEA-AEA4-E5FD46C9F67D}"/>
                  </a:ext>
                </a:extLst>
              </p:cNvPr>
              <p:cNvGrpSpPr/>
              <p:nvPr/>
            </p:nvGrpSpPr>
            <p:grpSpPr>
              <a:xfrm>
                <a:off x="1156110" y="2244917"/>
                <a:ext cx="574383" cy="430954"/>
                <a:chOff x="3018614" y="4968330"/>
                <a:chExt cx="418791" cy="314215"/>
              </a:xfrm>
            </p:grpSpPr>
            <p:sp>
              <p:nvSpPr>
                <p:cNvPr id="61" name="Rectangle 932">
                  <a:extLst>
                    <a:ext uri="{FF2B5EF4-FFF2-40B4-BE49-F238E27FC236}">
                      <a16:creationId xmlns:a16="http://schemas.microsoft.com/office/drawing/2014/main" id="{7818F162-6DC4-408D-97F2-5A4BA85B1018}"/>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62" name="Freeform 933">
                  <a:extLst>
                    <a:ext uri="{FF2B5EF4-FFF2-40B4-BE49-F238E27FC236}">
                      <a16:creationId xmlns:a16="http://schemas.microsoft.com/office/drawing/2014/main" id="{80892FAA-AC56-43A1-BF23-7338A5C039AA}"/>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63" name="Freeform 934">
                  <a:extLst>
                    <a:ext uri="{FF2B5EF4-FFF2-40B4-BE49-F238E27FC236}">
                      <a16:creationId xmlns:a16="http://schemas.microsoft.com/office/drawing/2014/main" id="{F28ACF25-7DBA-441D-AF52-3A6DA78A28F9}"/>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64" name="Rectangle 936">
                  <a:extLst>
                    <a:ext uri="{FF2B5EF4-FFF2-40B4-BE49-F238E27FC236}">
                      <a16:creationId xmlns:a16="http://schemas.microsoft.com/office/drawing/2014/main" id="{42FC1ECF-F4D0-4DBE-997E-3B1AFFBB5A29}"/>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65" name="Rectangle 937">
                  <a:extLst>
                    <a:ext uri="{FF2B5EF4-FFF2-40B4-BE49-F238E27FC236}">
                      <a16:creationId xmlns:a16="http://schemas.microsoft.com/office/drawing/2014/main" id="{6F9A2DEE-99D5-4B55-B436-A95DF277D088}"/>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66" name="Oval 938">
                  <a:extLst>
                    <a:ext uri="{FF2B5EF4-FFF2-40B4-BE49-F238E27FC236}">
                      <a16:creationId xmlns:a16="http://schemas.microsoft.com/office/drawing/2014/main" id="{3BBD71FA-BFDB-4735-8378-CCC8221A0B0A}"/>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67" name="Rectangle 939">
                  <a:extLst>
                    <a:ext uri="{FF2B5EF4-FFF2-40B4-BE49-F238E27FC236}">
                      <a16:creationId xmlns:a16="http://schemas.microsoft.com/office/drawing/2014/main" id="{707D918C-9D61-457F-8F24-2B723CB4E2AD}"/>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68" name="Oval 940">
                  <a:extLst>
                    <a:ext uri="{FF2B5EF4-FFF2-40B4-BE49-F238E27FC236}">
                      <a16:creationId xmlns:a16="http://schemas.microsoft.com/office/drawing/2014/main" id="{BDCD52A0-BE87-43C3-A218-D3EBD75A298F}"/>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69" name="Oval 941">
                  <a:extLst>
                    <a:ext uri="{FF2B5EF4-FFF2-40B4-BE49-F238E27FC236}">
                      <a16:creationId xmlns:a16="http://schemas.microsoft.com/office/drawing/2014/main" id="{F877FF79-9C3C-413C-8DFD-3B8263B0D748}"/>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70" name="Oval 942">
                  <a:extLst>
                    <a:ext uri="{FF2B5EF4-FFF2-40B4-BE49-F238E27FC236}">
                      <a16:creationId xmlns:a16="http://schemas.microsoft.com/office/drawing/2014/main" id="{EE0EEF10-0048-4A60-B70C-8BEA20F4881D}"/>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71" name="Rectangle 943">
                  <a:extLst>
                    <a:ext uri="{FF2B5EF4-FFF2-40B4-BE49-F238E27FC236}">
                      <a16:creationId xmlns:a16="http://schemas.microsoft.com/office/drawing/2014/main" id="{F880A99B-0D99-461B-917E-787EDEA8173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72" name="Rectangle 944" descr="component solutions">
                  <a:extLst>
                    <a:ext uri="{FF2B5EF4-FFF2-40B4-BE49-F238E27FC236}">
                      <a16:creationId xmlns:a16="http://schemas.microsoft.com/office/drawing/2014/main" id="{722AFE8F-70DC-4B60-8C4A-405DF025C226}"/>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73" name="Freeform 945">
                  <a:extLst>
                    <a:ext uri="{FF2B5EF4-FFF2-40B4-BE49-F238E27FC236}">
                      <a16:creationId xmlns:a16="http://schemas.microsoft.com/office/drawing/2014/main" id="{DD7B4DDA-B9FE-4C3D-88E2-19ED86BFA2CE}"/>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74" name="Freeform 946">
                  <a:extLst>
                    <a:ext uri="{FF2B5EF4-FFF2-40B4-BE49-F238E27FC236}">
                      <a16:creationId xmlns:a16="http://schemas.microsoft.com/office/drawing/2014/main" id="{745862F7-468A-4362-AA9E-D4FCE2A0C07E}"/>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75" name="Freeform 947">
                  <a:extLst>
                    <a:ext uri="{FF2B5EF4-FFF2-40B4-BE49-F238E27FC236}">
                      <a16:creationId xmlns:a16="http://schemas.microsoft.com/office/drawing/2014/main" id="{24F42203-C550-42A5-8326-4C33E9CC6075}"/>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grpSp>
        <p:sp>
          <p:nvSpPr>
            <p:cNvPr id="76" name="AutoShape 124">
              <a:extLst>
                <a:ext uri="{FF2B5EF4-FFF2-40B4-BE49-F238E27FC236}">
                  <a16:creationId xmlns:a16="http://schemas.microsoft.com/office/drawing/2014/main" id="{28EBF151-3AF0-4888-B7AB-48217BDA03D7}"/>
                </a:ext>
              </a:extLst>
            </p:cNvPr>
            <p:cNvSpPr>
              <a:spLocks noChangeAspect="1" noChangeArrowheads="1" noTextEdit="1"/>
            </p:cNvSpPr>
            <p:nvPr/>
          </p:nvSpPr>
          <p:spPr bwMode="auto">
            <a:xfrm>
              <a:off x="10059725" y="2122300"/>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000000"/>
                </a:solidFill>
                <a:latin typeface="Segoe UI"/>
              </a:endParaRPr>
            </a:p>
          </p:txBody>
        </p:sp>
        <p:sp>
          <p:nvSpPr>
            <p:cNvPr id="77" name="Rectangle 127">
              <a:extLst>
                <a:ext uri="{FF2B5EF4-FFF2-40B4-BE49-F238E27FC236}">
                  <a16:creationId xmlns:a16="http://schemas.microsoft.com/office/drawing/2014/main" id="{957D04C9-38AC-4141-83D3-D6FDCB0996F5}"/>
                </a:ext>
              </a:extLst>
            </p:cNvPr>
            <p:cNvSpPr>
              <a:spLocks noChangeArrowheads="1"/>
            </p:cNvSpPr>
            <p:nvPr/>
          </p:nvSpPr>
          <p:spPr bwMode="auto">
            <a:xfrm>
              <a:off x="10059725" y="2122300"/>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600">
                <a:solidFill>
                  <a:srgbClr val="000000"/>
                </a:solidFill>
                <a:latin typeface="Segoe UI"/>
              </a:endParaRPr>
            </a:p>
          </p:txBody>
        </p:sp>
        <p:grpSp>
          <p:nvGrpSpPr>
            <p:cNvPr id="78" name="Group 77">
              <a:extLst>
                <a:ext uri="{FF2B5EF4-FFF2-40B4-BE49-F238E27FC236}">
                  <a16:creationId xmlns:a16="http://schemas.microsoft.com/office/drawing/2014/main" id="{A205BAE7-1C10-4083-A66F-0D1F713296E0}"/>
                </a:ext>
              </a:extLst>
            </p:cNvPr>
            <p:cNvGrpSpPr/>
            <p:nvPr/>
          </p:nvGrpSpPr>
          <p:grpSpPr>
            <a:xfrm>
              <a:off x="10771317" y="2177449"/>
              <a:ext cx="443363" cy="555766"/>
              <a:chOff x="10293485" y="2197616"/>
              <a:chExt cx="443363" cy="555766"/>
            </a:xfrm>
          </p:grpSpPr>
          <p:sp>
            <p:nvSpPr>
              <p:cNvPr id="79" name="Freeform 128">
                <a:extLst>
                  <a:ext uri="{FF2B5EF4-FFF2-40B4-BE49-F238E27FC236}">
                    <a16:creationId xmlns:a16="http://schemas.microsoft.com/office/drawing/2014/main" id="{491EBB62-C669-48B7-BA76-D028CB18B4D0}"/>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grpSp>
            <p:nvGrpSpPr>
              <p:cNvPr id="80" name="signup issues" descr="signup issues, key">
                <a:extLst>
                  <a:ext uri="{FF2B5EF4-FFF2-40B4-BE49-F238E27FC236}">
                    <a16:creationId xmlns:a16="http://schemas.microsoft.com/office/drawing/2014/main" id="{AD8D8953-D28D-4D87-9631-B4EE281B3AE0}"/>
                  </a:ext>
                </a:extLst>
              </p:cNvPr>
              <p:cNvGrpSpPr/>
              <p:nvPr/>
            </p:nvGrpSpPr>
            <p:grpSpPr>
              <a:xfrm rot="18878040">
                <a:off x="10363384" y="2340879"/>
                <a:ext cx="311736" cy="311677"/>
                <a:chOff x="5411441" y="4807980"/>
                <a:chExt cx="440767" cy="440681"/>
              </a:xfrm>
              <a:solidFill>
                <a:srgbClr val="121D2F"/>
              </a:solidFill>
            </p:grpSpPr>
            <p:sp>
              <p:nvSpPr>
                <p:cNvPr id="81" name="Freeform: Shape 80">
                  <a:extLst>
                    <a:ext uri="{FF2B5EF4-FFF2-40B4-BE49-F238E27FC236}">
                      <a16:creationId xmlns:a16="http://schemas.microsoft.com/office/drawing/2014/main" id="{B089173B-C2A8-43AA-A8DD-9FCE082865A0}"/>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82" name="Freeform: Shape 81">
                  <a:extLst>
                    <a:ext uri="{FF2B5EF4-FFF2-40B4-BE49-F238E27FC236}">
                      <a16:creationId xmlns:a16="http://schemas.microsoft.com/office/drawing/2014/main" id="{6848D189-9611-4FD7-B486-006473DF657F}"/>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83" name="Freeform: Shape 82">
                  <a:extLst>
                    <a:ext uri="{FF2B5EF4-FFF2-40B4-BE49-F238E27FC236}">
                      <a16:creationId xmlns:a16="http://schemas.microsoft.com/office/drawing/2014/main" id="{04E3903B-1872-4DE5-9B32-35E84B660C29}"/>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grpSp>
        </p:grpSp>
        <p:grpSp>
          <p:nvGrpSpPr>
            <p:cNvPr id="84" name="Graphic 2" descr="Plugged Unplugged">
              <a:extLst>
                <a:ext uri="{FF2B5EF4-FFF2-40B4-BE49-F238E27FC236}">
                  <a16:creationId xmlns:a16="http://schemas.microsoft.com/office/drawing/2014/main" id="{39C6F4BB-C4BD-40EE-8BEC-4FCD5B1308C5}"/>
                </a:ext>
              </a:extLst>
            </p:cNvPr>
            <p:cNvGrpSpPr/>
            <p:nvPr/>
          </p:nvGrpSpPr>
          <p:grpSpPr>
            <a:xfrm>
              <a:off x="5724895" y="2035234"/>
              <a:ext cx="721196" cy="721196"/>
              <a:chOff x="5638800" y="1226390"/>
              <a:chExt cx="914400" cy="914400"/>
            </a:xfrm>
          </p:grpSpPr>
          <p:sp>
            <p:nvSpPr>
              <p:cNvPr id="85" name="Freeform: Shape 84">
                <a:extLst>
                  <a:ext uri="{FF2B5EF4-FFF2-40B4-BE49-F238E27FC236}">
                    <a16:creationId xmlns:a16="http://schemas.microsoft.com/office/drawing/2014/main" id="{9DB615ED-1B65-42DE-A24C-F9B52A843286}"/>
                  </a:ext>
                </a:extLst>
              </p:cNvPr>
              <p:cNvSpPr/>
              <p:nvPr/>
            </p:nvSpPr>
            <p:spPr>
              <a:xfrm>
                <a:off x="5657850" y="1342242"/>
                <a:ext cx="514185" cy="417382"/>
              </a:xfrm>
              <a:custGeom>
                <a:avLst/>
                <a:gdLst>
                  <a:gd name="connsiteX0" fmla="*/ 411690 w 514185"/>
                  <a:gd name="connsiteY0" fmla="*/ 368770 h 417382"/>
                  <a:gd name="connsiteX1" fmla="*/ 357807 w 514185"/>
                  <a:gd name="connsiteY1" fmla="*/ 314887 h 417382"/>
                  <a:gd name="connsiteX2" fmla="*/ 411690 w 514185"/>
                  <a:gd name="connsiteY2" fmla="*/ 261004 h 417382"/>
                  <a:gd name="connsiteX3" fmla="*/ 465573 w 514185"/>
                  <a:gd name="connsiteY3" fmla="*/ 314887 h 417382"/>
                  <a:gd name="connsiteX4" fmla="*/ 505982 w 514185"/>
                  <a:gd name="connsiteY4" fmla="*/ 314554 h 417382"/>
                  <a:gd name="connsiteX5" fmla="*/ 505978 w 514185"/>
                  <a:gd name="connsiteY5" fmla="*/ 274472 h 417382"/>
                  <a:gd name="connsiteX6" fmla="*/ 452095 w 514185"/>
                  <a:gd name="connsiteY6" fmla="*/ 220599 h 417382"/>
                  <a:gd name="connsiteX7" fmla="*/ 485775 w 514185"/>
                  <a:gd name="connsiteY7" fmla="*/ 186919 h 417382"/>
                  <a:gd name="connsiteX8" fmla="*/ 418424 w 514185"/>
                  <a:gd name="connsiteY8" fmla="*/ 119567 h 417382"/>
                  <a:gd name="connsiteX9" fmla="*/ 238830 w 514185"/>
                  <a:gd name="connsiteY9" fmla="*/ 101232 h 417382"/>
                  <a:gd name="connsiteX10" fmla="*/ 216741 w 514185"/>
                  <a:gd name="connsiteY10" fmla="*/ 78372 h 417382"/>
                  <a:gd name="connsiteX11" fmla="*/ 31880 w 514185"/>
                  <a:gd name="connsiteY11" fmla="*/ 0 h 417382"/>
                  <a:gd name="connsiteX12" fmla="*/ 0 w 514185"/>
                  <a:gd name="connsiteY12" fmla="*/ 0 h 417382"/>
                  <a:gd name="connsiteX13" fmla="*/ 0 w 514185"/>
                  <a:gd name="connsiteY13" fmla="*/ 57150 h 417382"/>
                  <a:gd name="connsiteX14" fmla="*/ 31880 w 514185"/>
                  <a:gd name="connsiteY14" fmla="*/ 57150 h 417382"/>
                  <a:gd name="connsiteX15" fmla="*/ 175708 w 514185"/>
                  <a:gd name="connsiteY15" fmla="*/ 118110 h 417382"/>
                  <a:gd name="connsiteX16" fmla="*/ 198396 w 514185"/>
                  <a:gd name="connsiteY16" fmla="*/ 141580 h 417382"/>
                  <a:gd name="connsiteX17" fmla="*/ 216418 w 514185"/>
                  <a:gd name="connsiteY17" fmla="*/ 321602 h 417382"/>
                  <a:gd name="connsiteX18" fmla="*/ 283721 w 514185"/>
                  <a:gd name="connsiteY18" fmla="*/ 388972 h 417382"/>
                  <a:gd name="connsiteX19" fmla="*/ 317402 w 514185"/>
                  <a:gd name="connsiteY19" fmla="*/ 355292 h 417382"/>
                  <a:gd name="connsiteX20" fmla="*/ 371275 w 514185"/>
                  <a:gd name="connsiteY20" fmla="*/ 409175 h 417382"/>
                  <a:gd name="connsiteX21" fmla="*/ 411685 w 514185"/>
                  <a:gd name="connsiteY21" fmla="*/ 408851 h 417382"/>
                  <a:gd name="connsiteX22" fmla="*/ 411690 w 514185"/>
                  <a:gd name="connsiteY22" fmla="*/ 368770 h 41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4185" h="417382">
                    <a:moveTo>
                      <a:pt x="411690" y="368770"/>
                    </a:moveTo>
                    <a:lnTo>
                      <a:pt x="357807" y="314887"/>
                    </a:lnTo>
                    <a:lnTo>
                      <a:pt x="411690" y="261004"/>
                    </a:lnTo>
                    <a:lnTo>
                      <a:pt x="465573" y="314887"/>
                    </a:lnTo>
                    <a:cubicBezTo>
                      <a:pt x="476823" y="325954"/>
                      <a:pt x="494915" y="325805"/>
                      <a:pt x="505982" y="314554"/>
                    </a:cubicBezTo>
                    <a:cubicBezTo>
                      <a:pt x="516922" y="303431"/>
                      <a:pt x="516920" y="285592"/>
                      <a:pt x="505978" y="274472"/>
                    </a:cubicBezTo>
                    <a:lnTo>
                      <a:pt x="452095" y="220599"/>
                    </a:lnTo>
                    <a:lnTo>
                      <a:pt x="485775" y="186919"/>
                    </a:lnTo>
                    <a:lnTo>
                      <a:pt x="418424" y="119567"/>
                    </a:lnTo>
                    <a:cubicBezTo>
                      <a:pt x="370492" y="71618"/>
                      <a:pt x="295463" y="63958"/>
                      <a:pt x="238830" y="101232"/>
                    </a:cubicBezTo>
                    <a:lnTo>
                      <a:pt x="216741" y="78372"/>
                    </a:lnTo>
                    <a:cubicBezTo>
                      <a:pt x="168193" y="28414"/>
                      <a:pt x="101541" y="157"/>
                      <a:pt x="31880" y="0"/>
                    </a:cubicBezTo>
                    <a:lnTo>
                      <a:pt x="0" y="0"/>
                    </a:lnTo>
                    <a:lnTo>
                      <a:pt x="0" y="57150"/>
                    </a:lnTo>
                    <a:lnTo>
                      <a:pt x="31880" y="57150"/>
                    </a:lnTo>
                    <a:cubicBezTo>
                      <a:pt x="86078" y="57258"/>
                      <a:pt x="137939" y="79238"/>
                      <a:pt x="175708" y="118110"/>
                    </a:cubicBezTo>
                    <a:lnTo>
                      <a:pt x="198396" y="141580"/>
                    </a:lnTo>
                    <a:cubicBezTo>
                      <a:pt x="160805" y="198231"/>
                      <a:pt x="168342" y="273526"/>
                      <a:pt x="216418" y="321602"/>
                    </a:cubicBezTo>
                    <a:lnTo>
                      <a:pt x="283721" y="388972"/>
                    </a:lnTo>
                    <a:lnTo>
                      <a:pt x="317402" y="355292"/>
                    </a:lnTo>
                    <a:lnTo>
                      <a:pt x="371275" y="409175"/>
                    </a:lnTo>
                    <a:cubicBezTo>
                      <a:pt x="382523" y="420244"/>
                      <a:pt x="400616" y="420099"/>
                      <a:pt x="411685" y="408851"/>
                    </a:cubicBezTo>
                    <a:cubicBezTo>
                      <a:pt x="422627" y="397732"/>
                      <a:pt x="422629" y="379891"/>
                      <a:pt x="411690" y="368770"/>
                    </a:cubicBezTo>
                    <a:close/>
                  </a:path>
                </a:pathLst>
              </a:custGeom>
              <a:solidFill>
                <a:srgbClr val="50E6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sp>
            <p:nvSpPr>
              <p:cNvPr id="86" name="Freeform: Shape 85">
                <a:extLst>
                  <a:ext uri="{FF2B5EF4-FFF2-40B4-BE49-F238E27FC236}">
                    <a16:creationId xmlns:a16="http://schemas.microsoft.com/office/drawing/2014/main" id="{32D36EE5-5B4A-4FA3-A761-037561982AD2}"/>
                  </a:ext>
                </a:extLst>
              </p:cNvPr>
              <p:cNvSpPr/>
              <p:nvPr/>
            </p:nvSpPr>
            <p:spPr>
              <a:xfrm>
                <a:off x="6049927" y="1640946"/>
                <a:ext cx="484222" cy="385544"/>
              </a:xfrm>
              <a:custGeom>
                <a:avLst/>
                <a:gdLst>
                  <a:gd name="connsiteX0" fmla="*/ 452857 w 484222"/>
                  <a:gd name="connsiteY0" fmla="*/ 328393 h 385544"/>
                  <a:gd name="connsiteX1" fmla="*/ 313792 w 484222"/>
                  <a:gd name="connsiteY1" fmla="*/ 272148 h 385544"/>
                  <a:gd name="connsiteX2" fmla="*/ 287741 w 484222"/>
                  <a:gd name="connsiteY2" fmla="*/ 246945 h 385544"/>
                  <a:gd name="connsiteX3" fmla="*/ 269396 w 484222"/>
                  <a:gd name="connsiteY3" fmla="*/ 67351 h 385544"/>
                  <a:gd name="connsiteX4" fmla="*/ 202044 w 484222"/>
                  <a:gd name="connsiteY4" fmla="*/ 0 h 385544"/>
                  <a:gd name="connsiteX5" fmla="*/ 0 w 484222"/>
                  <a:gd name="connsiteY5" fmla="*/ 202063 h 385544"/>
                  <a:gd name="connsiteX6" fmla="*/ 67351 w 484222"/>
                  <a:gd name="connsiteY6" fmla="*/ 269415 h 385544"/>
                  <a:gd name="connsiteX7" fmla="*/ 247374 w 484222"/>
                  <a:gd name="connsiteY7" fmla="*/ 287426 h 385544"/>
                  <a:gd name="connsiteX8" fmla="*/ 274044 w 484222"/>
                  <a:gd name="connsiteY8" fmla="*/ 313230 h 385544"/>
                  <a:gd name="connsiteX9" fmla="*/ 452857 w 484222"/>
                  <a:gd name="connsiteY9" fmla="*/ 385543 h 385544"/>
                  <a:gd name="connsiteX10" fmla="*/ 484222 w 484222"/>
                  <a:gd name="connsiteY10" fmla="*/ 385543 h 385544"/>
                  <a:gd name="connsiteX11" fmla="*/ 484222 w 484222"/>
                  <a:gd name="connsiteY11" fmla="*/ 328393 h 38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222" h="385544">
                    <a:moveTo>
                      <a:pt x="452857" y="328393"/>
                    </a:moveTo>
                    <a:cubicBezTo>
                      <a:pt x="400940" y="328502"/>
                      <a:pt x="351036" y="308318"/>
                      <a:pt x="313792" y="272148"/>
                    </a:cubicBezTo>
                    <a:lnTo>
                      <a:pt x="287741" y="246945"/>
                    </a:lnTo>
                    <a:cubicBezTo>
                      <a:pt x="324988" y="190305"/>
                      <a:pt x="317326" y="115291"/>
                      <a:pt x="269396" y="67351"/>
                    </a:cubicBezTo>
                    <a:lnTo>
                      <a:pt x="202044" y="0"/>
                    </a:lnTo>
                    <a:lnTo>
                      <a:pt x="0" y="202063"/>
                    </a:lnTo>
                    <a:lnTo>
                      <a:pt x="67351" y="269415"/>
                    </a:lnTo>
                    <a:cubicBezTo>
                      <a:pt x="115430" y="317486"/>
                      <a:pt x="190724" y="325020"/>
                      <a:pt x="247374" y="287426"/>
                    </a:cubicBezTo>
                    <a:lnTo>
                      <a:pt x="274044" y="313230"/>
                    </a:lnTo>
                    <a:cubicBezTo>
                      <a:pt x="321934" y="359735"/>
                      <a:pt x="386102" y="385685"/>
                      <a:pt x="452857" y="385543"/>
                    </a:cubicBezTo>
                    <a:lnTo>
                      <a:pt x="484222" y="385543"/>
                    </a:lnTo>
                    <a:lnTo>
                      <a:pt x="484222" y="328393"/>
                    </a:lnTo>
                    <a:close/>
                  </a:path>
                </a:pathLst>
              </a:custGeom>
              <a:solidFill>
                <a:srgbClr val="FFFF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ndParaRPr>
              </a:p>
            </p:txBody>
          </p:sp>
        </p:grpSp>
      </p:grpSp>
      <p:sp>
        <p:nvSpPr>
          <p:cNvPr id="91" name="Rectangle 90">
            <a:extLst>
              <a:ext uri="{FF2B5EF4-FFF2-40B4-BE49-F238E27FC236}">
                <a16:creationId xmlns:a16="http://schemas.microsoft.com/office/drawing/2014/main" id="{E80B1055-DE6E-4EC7-A6FF-65B11B762754}"/>
              </a:ext>
            </a:extLst>
          </p:cNvPr>
          <p:cNvSpPr/>
          <p:nvPr/>
        </p:nvSpPr>
        <p:spPr bwMode="auto">
          <a:xfrm>
            <a:off x="10449862" y="1834134"/>
            <a:ext cx="1483456" cy="3988020"/>
          </a:xfrm>
          <a:prstGeom prst="rect">
            <a:avLst/>
          </a:prstGeom>
          <a:solidFill>
            <a:srgbClr val="0D1521"/>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Configuration</a:t>
            </a:r>
          </a:p>
        </p:txBody>
      </p:sp>
      <p:cxnSp>
        <p:nvCxnSpPr>
          <p:cNvPr id="93" name="Straight Connector 92">
            <a:extLst>
              <a:ext uri="{FF2B5EF4-FFF2-40B4-BE49-F238E27FC236}">
                <a16:creationId xmlns:a16="http://schemas.microsoft.com/office/drawing/2014/main" id="{F60FF912-019C-4A35-8FB8-01981F8DAE4F}"/>
              </a:ext>
            </a:extLst>
          </p:cNvPr>
          <p:cNvCxnSpPr>
            <a:cxnSpLocks/>
          </p:cNvCxnSpPr>
          <p:nvPr/>
        </p:nvCxnSpPr>
        <p:spPr>
          <a:xfrm>
            <a:off x="11255432" y="3721378"/>
            <a:ext cx="440870" cy="0"/>
          </a:xfrm>
          <a:prstGeom prst="line">
            <a:avLst/>
          </a:prstGeom>
          <a:noFill/>
          <a:ln w="19050" cap="flat" cmpd="sng" algn="ctr">
            <a:solidFill>
              <a:srgbClr val="FFFFFF"/>
            </a:solidFill>
            <a:prstDash val="solid"/>
            <a:headEnd type="none" w="lg" len="med"/>
            <a:tailEnd type="none" w="lg" len="med"/>
          </a:ln>
          <a:effectLst/>
        </p:spPr>
      </p:cxnSp>
      <p:sp>
        <p:nvSpPr>
          <p:cNvPr id="95" name="Rectangle 94">
            <a:extLst>
              <a:ext uri="{FF2B5EF4-FFF2-40B4-BE49-F238E27FC236}">
                <a16:creationId xmlns:a16="http://schemas.microsoft.com/office/drawing/2014/main" id="{7C0F21D7-E091-40DD-8EE3-622E236FD540}"/>
              </a:ext>
            </a:extLst>
          </p:cNvPr>
          <p:cNvSpPr/>
          <p:nvPr/>
        </p:nvSpPr>
        <p:spPr>
          <a:xfrm>
            <a:off x="10618118" y="4238141"/>
            <a:ext cx="1212605" cy="677108"/>
          </a:xfrm>
          <a:prstGeom prst="rect">
            <a:avLst/>
          </a:prstGeom>
        </p:spPr>
        <p:txBody>
          <a:bodyPr wrap="square" lIns="0" tIns="0" rIns="0" bIns="0">
            <a:spAutoFit/>
          </a:bodyPr>
          <a:lstStyle/>
          <a:p>
            <a:pPr algn="ctr" defTabSz="844550">
              <a:spcBef>
                <a:spcPct val="0"/>
              </a:spcBef>
              <a:spcAft>
                <a:spcPct val="35000"/>
              </a:spcAft>
            </a:pPr>
            <a:r>
              <a:rPr lang="en-US" sz="1100">
                <a:solidFill>
                  <a:srgbClr val="FFFFFF"/>
                </a:solidFill>
                <a:latin typeface="Segoe UI"/>
                <a:cs typeface="Segoe UI"/>
              </a:rPr>
              <a:t>Access application configuration and be notified of updates</a:t>
            </a:r>
          </a:p>
        </p:txBody>
      </p:sp>
      <p:grpSp>
        <p:nvGrpSpPr>
          <p:cNvPr id="108" name="Group 107">
            <a:extLst>
              <a:ext uri="{FF2B5EF4-FFF2-40B4-BE49-F238E27FC236}">
                <a16:creationId xmlns:a16="http://schemas.microsoft.com/office/drawing/2014/main" id="{98876FBD-720C-460E-8C19-69DF6F8E8581}"/>
              </a:ext>
            </a:extLst>
          </p:cNvPr>
          <p:cNvGrpSpPr/>
          <p:nvPr/>
        </p:nvGrpSpPr>
        <p:grpSpPr>
          <a:xfrm>
            <a:off x="10938034" y="2421292"/>
            <a:ext cx="440870" cy="454974"/>
            <a:chOff x="10615894" y="4992237"/>
            <a:chExt cx="269485" cy="266401"/>
          </a:xfrm>
        </p:grpSpPr>
        <p:sp>
          <p:nvSpPr>
            <p:cNvPr id="109" name="Freeform: Shape 108">
              <a:extLst>
                <a:ext uri="{FF2B5EF4-FFF2-40B4-BE49-F238E27FC236}">
                  <a16:creationId xmlns:a16="http://schemas.microsoft.com/office/drawing/2014/main" id="{1E770C3C-EAD9-499C-9963-B3ECAF716535}"/>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AF43C88-88F1-4127-8156-3909AF95C06C}"/>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AD486664-1096-4D6D-BC6C-663A7148F093}"/>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8E0A04AA-9E5E-482F-B82E-C3FFD4AF09ED}"/>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358279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A79313-D575-4F75-B984-36733D176AF9}"/>
              </a:ext>
            </a:extLst>
          </p:cNvPr>
          <p:cNvSpPr/>
          <p:nvPr/>
        </p:nvSpPr>
        <p:spPr bwMode="auto">
          <a:xfrm>
            <a:off x="1232210" y="2380097"/>
            <a:ext cx="9727580" cy="324917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 name="Group 66">
            <a:extLst>
              <a:ext uri="{FF2B5EF4-FFF2-40B4-BE49-F238E27FC236}">
                <a16:creationId xmlns:a16="http://schemas.microsoft.com/office/drawing/2014/main" id="{2FF7ECAF-FFA0-4B4A-B374-B62044645A9E}"/>
              </a:ext>
            </a:extLst>
          </p:cNvPr>
          <p:cNvGrpSpPr/>
          <p:nvPr/>
        </p:nvGrpSpPr>
        <p:grpSpPr>
          <a:xfrm>
            <a:off x="4213452" y="2183868"/>
            <a:ext cx="3765096" cy="378166"/>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gRPC API</a:t>
              </a:r>
            </a:p>
          </p:txBody>
        </p:sp>
      </p:gr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5563326" y="2781643"/>
            <a:ext cx="1065348" cy="829670"/>
          </a:xfrm>
          <a:prstGeom prst="rect">
            <a:avLst/>
          </a:prstGeom>
        </p:spPr>
      </p:pic>
      <p:sp>
        <p:nvSpPr>
          <p:cNvPr id="4" name="Title 3">
            <a:extLst>
              <a:ext uri="{FF2B5EF4-FFF2-40B4-BE49-F238E27FC236}">
                <a16:creationId xmlns:a16="http://schemas.microsoft.com/office/drawing/2014/main" id="{0ED6DA03-018B-4D45-8E42-7A654A7AB5EE}"/>
              </a:ext>
            </a:extLst>
          </p:cNvPr>
          <p:cNvSpPr>
            <a:spLocks noGrp="1"/>
          </p:cNvSpPr>
          <p:nvPr>
            <p:ph type="title"/>
          </p:nvPr>
        </p:nvSpPr>
        <p:spPr>
          <a:xfrm>
            <a:off x="586740" y="1243108"/>
            <a:ext cx="11018520" cy="553998"/>
          </a:xfrm>
        </p:spPr>
        <p:txBody>
          <a:bodyPr/>
          <a:lstStyle/>
          <a:p>
            <a:pPr algn="ctr"/>
            <a:r>
              <a:rPr lang="en-US"/>
              <a:t>Microservice building blocks</a:t>
            </a:r>
          </a:p>
        </p:txBody>
      </p:sp>
      <p:grpSp>
        <p:nvGrpSpPr>
          <p:cNvPr id="105" name="Group 104">
            <a:extLst>
              <a:ext uri="{FF2B5EF4-FFF2-40B4-BE49-F238E27FC236}">
                <a16:creationId xmlns:a16="http://schemas.microsoft.com/office/drawing/2014/main" id="{9068566A-35B8-4E10-A49E-E620705CB6E3}"/>
              </a:ext>
            </a:extLst>
          </p:cNvPr>
          <p:cNvGrpSpPr/>
          <p:nvPr/>
        </p:nvGrpSpPr>
        <p:grpSpPr>
          <a:xfrm>
            <a:off x="1653163" y="3821452"/>
            <a:ext cx="8879248" cy="1499446"/>
            <a:chOff x="1653163" y="3821452"/>
            <a:chExt cx="8879248" cy="1499446"/>
          </a:xfrm>
        </p:grpSpPr>
        <p:grpSp>
          <p:nvGrpSpPr>
            <p:cNvPr id="5" name="Group 4">
              <a:extLst>
                <a:ext uri="{FF2B5EF4-FFF2-40B4-BE49-F238E27FC236}">
                  <a16:creationId xmlns:a16="http://schemas.microsoft.com/office/drawing/2014/main" id="{DEA53FAD-074E-43AB-95A5-6AB06A6A9B10}"/>
                </a:ext>
              </a:extLst>
            </p:cNvPr>
            <p:cNvGrpSpPr/>
            <p:nvPr/>
          </p:nvGrpSpPr>
          <p:grpSpPr>
            <a:xfrm>
              <a:off x="1653163" y="3821452"/>
              <a:ext cx="8879248" cy="1499446"/>
              <a:chOff x="1653163" y="3821452"/>
              <a:chExt cx="8879248" cy="1499446"/>
            </a:xfrm>
          </p:grpSpPr>
          <p:sp>
            <p:nvSpPr>
              <p:cNvPr id="10" name="Rectangle 9">
                <a:extLst>
                  <a:ext uri="{FF2B5EF4-FFF2-40B4-BE49-F238E27FC236}">
                    <a16:creationId xmlns:a16="http://schemas.microsoft.com/office/drawing/2014/main" id="{671078C8-798D-453D-B9A7-3DEA3F216394}"/>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82296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Service-to-service invocation</a:t>
                </a:r>
              </a:p>
            </p:txBody>
          </p:sp>
          <p:sp>
            <p:nvSpPr>
              <p:cNvPr id="11" name="Rectangle 10">
                <a:extLst>
                  <a:ext uri="{FF2B5EF4-FFF2-40B4-BE49-F238E27FC236}">
                    <a16:creationId xmlns:a16="http://schemas.microsoft.com/office/drawing/2014/main" id="{812614EF-FBDC-4940-B9B6-07C37E6265A3}"/>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12" name="Rectangle 11">
                <a:extLst>
                  <a:ext uri="{FF2B5EF4-FFF2-40B4-BE49-F238E27FC236}">
                    <a16:creationId xmlns:a16="http://schemas.microsoft.com/office/drawing/2014/main" id="{E271AA71-2F03-4A46-BE02-49B7DB509ABB}"/>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3" name="Rectangle 12">
                <a:extLst>
                  <a:ext uri="{FF2B5EF4-FFF2-40B4-BE49-F238E27FC236}">
                    <a16:creationId xmlns:a16="http://schemas.microsoft.com/office/drawing/2014/main" id="{D85AE504-46E5-4264-9738-45500C2A2B2B}"/>
                  </a:ext>
                </a:extLst>
              </p:cNvPr>
              <p:cNvSpPr/>
              <p:nvPr/>
            </p:nvSpPr>
            <p:spPr bwMode="auto">
              <a:xfrm>
                <a:off x="4984077" y="3821452"/>
                <a:ext cx="1115445" cy="1499446"/>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4" name="Rectangle 13">
                <a:extLst>
                  <a:ext uri="{FF2B5EF4-FFF2-40B4-BE49-F238E27FC236}">
                    <a16:creationId xmlns:a16="http://schemas.microsoft.com/office/drawing/2014/main" id="{AFDC1B81-6CBF-4655-8E8B-03E5617D2BCC}"/>
                  </a:ext>
                </a:extLst>
              </p:cNvPr>
              <p:cNvSpPr/>
              <p:nvPr/>
            </p:nvSpPr>
            <p:spPr bwMode="auto">
              <a:xfrm>
                <a:off x="6095579" y="3821452"/>
                <a:ext cx="1115445" cy="1499446"/>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5" name="Rectangle 14">
                <a:extLst>
                  <a:ext uri="{FF2B5EF4-FFF2-40B4-BE49-F238E27FC236}">
                    <a16:creationId xmlns:a16="http://schemas.microsoft.com/office/drawing/2014/main" id="{46AB0EFB-6B74-4DD8-8F17-52D520DB929C}"/>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Observability</a:t>
                </a:r>
              </a:p>
            </p:txBody>
          </p:sp>
          <p:sp>
            <p:nvSpPr>
              <p:cNvPr id="16" name="Rectangle 15">
                <a:extLst>
                  <a:ext uri="{FF2B5EF4-FFF2-40B4-BE49-F238E27FC236}">
                    <a16:creationId xmlns:a16="http://schemas.microsoft.com/office/drawing/2014/main" id="{90C297B1-5F45-4F39-BA6F-B05925876F4F}"/>
                  </a:ext>
                </a:extLst>
              </p:cNvPr>
              <p:cNvSpPr/>
              <p:nvPr/>
            </p:nvSpPr>
            <p:spPr bwMode="auto">
              <a:xfrm>
                <a:off x="8306504" y="3821452"/>
                <a:ext cx="1115445" cy="1499446"/>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grpSp>
            <p:nvGrpSpPr>
              <p:cNvPr id="18" name="Group 17">
                <a:extLst>
                  <a:ext uri="{FF2B5EF4-FFF2-40B4-BE49-F238E27FC236}">
                    <a16:creationId xmlns:a16="http://schemas.microsoft.com/office/drawing/2014/main" id="{C149CC02-226A-46B8-B69C-ADF2752FACF4}"/>
                  </a:ext>
                </a:extLst>
              </p:cNvPr>
              <p:cNvGrpSpPr/>
              <p:nvPr/>
            </p:nvGrpSpPr>
            <p:grpSpPr>
              <a:xfrm>
                <a:off x="2004737" y="4101434"/>
                <a:ext cx="418791" cy="314215"/>
                <a:chOff x="3018614" y="4968330"/>
                <a:chExt cx="418791" cy="314215"/>
              </a:xfrm>
            </p:grpSpPr>
            <p:sp>
              <p:nvSpPr>
                <p:cNvPr id="19" name="Rectangle 932">
                  <a:extLst>
                    <a:ext uri="{FF2B5EF4-FFF2-40B4-BE49-F238E27FC236}">
                      <a16:creationId xmlns:a16="http://schemas.microsoft.com/office/drawing/2014/main" id="{03FD38ED-B650-4B43-BD2B-2403D291F1C7}"/>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0" name="Freeform 933">
                  <a:extLst>
                    <a:ext uri="{FF2B5EF4-FFF2-40B4-BE49-F238E27FC236}">
                      <a16:creationId xmlns:a16="http://schemas.microsoft.com/office/drawing/2014/main" id="{53101A5B-79E1-4F64-960E-8CDA4A87143F}"/>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1" name="Freeform 934">
                  <a:extLst>
                    <a:ext uri="{FF2B5EF4-FFF2-40B4-BE49-F238E27FC236}">
                      <a16:creationId xmlns:a16="http://schemas.microsoft.com/office/drawing/2014/main" id="{3692C1E4-139D-4DCF-A2D3-F2716188D76E}"/>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2" name="Rectangle 936">
                  <a:extLst>
                    <a:ext uri="{FF2B5EF4-FFF2-40B4-BE49-F238E27FC236}">
                      <a16:creationId xmlns:a16="http://schemas.microsoft.com/office/drawing/2014/main" id="{799A9129-457A-4546-A425-87D06B614FC4}"/>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937">
                  <a:extLst>
                    <a:ext uri="{FF2B5EF4-FFF2-40B4-BE49-F238E27FC236}">
                      <a16:creationId xmlns:a16="http://schemas.microsoft.com/office/drawing/2014/main" id="{287EACA5-14B3-4E44-9770-1C89DB9907A8}"/>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4" name="Oval 938">
                  <a:extLst>
                    <a:ext uri="{FF2B5EF4-FFF2-40B4-BE49-F238E27FC236}">
                      <a16:creationId xmlns:a16="http://schemas.microsoft.com/office/drawing/2014/main" id="{77CED5C6-FAFD-4A75-B270-5A102B477B4D}"/>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Rectangle 939">
                  <a:extLst>
                    <a:ext uri="{FF2B5EF4-FFF2-40B4-BE49-F238E27FC236}">
                      <a16:creationId xmlns:a16="http://schemas.microsoft.com/office/drawing/2014/main" id="{844341F2-5ECC-4693-A597-9C2ADAD3129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6" name="Oval 940">
                  <a:extLst>
                    <a:ext uri="{FF2B5EF4-FFF2-40B4-BE49-F238E27FC236}">
                      <a16:creationId xmlns:a16="http://schemas.microsoft.com/office/drawing/2014/main" id="{7D877050-EB84-45FC-9AE7-522E35146FE6}"/>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7" name="Oval 941">
                  <a:extLst>
                    <a:ext uri="{FF2B5EF4-FFF2-40B4-BE49-F238E27FC236}">
                      <a16:creationId xmlns:a16="http://schemas.microsoft.com/office/drawing/2014/main" id="{6ED71187-0F4C-4548-8BCB-44FF9C822D90}"/>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8" name="Oval 942">
                  <a:extLst>
                    <a:ext uri="{FF2B5EF4-FFF2-40B4-BE49-F238E27FC236}">
                      <a16:creationId xmlns:a16="http://schemas.microsoft.com/office/drawing/2014/main" id="{44D81700-5FB5-4C4D-AC4F-141B78D3CCA0}"/>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9" name="Rectangle 943">
                  <a:extLst>
                    <a:ext uri="{FF2B5EF4-FFF2-40B4-BE49-F238E27FC236}">
                      <a16:creationId xmlns:a16="http://schemas.microsoft.com/office/drawing/2014/main" id="{CE58981E-97D7-4BB4-AEF5-E8579955400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0" name="Rectangle 944" descr="component solutions">
                  <a:extLst>
                    <a:ext uri="{FF2B5EF4-FFF2-40B4-BE49-F238E27FC236}">
                      <a16:creationId xmlns:a16="http://schemas.microsoft.com/office/drawing/2014/main" id="{2D1E9358-EE2F-4137-A933-31488D86D4E0}"/>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1" name="Freeform 945">
                  <a:extLst>
                    <a:ext uri="{FF2B5EF4-FFF2-40B4-BE49-F238E27FC236}">
                      <a16:creationId xmlns:a16="http://schemas.microsoft.com/office/drawing/2014/main" id="{6D395133-C79E-49C0-8C51-0530E3B333F7}"/>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946">
                  <a:extLst>
                    <a:ext uri="{FF2B5EF4-FFF2-40B4-BE49-F238E27FC236}">
                      <a16:creationId xmlns:a16="http://schemas.microsoft.com/office/drawing/2014/main" id="{0A4D77CC-720C-494C-9DB1-34204A7C5494}"/>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947">
                  <a:extLst>
                    <a:ext uri="{FF2B5EF4-FFF2-40B4-BE49-F238E27FC236}">
                      <a16:creationId xmlns:a16="http://schemas.microsoft.com/office/drawing/2014/main" id="{01B795B6-12C0-4A5C-B0F2-5A312E2F7B30}"/>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EAC23E41-9504-4AE3-A442-2656DEED0A38}"/>
                  </a:ext>
                </a:extLst>
              </p:cNvPr>
              <p:cNvGrpSpPr/>
              <p:nvPr/>
            </p:nvGrpSpPr>
            <p:grpSpPr>
              <a:xfrm>
                <a:off x="3236655" y="4103697"/>
                <a:ext cx="233132" cy="309689"/>
                <a:chOff x="4385537" y="4970593"/>
                <a:chExt cx="233132" cy="309689"/>
              </a:xfrm>
            </p:grpSpPr>
            <p:sp>
              <p:nvSpPr>
                <p:cNvPr id="35" name="Freeform: Shape 34">
                  <a:extLst>
                    <a:ext uri="{FF2B5EF4-FFF2-40B4-BE49-F238E27FC236}">
                      <a16:creationId xmlns:a16="http://schemas.microsoft.com/office/drawing/2014/main" id="{8CB72B3A-2DE1-4960-B84B-336ADBFD4DC1}"/>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BD7FE028-1295-4891-B435-3CE292D5BC0C}"/>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0F555304-43BE-4FA1-8D9B-32CF08BC9902}"/>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1045B21A-9B0F-4A64-9F9F-F5755172A59B}"/>
                  </a:ext>
                </a:extLst>
              </p:cNvPr>
              <p:cNvGrpSpPr/>
              <p:nvPr/>
            </p:nvGrpSpPr>
            <p:grpSpPr>
              <a:xfrm>
                <a:off x="4235979" y="4148718"/>
                <a:ext cx="494558" cy="219646"/>
                <a:chOff x="5522126" y="5015614"/>
                <a:chExt cx="494558" cy="219646"/>
              </a:xfrm>
            </p:grpSpPr>
            <p:sp>
              <p:nvSpPr>
                <p:cNvPr id="39" name="AutoShape 131">
                  <a:extLst>
                    <a:ext uri="{FF2B5EF4-FFF2-40B4-BE49-F238E27FC236}">
                      <a16:creationId xmlns:a16="http://schemas.microsoft.com/office/drawing/2014/main" id="{7E3C6944-7721-4A33-B6C0-A8D62F1A3E93}"/>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0" name="Rectangle 133">
                  <a:extLst>
                    <a:ext uri="{FF2B5EF4-FFF2-40B4-BE49-F238E27FC236}">
                      <a16:creationId xmlns:a16="http://schemas.microsoft.com/office/drawing/2014/main" id="{640D14A2-0750-4884-AB17-8D418C725964}"/>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1" name="Rectangle 134">
                  <a:extLst>
                    <a:ext uri="{FF2B5EF4-FFF2-40B4-BE49-F238E27FC236}">
                      <a16:creationId xmlns:a16="http://schemas.microsoft.com/office/drawing/2014/main" id="{018A338D-FCF8-4530-AC17-2B938795054D}"/>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2" name="Rectangle 135">
                  <a:extLst>
                    <a:ext uri="{FF2B5EF4-FFF2-40B4-BE49-F238E27FC236}">
                      <a16:creationId xmlns:a16="http://schemas.microsoft.com/office/drawing/2014/main" id="{F426ED62-5F4D-47DC-B7D4-FE7A9E7A197B}"/>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3" name="Rectangle 136">
                  <a:extLst>
                    <a:ext uri="{FF2B5EF4-FFF2-40B4-BE49-F238E27FC236}">
                      <a16:creationId xmlns:a16="http://schemas.microsoft.com/office/drawing/2014/main" id="{4BBB1083-5978-41B2-A5C9-DE8318C93629}"/>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4" name="Rectangle 137">
                  <a:extLst>
                    <a:ext uri="{FF2B5EF4-FFF2-40B4-BE49-F238E27FC236}">
                      <a16:creationId xmlns:a16="http://schemas.microsoft.com/office/drawing/2014/main" id="{99F0C0E5-C8C7-422E-9883-95F930741696}"/>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5" name="Freeform 138">
                  <a:extLst>
                    <a:ext uri="{FF2B5EF4-FFF2-40B4-BE49-F238E27FC236}">
                      <a16:creationId xmlns:a16="http://schemas.microsoft.com/office/drawing/2014/main" id="{FF65496F-8B44-44E4-8AB5-EA29142036FB}"/>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370CA33B-1D68-40E0-889E-0441EE49C247}"/>
                  </a:ext>
                </a:extLst>
              </p:cNvPr>
              <p:cNvGrpSpPr/>
              <p:nvPr/>
            </p:nvGrpSpPr>
            <p:grpSpPr>
              <a:xfrm>
                <a:off x="6455586" y="4077229"/>
                <a:ext cx="395430" cy="362625"/>
                <a:chOff x="8058210" y="4944318"/>
                <a:chExt cx="395430" cy="362625"/>
              </a:xfrm>
            </p:grpSpPr>
            <p:sp>
              <p:nvSpPr>
                <p:cNvPr id="50" name="Freeform: Shape 49">
                  <a:extLst>
                    <a:ext uri="{FF2B5EF4-FFF2-40B4-BE49-F238E27FC236}">
                      <a16:creationId xmlns:a16="http://schemas.microsoft.com/office/drawing/2014/main" id="{AEDC5C51-573C-4B83-9CDA-2E2993863932}"/>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72800E8-7E1C-4491-94D0-171A560D0F5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0DCE2411-0779-4B6F-8616-1865E3CF1DE4}"/>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3F86A54F-3A05-4717-9784-651A8A5917A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B50773B8-E4C1-478C-AADA-2D5C795B6835}"/>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A29CD661-D468-4E2D-862F-041494140EF5}"/>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4A7EB8EE-0022-482C-9760-2CBECAA2DE7A}"/>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D3ADF20C-17A6-4645-841A-DAF159AB2E28}"/>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F203CD3F-0463-46E4-B2F2-25C4F1C9E8A5}"/>
                  </a:ext>
                </a:extLst>
              </p:cNvPr>
              <p:cNvGrpSpPr/>
              <p:nvPr/>
            </p:nvGrpSpPr>
            <p:grpSpPr>
              <a:xfrm>
                <a:off x="7575169" y="4105166"/>
                <a:ext cx="363103" cy="306751"/>
                <a:chOff x="9332611" y="4972062"/>
                <a:chExt cx="363103" cy="306751"/>
              </a:xfrm>
            </p:grpSpPr>
            <p:sp>
              <p:nvSpPr>
                <p:cNvPr id="59" name="Freeform 855">
                  <a:extLst>
                    <a:ext uri="{FF2B5EF4-FFF2-40B4-BE49-F238E27FC236}">
                      <a16:creationId xmlns:a16="http://schemas.microsoft.com/office/drawing/2014/main" id="{C2045990-6220-44F5-A1EF-9BB34474A235}"/>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0" name="Oval 757">
                  <a:extLst>
                    <a:ext uri="{FF2B5EF4-FFF2-40B4-BE49-F238E27FC236}">
                      <a16:creationId xmlns:a16="http://schemas.microsoft.com/office/drawing/2014/main" id="{CB7A8B6C-C8D2-4128-8692-92831FD83BF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1" name="Freeform 855">
                  <a:extLst>
                    <a:ext uri="{FF2B5EF4-FFF2-40B4-BE49-F238E27FC236}">
                      <a16:creationId xmlns:a16="http://schemas.microsoft.com/office/drawing/2014/main" id="{C8ADA143-9B91-48D9-950E-6B2D37D465C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2" name="Oval 757">
                  <a:extLst>
                    <a:ext uri="{FF2B5EF4-FFF2-40B4-BE49-F238E27FC236}">
                      <a16:creationId xmlns:a16="http://schemas.microsoft.com/office/drawing/2014/main" id="{FE48BBA6-55AF-47F2-9BA3-81A2AE01CC8F}"/>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3" name="Freeform 855">
                  <a:extLst>
                    <a:ext uri="{FF2B5EF4-FFF2-40B4-BE49-F238E27FC236}">
                      <a16:creationId xmlns:a16="http://schemas.microsoft.com/office/drawing/2014/main" id="{CBA8B1A7-BE67-45D5-9FD3-173941B38A69}"/>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 name="Oval 757">
                  <a:extLst>
                    <a:ext uri="{FF2B5EF4-FFF2-40B4-BE49-F238E27FC236}">
                      <a16:creationId xmlns:a16="http://schemas.microsoft.com/office/drawing/2014/main" id="{63F97EBE-AF2C-4A1E-A256-B4323F7034C3}"/>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5" name="Oval 757">
                  <a:extLst>
                    <a:ext uri="{FF2B5EF4-FFF2-40B4-BE49-F238E27FC236}">
                      <a16:creationId xmlns:a16="http://schemas.microsoft.com/office/drawing/2014/main" id="{5996B268-D561-4D6F-91B2-E8AF7B1BA4C9}"/>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73" name="Rectangle 72">
                <a:extLst>
                  <a:ext uri="{FF2B5EF4-FFF2-40B4-BE49-F238E27FC236}">
                    <a16:creationId xmlns:a16="http://schemas.microsoft.com/office/drawing/2014/main" id="{C0EE6DEB-E60C-419C-B4C4-78A591232E94}"/>
                  </a:ext>
                </a:extLst>
              </p:cNvPr>
              <p:cNvSpPr/>
              <p:nvPr/>
            </p:nvSpPr>
            <p:spPr bwMode="auto">
              <a:xfrm>
                <a:off x="9416966" y="3821452"/>
                <a:ext cx="1115445" cy="1499446"/>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100" kern="0">
                    <a:solidFill>
                      <a:srgbClr val="FFFFFF"/>
                    </a:solidFill>
                    <a:latin typeface="Segoe UI Semibold"/>
                    <a:cs typeface="Segoe UI" pitchFamily="34" charset="0"/>
                  </a:rPr>
                  <a:t>Configuration</a:t>
                </a:r>
              </a:p>
            </p:txBody>
          </p:sp>
          <p:grpSp>
            <p:nvGrpSpPr>
              <p:cNvPr id="74" name="Group 73">
                <a:extLst>
                  <a:ext uri="{FF2B5EF4-FFF2-40B4-BE49-F238E27FC236}">
                    <a16:creationId xmlns:a16="http://schemas.microsoft.com/office/drawing/2014/main" id="{EC498E3E-980A-4E24-833C-171C3C8A6C7D}"/>
                  </a:ext>
                </a:extLst>
              </p:cNvPr>
              <p:cNvGrpSpPr/>
              <p:nvPr/>
            </p:nvGrpSpPr>
            <p:grpSpPr>
              <a:xfrm>
                <a:off x="9839945" y="4125341"/>
                <a:ext cx="269485" cy="266401"/>
                <a:chOff x="10615894" y="4992237"/>
                <a:chExt cx="269485" cy="266401"/>
              </a:xfrm>
            </p:grpSpPr>
            <p:sp>
              <p:nvSpPr>
                <p:cNvPr id="75" name="Freeform: Shape 74">
                  <a:extLst>
                    <a:ext uri="{FF2B5EF4-FFF2-40B4-BE49-F238E27FC236}">
                      <a16:creationId xmlns:a16="http://schemas.microsoft.com/office/drawing/2014/main" id="{CDA8EA12-8F5A-4968-84DE-25A54F413B65}"/>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6D3B95E5-7F9D-4F0A-9545-4DA329BB931A}"/>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A63C8CEC-0C9B-4DEC-A395-783607FB7256}"/>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DFD06FF-412D-4C1B-8B5C-034C0F49C548}"/>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1" name="signup issues" descr="signup issues, key">
                <a:extLst>
                  <a:ext uri="{FF2B5EF4-FFF2-40B4-BE49-F238E27FC236}">
                    <a16:creationId xmlns:a16="http://schemas.microsoft.com/office/drawing/2014/main" id="{A2698C36-4197-4BB7-937E-8810C3A42D28}"/>
                  </a:ext>
                </a:extLst>
              </p:cNvPr>
              <p:cNvGrpSpPr/>
              <p:nvPr/>
            </p:nvGrpSpPr>
            <p:grpSpPr>
              <a:xfrm rot="18878040">
                <a:off x="8758691" y="4160504"/>
                <a:ext cx="227020" cy="226978"/>
                <a:chOff x="5411441" y="4807980"/>
                <a:chExt cx="440767" cy="440681"/>
              </a:xfrm>
              <a:solidFill>
                <a:srgbClr val="121D2F"/>
              </a:solidFill>
            </p:grpSpPr>
            <p:sp>
              <p:nvSpPr>
                <p:cNvPr id="82" name="Freeform: Shape 81">
                  <a:extLst>
                    <a:ext uri="{FF2B5EF4-FFF2-40B4-BE49-F238E27FC236}">
                      <a16:creationId xmlns:a16="http://schemas.microsoft.com/office/drawing/2014/main" id="{88B0CBAC-500C-4308-A581-8395F0634CF1}"/>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C566EC1F-C890-41D0-86D6-B94AC6B90A65}"/>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C4C30BF-D696-4BAF-8E10-7B8741DBAB20}"/>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95" name="Graphic 93">
              <a:extLst>
                <a:ext uri="{FF2B5EF4-FFF2-40B4-BE49-F238E27FC236}">
                  <a16:creationId xmlns:a16="http://schemas.microsoft.com/office/drawing/2014/main" id="{56DAAD39-FE99-4509-BDB5-9E1C18685AAA}"/>
                </a:ext>
              </a:extLst>
            </p:cNvPr>
            <p:cNvGrpSpPr/>
            <p:nvPr/>
          </p:nvGrpSpPr>
          <p:grpSpPr>
            <a:xfrm>
              <a:off x="5288230" y="4148737"/>
              <a:ext cx="486893" cy="388447"/>
              <a:chOff x="5288230" y="4148737"/>
              <a:chExt cx="486893" cy="388447"/>
            </a:xfrm>
          </p:grpSpPr>
          <p:sp>
            <p:nvSpPr>
              <p:cNvPr id="96" name="Freeform: Shape 95">
                <a:extLst>
                  <a:ext uri="{FF2B5EF4-FFF2-40B4-BE49-F238E27FC236}">
                    <a16:creationId xmlns:a16="http://schemas.microsoft.com/office/drawing/2014/main" id="{37B14039-063D-4832-B4F9-5E93DF5BCD48}"/>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ED3A876A-9A6B-4578-BE24-BBF533177156}"/>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16CB76D-F855-49E8-AADF-EECC83E6453D}"/>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89E545F2-BA0F-4154-BF5B-69C72E1DC039}"/>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C49472BF-7C0E-41BF-80AB-78F80BAF6317}"/>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722BC50F-35A7-4A1D-8BFC-4616D72805D1}"/>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2" name="Graphic 67">
              <a:extLst>
                <a:ext uri="{FF2B5EF4-FFF2-40B4-BE49-F238E27FC236}">
                  <a16:creationId xmlns:a16="http://schemas.microsoft.com/office/drawing/2014/main" id="{31FAEC5A-53D1-4E7E-A8B2-CF086173AD17}"/>
                </a:ext>
              </a:extLst>
            </p:cNvPr>
            <p:cNvGrpSpPr/>
            <p:nvPr/>
          </p:nvGrpSpPr>
          <p:grpSpPr>
            <a:xfrm>
              <a:off x="8679465" y="4088478"/>
              <a:ext cx="360069" cy="456160"/>
              <a:chOff x="8679465" y="4088478"/>
              <a:chExt cx="360069" cy="456160"/>
            </a:xfrm>
          </p:grpSpPr>
          <p:sp>
            <p:nvSpPr>
              <p:cNvPr id="103" name="Freeform: Shape 102">
                <a:extLst>
                  <a:ext uri="{FF2B5EF4-FFF2-40B4-BE49-F238E27FC236}">
                    <a16:creationId xmlns:a16="http://schemas.microsoft.com/office/drawing/2014/main" id="{35613455-807A-4A29-8BAB-B4D13F3FFB10}"/>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9FEE822F-9B10-43E7-9AF5-C8E0243611BB}"/>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470813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25E-6 0 L 1.25E-6 0.02569 " pathEditMode="relative" rAng="0" ptsTypes="AA">
                                      <p:cBhvr>
                                        <p:cTn id="9" dur="500" spd="-100000" fill="hold"/>
                                        <p:tgtEl>
                                          <p:spTgt spid="4"/>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par>
                                <p:cTn id="13" presetID="42" presetClass="path" presetSubtype="0" decel="100000" fill="hold" nodeType="withEffect">
                                  <p:stCondLst>
                                    <p:cond delay="0"/>
                                  </p:stCondLst>
                                  <p:childTnLst>
                                    <p:animMotion origin="layout" path="M 1.25E-6 0 L 1.25E-6 0.02569 " pathEditMode="relative" rAng="0" ptsTypes="AA">
                                      <p:cBhvr>
                                        <p:cTn id="14" dur="500" spd="-100000" fill="hold"/>
                                        <p:tgtEl>
                                          <p:spTgt spid="67"/>
                                        </p:tgtEl>
                                        <p:attrNameLst>
                                          <p:attrName>ppt_x</p:attrName>
                                          <p:attrName>ppt_y</p:attrName>
                                        </p:attrNameLst>
                                      </p:cBhvr>
                                      <p:rCtr x="0" y="1273"/>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0"/>
                                  </p:stCondLst>
                                  <p:childTnLst>
                                    <p:animMotion origin="layout" path="M 1.25E-6 0 L 1.25E-6 0.02569 " pathEditMode="relative" rAng="0" ptsTypes="AA">
                                      <p:cBhvr>
                                        <p:cTn id="19" dur="500" spd="-100000" fill="hold"/>
                                        <p:tgtEl>
                                          <p:spTgt spid="9"/>
                                        </p:tgtEl>
                                        <p:attrNameLst>
                                          <p:attrName>ppt_x</p:attrName>
                                          <p:attrName>ppt_y</p:attrName>
                                        </p:attrNameLst>
                                      </p:cBhvr>
                                      <p:rCtr x="0" y="1273"/>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4" grpId="0"/>
      <p:bldP spid="4"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7.potx" id="{7ECD85A8-47FA-4500-AC4C-6D4EC430D8AE}" vid="{342433CA-A5D1-4744-ACCD-7046C6ECB622}"/>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A64047BC-7430-4C50-B24F-54C4977FF44A}"/>
    </a:ext>
  </a:extLst>
</a:theme>
</file>

<file path=ppt/theme/theme6.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52127781-A5B6-4E9A-BA04-A3AC599DC66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5B5E772F7D7F479C54C38EC43DB0AC" ma:contentTypeVersion="14" ma:contentTypeDescription="Create a new document." ma:contentTypeScope="" ma:versionID="dffcd461b3da6054c6d095611c6c7115">
  <xsd:schema xmlns:xsd="http://www.w3.org/2001/XMLSchema" xmlns:xs="http://www.w3.org/2001/XMLSchema" xmlns:p="http://schemas.microsoft.com/office/2006/metadata/properties" xmlns:ns2="0031ddbb-94ff-486c-abf5-133563cbeb1f" xmlns:ns3="96785ed2-f2b2-4e6d-a97e-bb6ec6520794" xmlns:ns4="230e9df3-be65-4c73-a93b-d1236ebd677e" targetNamespace="http://schemas.microsoft.com/office/2006/metadata/properties" ma:root="true" ma:fieldsID="e6528e06e1ddf207f4896ef9022bd1e3" ns2:_="" ns3:_="" ns4:_="">
    <xsd:import namespace="0031ddbb-94ff-486c-abf5-133563cbeb1f"/>
    <xsd:import namespace="96785ed2-f2b2-4e6d-a97e-bb6ec652079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31ddbb-94ff-486c-abf5-133563cbeb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6785ed2-f2b2-4e6d-a97e-bb6ec652079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89507138-8994-4643-a67e-4b223aeafff6}" ma:internalName="TaxCatchAll" ma:showField="CatchAllData" ma:web="96785ed2-f2b2-4e6d-a97e-bb6ec652079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031ddbb-94ff-486c-abf5-133563cbeb1f">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A6C7FD30-A3EB-4F3B-8A1E-D02D3753267B}">
  <ds:schemaRefs>
    <ds:schemaRef ds:uri="0031ddbb-94ff-486c-abf5-133563cbeb1f"/>
    <ds:schemaRef ds:uri="230e9df3-be65-4c73-a93b-d1236ebd677e"/>
    <ds:schemaRef ds:uri="96785ed2-f2b2-4e6d-a97e-bb6ec65207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7F5BB08-B69D-4C5A-8865-B5E1DF87F0B3}">
  <ds:schemaRefs>
    <ds:schemaRef ds:uri="http://schemas.microsoft.com/sharepoint/v3/contenttype/forms"/>
  </ds:schemaRefs>
</ds:datastoreItem>
</file>

<file path=customXml/itemProps3.xml><?xml version="1.0" encoding="utf-8"?>
<ds:datastoreItem xmlns:ds="http://schemas.openxmlformats.org/officeDocument/2006/customXml" ds:itemID="{DEF898B0-7CED-4484-B4CD-E7827D187311}">
  <ds:schemaRefs>
    <ds:schemaRef ds:uri="0031ddbb-94ff-486c-abf5-133563cbeb1f"/>
    <ds:schemaRef ds:uri="230e9df3-be65-4c73-a93b-d1236ebd677e"/>
    <ds:schemaRef ds:uri="96785ed2-f2b2-4e6d-a97e-bb6ec652079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2377</TotalTime>
  <Words>3788</Words>
  <Application>Microsoft Macintosh PowerPoint</Application>
  <PresentationFormat>Widescreen</PresentationFormat>
  <Paragraphs>1090</Paragraphs>
  <Slides>56</Slides>
  <Notes>30</Notes>
  <HiddenSlides>2</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56</vt:i4>
      </vt:variant>
    </vt:vector>
  </HeadingPairs>
  <TitlesOfParts>
    <vt:vector size="73" baseType="lpstr">
      <vt:lpstr>Arial</vt:lpstr>
      <vt:lpstr>Calibri</vt:lpstr>
      <vt:lpstr>Calibri Light</vt:lpstr>
      <vt:lpstr>Consolas</vt:lpstr>
      <vt:lpstr>Open Sans</vt:lpstr>
      <vt:lpstr>PT Sans</vt:lpstr>
      <vt:lpstr>Segoe UI</vt:lpstr>
      <vt:lpstr>Segoe UI Semibold</vt:lpstr>
      <vt:lpstr>Segoe UI Semilight</vt:lpstr>
      <vt:lpstr>Times New Roman</vt:lpstr>
      <vt:lpstr>Wingdings</vt:lpstr>
      <vt:lpstr>Office Theme</vt:lpstr>
      <vt:lpstr>1_WHITE TEMPLATE</vt:lpstr>
      <vt:lpstr>Azure PPT Template - 2018</vt:lpstr>
      <vt:lpstr>9-51120_Microsoft_Ready_Template_Light</vt:lpstr>
      <vt:lpstr>9-51120_Microsoft_Ready_Template_Light</vt:lpstr>
      <vt:lpstr>Dapr White Template</vt:lpstr>
      <vt:lpstr>Dapr Documentation Diagrams</vt:lpstr>
      <vt:lpstr>Icons</vt:lpstr>
      <vt:lpstr>Building diagrams</vt:lpstr>
      <vt:lpstr>How to save a diagram – Approach 1</vt:lpstr>
      <vt:lpstr>How to save a diagram – Approach 2</vt:lpstr>
      <vt:lpstr>Dapr Diagrams</vt:lpstr>
      <vt:lpstr>Concepts</vt:lpstr>
      <vt:lpstr>PowerPoint Presentation</vt:lpstr>
      <vt:lpstr>Microservice building blocks</vt:lpstr>
      <vt:lpstr>PowerPoint Presentation</vt:lpstr>
      <vt:lpstr>Sidecar model</vt:lpstr>
      <vt:lpstr>PowerPoint Presentation</vt:lpstr>
      <vt:lpstr>Cluster of virtual/physical machines</vt:lpstr>
      <vt:lpstr>PowerPoint Presentation</vt:lpstr>
      <vt:lpstr>Dapr on Kubernetes</vt:lpstr>
      <vt:lpstr>Dapr applications</vt:lpstr>
      <vt:lpstr>Dapr components</vt:lpstr>
      <vt:lpstr>PowerPoint Presentation</vt:lpstr>
      <vt:lpstr>Security Concepts</vt:lpstr>
      <vt:lpstr>PowerPoint Presentation</vt:lpstr>
      <vt:lpstr>API Allow ACLs</vt:lpstr>
      <vt:lpstr>PowerPoint Presentation</vt:lpstr>
      <vt:lpstr>PowerPoint Presentation</vt:lpstr>
      <vt:lpstr>PowerPoint Presentation</vt:lpstr>
      <vt:lpstr>PowerPoint Presentation</vt:lpstr>
      <vt:lpstr>Observability Concepts</vt:lpstr>
      <vt:lpstr>PowerPoint Presentation</vt:lpstr>
      <vt:lpstr>PowerPoint Presentation</vt:lpstr>
      <vt:lpstr>PowerPoint Presentation</vt:lpstr>
      <vt:lpstr>Service Invocation Building Block</vt:lpstr>
      <vt:lpstr>Service Invocation Overview</vt:lpstr>
      <vt:lpstr>PowerPoint Presentation</vt:lpstr>
      <vt:lpstr>Service Invocation Overview Example</vt:lpstr>
      <vt:lpstr>State Management Building Block</vt:lpstr>
      <vt:lpstr>PowerPoint Presentation</vt:lpstr>
      <vt:lpstr>PowerPoint Presentation</vt:lpstr>
      <vt:lpstr>Application Configuration</vt:lpstr>
      <vt:lpstr>PowerPoint Presentation</vt:lpstr>
      <vt:lpstr>Pub/Sub Building Block</vt:lpstr>
      <vt:lpstr>PowerPoint Presentation</vt:lpstr>
      <vt:lpstr>PowerPoint Presentation</vt:lpstr>
      <vt:lpstr>PowerPoint Presentation</vt:lpstr>
      <vt:lpstr>PowerPoint Presentation</vt:lpstr>
      <vt:lpstr>Pub/Sub Raw Messages</vt:lpstr>
      <vt:lpstr>PowerPoint Presentation</vt:lpstr>
      <vt:lpstr>Actors Building Block</vt:lpstr>
      <vt:lpstr>Actor Reentrancy</vt:lpstr>
      <vt:lpstr>Actor Type hashing and broadcast with Placement service for each actor instance (partition)</vt:lpstr>
      <vt:lpstr>Client code calling Actor 123 instance of type MyActor1</vt:lpstr>
      <vt:lpstr>Secrets Building Block</vt:lpstr>
      <vt:lpstr>PowerPoint Presentation</vt:lpstr>
      <vt:lpstr>PowerPoint Presentation</vt:lpstr>
      <vt:lpstr>PowerPoint Presentation</vt:lpstr>
      <vt:lpstr>Other</vt:lpstr>
      <vt:lpstr>OAuth</vt:lpstr>
      <vt:lpstr>Middleware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Haishi Bai</dc:creator>
  <cp:lastModifiedBy>Mark Fussell</cp:lastModifiedBy>
  <cp:revision>122</cp:revision>
  <dcterms:created xsi:type="dcterms:W3CDTF">2019-10-03T17:21:10Z</dcterms:created>
  <dcterms:modified xsi:type="dcterms:W3CDTF">2022-03-31T05:05:07Z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0x010100825B5E772F7D7F479C54C38EC43DB0AC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mfussell@microsoft.com</vt:lpwstr>
  </property>
  <property fmtid="{D5CDD505-2E9C-101B-9397-08002B2CF9AE}" pid="6" name="MSIP_Label_f42aa342-8706-4288-bd11-ebb85995028c_SetDate">
    <vt:lpwstr>2019-10-14T17:43:05.0173127Z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0c123ea8-637c-4899-b1e5-9f7fbb07432e</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MediaServiceImageTags">
    <vt:lpwstr/>
  </property>
</Properties>
</file>